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1" r:id="rId3"/>
    <p:sldId id="265" r:id="rId4"/>
    <p:sldId id="258" r:id="rId5"/>
    <p:sldId id="259" r:id="rId6"/>
    <p:sldId id="260" r:id="rId7"/>
    <p:sldId id="264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2" autoAdjust="0"/>
    <p:restoredTop sz="94660"/>
  </p:normalViewPr>
  <p:slideViewPr>
    <p:cSldViewPr>
      <p:cViewPr varScale="1">
        <p:scale>
          <a:sx n="70" d="100"/>
          <a:sy n="70" d="100"/>
        </p:scale>
        <p:origin x="-5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8B542DA5-1E40-4B8C-A50A-AD04387F6A3A}" type="datetimeFigureOut">
              <a:rPr lang="cs-CZ" smtClean="0"/>
              <a:pPr/>
              <a:t>31.10.2011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7208486-AEE5-440D-87A8-4CFEB2A8D7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542DA5-1E40-4B8C-A50A-AD04387F6A3A}" type="datetimeFigureOut">
              <a:rPr lang="cs-CZ" smtClean="0"/>
              <a:pPr/>
              <a:t>31.10.2011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208486-AEE5-440D-87A8-4CFEB2A8D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8B542DA5-1E40-4B8C-A50A-AD04387F6A3A}" type="datetimeFigureOut">
              <a:rPr lang="cs-CZ" smtClean="0"/>
              <a:pPr/>
              <a:t>31.10.2011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7208486-AEE5-440D-87A8-4CFEB2A8D7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542DA5-1E40-4B8C-A50A-AD04387F6A3A}" type="datetimeFigureOut">
              <a:rPr lang="cs-CZ" smtClean="0"/>
              <a:pPr/>
              <a:t>31.10.2011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57208486-AEE5-440D-87A8-4CFEB2A8D7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542DA5-1E40-4B8C-A50A-AD04387F6A3A}" type="datetimeFigureOut">
              <a:rPr lang="cs-CZ" smtClean="0"/>
              <a:pPr/>
              <a:t>31.10.2011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57208486-AEE5-440D-87A8-4CFEB2A8D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542DA5-1E40-4B8C-A50A-AD04387F6A3A}" type="datetimeFigureOut">
              <a:rPr lang="cs-CZ" smtClean="0"/>
              <a:pPr/>
              <a:t>31.10.2011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208486-AEE5-440D-87A8-4CFEB2A8D7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542DA5-1E40-4B8C-A50A-AD04387F6A3A}" type="datetimeFigureOut">
              <a:rPr lang="cs-CZ" smtClean="0"/>
              <a:pPr/>
              <a:t>31.10.2011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208486-AEE5-440D-87A8-4CFEB2A8D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8B542DA5-1E40-4B8C-A50A-AD04387F6A3A}" type="datetimeFigureOut">
              <a:rPr lang="cs-CZ" smtClean="0"/>
              <a:pPr/>
              <a:t>31.10.2011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7208486-AEE5-440D-87A8-4CFEB2A8D7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8B542DA5-1E40-4B8C-A50A-AD04387F6A3A}" type="datetimeFigureOut">
              <a:rPr lang="cs-CZ" smtClean="0"/>
              <a:pPr/>
              <a:t>31.10.2011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57208486-AEE5-440D-87A8-4CFEB2A8D7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542DA5-1E40-4B8C-A50A-AD04387F6A3A}" type="datetimeFigureOut">
              <a:rPr lang="cs-CZ" smtClean="0"/>
              <a:pPr/>
              <a:t>31.10.2011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208486-AEE5-440D-87A8-4CFEB2A8D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B542DA5-1E40-4B8C-A50A-AD04387F6A3A}" type="datetimeFigureOut">
              <a:rPr lang="cs-CZ" smtClean="0"/>
              <a:pPr/>
              <a:t>31.10.2011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208486-AEE5-440D-87A8-4CFEB2A8D7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8B542DA5-1E40-4B8C-A50A-AD04387F6A3A}" type="datetimeFigureOut">
              <a:rPr lang="cs-CZ" smtClean="0"/>
              <a:pPr/>
              <a:t>31.10.2011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57208486-AEE5-440D-87A8-4CFEB2A8D7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2411760" y="5589241"/>
            <a:ext cx="6516216" cy="64633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r"/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ANOTACE: Materiál je určen pro žáky 8. ročníku a slouží k výkladu nového učiva.</a:t>
            </a: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23503"/>
            <a:ext cx="3400425" cy="6572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Obdélník 3"/>
          <p:cNvSpPr>
            <a:spLocks noChangeArrowheads="1"/>
          </p:cNvSpPr>
          <p:nvPr/>
        </p:nvSpPr>
        <p:spPr bwMode="auto">
          <a:xfrm>
            <a:off x="5868144" y="260648"/>
            <a:ext cx="248253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 dirty="0" smtClean="0"/>
              <a:t>VY_32_INOVACE_CH.8.A.05-10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539552" y="1412776"/>
            <a:ext cx="806489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Název školy: ZŠ </a:t>
            </a:r>
            <a:r>
              <a:rPr lang="cs-CZ" sz="2400" dirty="0" err="1" smtClean="0"/>
              <a:t>Štětí</a:t>
            </a:r>
            <a:r>
              <a:rPr lang="cs-CZ" sz="2400" dirty="0" smtClean="0"/>
              <a:t>, Ostrovní 300</a:t>
            </a:r>
            <a:br>
              <a:rPr lang="cs-CZ" sz="2400" dirty="0" smtClean="0"/>
            </a:br>
            <a:r>
              <a:rPr lang="cs-CZ" sz="2400" dirty="0" smtClean="0"/>
              <a:t>Autor: Mgr. Tereza Hrabkovská</a:t>
            </a:r>
            <a:br>
              <a:rPr lang="cs-CZ" sz="2400" dirty="0" smtClean="0"/>
            </a:br>
            <a:r>
              <a:rPr lang="cs-CZ" sz="2400" dirty="0" smtClean="0"/>
              <a:t>Název materiálu: VY_32_INOVACE_CH.8.A.05_CHEMICKÁ  REAKCE</a:t>
            </a:r>
          </a:p>
          <a:p>
            <a:pPr algn="ctr"/>
            <a:r>
              <a:rPr lang="cs-CZ" sz="2400" dirty="0" smtClean="0"/>
              <a:t>Název: Chemická reakce</a:t>
            </a:r>
            <a:br>
              <a:rPr lang="cs-CZ" sz="2400" dirty="0" smtClean="0"/>
            </a:br>
            <a:r>
              <a:rPr lang="cs-CZ" sz="2400" dirty="0" smtClean="0"/>
              <a:t>Číslo operačního programu: CZ.1.07/1.4.00/21.1693</a:t>
            </a:r>
            <a:br>
              <a:rPr lang="cs-CZ" sz="2400" dirty="0" smtClean="0"/>
            </a:br>
            <a:r>
              <a:rPr lang="cs-CZ" sz="2400" dirty="0" smtClean="0"/>
              <a:t>Název projektu: PRIMA ŠKOLA</a:t>
            </a:r>
          </a:p>
          <a:p>
            <a:pPr algn="ctr"/>
            <a:r>
              <a:rPr lang="cs-CZ" sz="2400" dirty="0" smtClean="0"/>
              <a:t>Vzdělávací oblast/obor: Člověk a příroda/Chemie</a:t>
            </a:r>
          </a:p>
          <a:p>
            <a:pPr algn="ctr"/>
            <a:r>
              <a:rPr lang="cs-CZ" sz="2400" dirty="0" smtClean="0"/>
              <a:t>Tematický okruh/téma: Látky a těleso/Chemická reakce</a:t>
            </a:r>
          </a:p>
          <a:p>
            <a:pPr algn="ctr"/>
            <a:r>
              <a:rPr lang="cs-CZ" sz="2400" dirty="0" smtClean="0"/>
              <a:t>Vytvořeno: 23. 10. 2011</a:t>
            </a:r>
            <a:endParaRPr lang="cs-CZ" sz="2400" dirty="0"/>
          </a:p>
        </p:txBody>
      </p:sp>
      <p:pic>
        <p:nvPicPr>
          <p:cNvPr id="7170" name="Picture 2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88640"/>
            <a:ext cx="1368152" cy="1171093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29600"/>
            <a:ext cx="8229600" cy="583176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/>
              <a:t>S pomocí periodické tabulky vyhledej elektronegativitu těchto prvků: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Na				P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B					</a:t>
            </a:r>
            <a:r>
              <a:rPr lang="cs-CZ" dirty="0" err="1" smtClean="0"/>
              <a:t>Ag</a:t>
            </a:r>
            <a:endParaRPr lang="cs-CZ" dirty="0" smtClean="0"/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O				Ba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Si				Cl</a:t>
            </a:r>
          </a:p>
          <a:p>
            <a:pPr>
              <a:lnSpc>
                <a:spcPct val="150000"/>
              </a:lnSpc>
              <a:buNone/>
            </a:pPr>
            <a:r>
              <a:rPr lang="cs-CZ" dirty="0" err="1" smtClean="0"/>
              <a:t>Fe</a:t>
            </a:r>
            <a:r>
              <a:rPr lang="cs-CZ" dirty="0" smtClean="0"/>
              <a:t>				</a:t>
            </a:r>
            <a:r>
              <a:rPr lang="cs-CZ" dirty="0" err="1" smtClean="0"/>
              <a:t>Xe</a:t>
            </a:r>
            <a:endParaRPr lang="cs-CZ" dirty="0" smtClean="0"/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Co				</a:t>
            </a:r>
            <a:r>
              <a:rPr lang="cs-CZ" dirty="0" err="1" smtClean="0"/>
              <a:t>Pb</a:t>
            </a:r>
            <a:endParaRPr lang="cs-CZ" dirty="0" smtClean="0"/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Li				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95536" y="404664"/>
            <a:ext cx="8229600" cy="7992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pPr marL="54864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600" b="0" i="0" u="sng" strike="noStrike" kern="1200" cap="none" spc="0" normalizeH="0" baseline="0" noProof="0" smtClean="0">
                <a:ln>
                  <a:noFill/>
                </a:ln>
                <a:solidFill>
                  <a:schemeClr val="tx2">
                    <a:tint val="100000"/>
                    <a:shade val="90000"/>
                    <a:satMod val="250000"/>
                    <a:alpha val="100000"/>
                  </a:schemeClr>
                </a:solidFill>
                <a:effectLst>
                  <a:outerShdw blurRad="38100" dist="25500" dir="5400000" algn="tl" rotWithShape="0">
                    <a:srgbClr val="000000">
                      <a:satMod val="180000"/>
                      <a:alpha val="7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Urči, o jakou vazbu se jedná?</a:t>
            </a:r>
            <a:endParaRPr kumimoji="0" lang="cs-CZ" sz="4600" b="0" i="0" u="sng" strike="noStrike" kern="1200" cap="none" spc="0" normalizeH="0" baseline="0" noProof="0" dirty="0">
              <a:ln>
                <a:noFill/>
              </a:ln>
              <a:solidFill>
                <a:schemeClr val="tx2">
                  <a:tint val="100000"/>
                  <a:shade val="90000"/>
                  <a:satMod val="250000"/>
                  <a:alpha val="100000"/>
                </a:schemeClr>
              </a:solidFill>
              <a:effectLst>
                <a:outerShdw blurRad="38100" dist="25500" dir="5400000" algn="tl" rotWithShape="0">
                  <a:srgbClr val="000000">
                    <a:satMod val="180000"/>
                    <a:alpha val="7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95536" y="1412776"/>
            <a:ext cx="8424936" cy="518457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92100" marR="0" lvl="0" indent="-29210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Cl +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Cl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     Cl</a:t>
            </a:r>
            <a:r>
              <a:rPr kumimoji="0" lang="cs-CZ" sz="3200" b="0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</a:t>
            </a:r>
          </a:p>
          <a:p>
            <a:pPr marL="292100" marR="0" lvl="0" indent="-29210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 + Cl	   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HCl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92100" marR="0" lvl="0" indent="-29210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 + Cl	     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NaCl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92100" marR="0" lvl="0" indent="-29210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 +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	    O</a:t>
            </a:r>
            <a:r>
              <a:rPr kumimoji="0" lang="cs-CZ" sz="3200" b="0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92100" marR="0" lvl="0" indent="-29210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 + Cl 	   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KCl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92100" marR="0" lvl="0" indent="-292100" algn="l" defTabSz="914400" rtl="0" eaLnBrk="1" fontAlgn="auto" latinLnBrk="0" hangingPunct="1">
              <a:lnSpc>
                <a:spcPct val="15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 + Br	   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HBr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1979712" y="1844824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1835696" y="2636912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1979712" y="3429000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1763688" y="4221088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1763688" y="5013176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1763688" y="5877272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51520" y="6165304"/>
            <a:ext cx="1656184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  <a:hlinkClick r:id="rId2" action="ppaction://hlinksldjump"/>
              </a:rPr>
              <a:t>nápověda</a:t>
            </a:r>
            <a:endParaRPr lang="cs-CZ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63888" y="1556792"/>
            <a:ext cx="5400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rozdíl X = 0 nepolární vazba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75856" y="4057908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rozdíl X = 0 nepolární vazba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79912" y="2401724"/>
            <a:ext cx="3924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X </a:t>
            </a:r>
            <a:r>
              <a:rPr lang="en-US" sz="2800" b="1" dirty="0" smtClean="0">
                <a:solidFill>
                  <a:schemeClr val="accent6">
                    <a:lumMod val="75000"/>
                  </a:schemeClr>
                </a:solidFill>
              </a:rPr>
              <a:t>&lt;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1,</a:t>
            </a:r>
            <a:r>
              <a:rPr lang="en-US" sz="2800" b="1" dirty="0" smtClean="0">
                <a:solidFill>
                  <a:schemeClr val="accent6">
                    <a:lumMod val="75000"/>
                  </a:schemeClr>
                </a:solidFill>
              </a:rPr>
              <a:t>7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polární vazba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07904" y="5642084"/>
            <a:ext cx="3924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X </a:t>
            </a:r>
            <a:r>
              <a:rPr lang="en-US" sz="2800" b="1" dirty="0" smtClean="0">
                <a:solidFill>
                  <a:schemeClr val="accent6">
                    <a:lumMod val="75000"/>
                  </a:schemeClr>
                </a:solidFill>
              </a:rPr>
              <a:t>&lt;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1,</a:t>
            </a:r>
            <a:r>
              <a:rPr lang="en-US" sz="2800" b="1" dirty="0" smtClean="0">
                <a:solidFill>
                  <a:schemeClr val="accent6">
                    <a:lumMod val="75000"/>
                  </a:schemeClr>
                </a:solidFill>
              </a:rPr>
              <a:t>7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polární vazba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07904" y="4797152"/>
            <a:ext cx="3924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X </a:t>
            </a:r>
            <a:r>
              <a:rPr lang="en-US" sz="2800" b="1" dirty="0">
                <a:solidFill>
                  <a:schemeClr val="accent6">
                    <a:lumMod val="75000"/>
                  </a:schemeClr>
                </a:solidFill>
              </a:rPr>
              <a:t>&gt;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1,</a:t>
            </a:r>
            <a:r>
              <a:rPr lang="en-US" sz="2800" b="1" dirty="0" smtClean="0">
                <a:solidFill>
                  <a:schemeClr val="accent6">
                    <a:lumMod val="75000"/>
                  </a:schemeClr>
                </a:solidFill>
              </a:rPr>
              <a:t>7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iontová vazba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067944" y="3212976"/>
            <a:ext cx="3924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X </a:t>
            </a:r>
            <a:r>
              <a:rPr lang="en-US" sz="2800" b="1" dirty="0">
                <a:solidFill>
                  <a:schemeClr val="accent6">
                    <a:lumMod val="75000"/>
                  </a:schemeClr>
                </a:solidFill>
              </a:rPr>
              <a:t>&gt;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1,</a:t>
            </a:r>
            <a:r>
              <a:rPr lang="en-US" sz="2800" b="1" dirty="0" smtClean="0">
                <a:solidFill>
                  <a:schemeClr val="accent6">
                    <a:lumMod val="75000"/>
                  </a:schemeClr>
                </a:solidFill>
              </a:rPr>
              <a:t>7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iontová vazba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Nápověda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3528392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Vyhledej v periodické tabulce hodnotu elektronegativity X.</a:t>
            </a:r>
          </a:p>
          <a:p>
            <a:pPr>
              <a:buNone/>
            </a:pP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Podle rozdílů elektronegativity urči, o jaký typ vazby se jedná. 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>
            <a:hlinkClick r:id="" action="ppaction://noaction"/>
          </p:cNvPr>
          <p:cNvSpPr txBox="1"/>
          <p:nvPr/>
        </p:nvSpPr>
        <p:spPr>
          <a:xfrm>
            <a:off x="7596336" y="6093296"/>
            <a:ext cx="1008112" cy="46166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  <a:hlinkClick r:id="rId2" action="ppaction://hlinksldjump"/>
              </a:rPr>
              <a:t>ZPĚT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Chemická reakce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46237"/>
            <a:ext cx="8712968" cy="4879108"/>
          </a:xfrm>
        </p:spPr>
        <p:txBody>
          <a:bodyPr/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Vybereme-li si jakoukoli předchozí reakci, můžeme ji popsat slovně:</a:t>
            </a:r>
          </a:p>
          <a:p>
            <a:pPr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  Na + Cl	        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NaCl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sodík reagoval s chlorem  a vznikla nová</a:t>
            </a:r>
          </a:p>
          <a:p>
            <a:pPr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sloučenina chlorid sodný.</a:t>
            </a:r>
          </a:p>
          <a:p>
            <a:pPr>
              <a:buNone/>
            </a:pP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Tento děj se nazývá </a:t>
            </a:r>
            <a:r>
              <a:rPr lang="cs-CZ" sz="3600" u="sng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chemická reakce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2267744" y="3068960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2"/>
          <p:cNvSpPr txBox="1">
            <a:spLocks/>
          </p:cNvSpPr>
          <p:nvPr/>
        </p:nvSpPr>
        <p:spPr>
          <a:xfrm>
            <a:off x="251520" y="404664"/>
            <a:ext cx="8712968" cy="6120681"/>
          </a:xfrm>
          <a:prstGeom prst="rect">
            <a:avLst/>
          </a:prstGeom>
        </p:spPr>
        <p:txBody>
          <a:bodyPr/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Zinek reaguje se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síranem měďnatým a vzniká měď a síran zinečnatý.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	   </a:t>
            </a:r>
            <a:r>
              <a:rPr kumimoji="0" lang="cs-CZ" sz="3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Zn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+ CuSO</a:t>
            </a:r>
            <a:r>
              <a:rPr kumimoji="0" lang="cs-CZ" sz="3200" b="0" i="0" u="none" strike="noStrike" kern="1200" cap="none" spc="0" normalizeH="0" baseline="-25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4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Cu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+ ZnSO</a:t>
            </a:r>
            <a:r>
              <a:rPr lang="cs-CZ" sz="3200" baseline="-25000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3200" dirty="0">
              <a:latin typeface="Arial" pitchFamily="34" charset="0"/>
              <a:cs typeface="Arial" pitchFamily="34" charset="0"/>
            </a:endParaRPr>
          </a:p>
          <a:p>
            <a:pPr lvl="0">
              <a:spcBef>
                <a:spcPts val="2400"/>
              </a:spcBef>
              <a:buClr>
                <a:schemeClr val="accent1"/>
              </a:buClr>
              <a:buSzPct val="70000"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Během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 reakce zanikají vazby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staré (</a:t>
            </a:r>
            <a:r>
              <a:rPr lang="cs-CZ" sz="3200" dirty="0" err="1" smtClean="0">
                <a:latin typeface="Arial" pitchFamily="34" charset="0"/>
                <a:cs typeface="Arial" pitchFamily="34" charset="0"/>
              </a:rPr>
              <a:t>Cu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-S-O</a:t>
            </a:r>
            <a:r>
              <a:rPr lang="cs-CZ" sz="3200" baseline="-25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cs typeface="Arial" pitchFamily="34" charset="0"/>
              </a:rPr>
              <a:t>) </a:t>
            </a:r>
            <a:r>
              <a:rPr lang="cs-CZ" sz="3200" baseline="0" dirty="0" smtClean="0">
                <a:latin typeface="Arial" pitchFamily="34" charset="0"/>
                <a:cs typeface="Arial" pitchFamily="34" charset="0"/>
              </a:rPr>
              <a:t>a vznikají vazby nové.</a:t>
            </a:r>
            <a:endParaRPr kumimoji="0" lang="cs-CZ" sz="3200" b="0" i="0" u="none" strike="noStrike" kern="1200" cap="none" spc="0" normalizeH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365125" lvl="0" indent="-365125">
              <a:spcBef>
                <a:spcPts val="2400"/>
              </a:spcBef>
              <a:buClr>
                <a:schemeClr val="accent1"/>
              </a:buClr>
              <a:buSzPct val="70000"/>
              <a:buFont typeface="Wingdings" pitchFamily="2" charset="2"/>
              <a:buChar char="Ø"/>
            </a:pPr>
            <a:r>
              <a:rPr lang="cs-CZ" sz="3200" baseline="0" dirty="0" smtClean="0">
                <a:latin typeface="Arial" pitchFamily="34" charset="0"/>
                <a:cs typeface="Arial" pitchFamily="34" charset="0"/>
              </a:rPr>
              <a:t>Chemické látky </a:t>
            </a:r>
            <a:r>
              <a:rPr lang="cs-CZ" sz="3200" u="sng" baseline="0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vystupující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do reakce se nazývají </a:t>
            </a:r>
            <a:r>
              <a:rPr lang="cs-CZ" sz="3200" u="sng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reaktanty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365125" lvl="0" indent="-365125">
              <a:spcBef>
                <a:spcPts val="2400"/>
              </a:spcBef>
              <a:buClr>
                <a:schemeClr val="accent1"/>
              </a:buClr>
              <a:buSzPct val="70000"/>
              <a:buFont typeface="Wingdings" pitchFamily="2" charset="2"/>
              <a:buChar char="Ø"/>
            </a:pPr>
            <a:r>
              <a:rPr lang="cs-CZ" sz="32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hemické látky </a:t>
            </a:r>
            <a:r>
              <a:rPr lang="cs-CZ" sz="3200" u="sng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vystupující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z reakce jsou </a:t>
            </a:r>
            <a:r>
              <a:rPr lang="cs-CZ" sz="3200" u="sng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produkty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.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292100" marR="0" lvl="0" indent="-2921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3923928" y="1916832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847856"/>
          </a:xfrm>
        </p:spPr>
        <p:txBody>
          <a:bodyPr/>
          <a:lstStyle/>
          <a:p>
            <a:pPr algn="ctr"/>
            <a:r>
              <a:rPr lang="cs-CZ" dirty="0" smtClean="0"/>
              <a:t>Zákon zachování  hmotnosti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784976" cy="2232247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Hmotnost látek vstupujících do reakce je rovna hmotnosti látek z reakce vystupujících.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u="sng" dirty="0" smtClean="0">
                <a:latin typeface="Arial" pitchFamily="34" charset="0"/>
                <a:cs typeface="Arial" pitchFamily="34" charset="0"/>
              </a:rPr>
              <a:t>Jednoduše:</a:t>
            </a:r>
          </a:p>
        </p:txBody>
      </p:sp>
      <p:sp>
        <p:nvSpPr>
          <p:cNvPr id="4" name="Obdélník 3"/>
          <p:cNvSpPr/>
          <p:nvPr/>
        </p:nvSpPr>
        <p:spPr>
          <a:xfrm>
            <a:off x="395536" y="3645024"/>
            <a:ext cx="8424936" cy="132343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Počet atomů na levé straně se rovná počtu atomů na straně pravé.</a:t>
            </a:r>
            <a:endParaRPr lang="cs-CZ" sz="4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51720" y="5229200"/>
            <a:ext cx="455926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/>
              <a:t>H</a:t>
            </a:r>
            <a:r>
              <a:rPr lang="cs-CZ" sz="4000" baseline="-25000" dirty="0" smtClean="0"/>
              <a:t>2</a:t>
            </a:r>
            <a:r>
              <a:rPr lang="cs-CZ" sz="4000" dirty="0" smtClean="0"/>
              <a:t> + O</a:t>
            </a:r>
            <a:r>
              <a:rPr lang="cs-CZ" sz="4000" baseline="-25000" dirty="0" smtClean="0"/>
              <a:t>2</a:t>
            </a:r>
            <a:r>
              <a:rPr lang="cs-CZ" sz="4000" dirty="0" smtClean="0"/>
              <a:t>           </a:t>
            </a:r>
            <a:r>
              <a:rPr lang="cs-CZ" sz="4000" dirty="0" smtClean="0"/>
              <a:t> H</a:t>
            </a:r>
            <a:r>
              <a:rPr lang="cs-CZ" sz="4000" baseline="-25000" dirty="0" smtClean="0"/>
              <a:t>2</a:t>
            </a:r>
            <a:r>
              <a:rPr lang="cs-CZ" sz="4000" dirty="0" smtClean="0"/>
              <a:t>O</a:t>
            </a:r>
            <a:endParaRPr lang="cs-CZ" sz="4000" dirty="0"/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3923928" y="5589240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H="1">
            <a:off x="1259632" y="5805264"/>
            <a:ext cx="1008112" cy="144016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H="1">
            <a:off x="3203848" y="5877272"/>
            <a:ext cx="144016" cy="36004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436096" y="5805264"/>
            <a:ext cx="360040" cy="36004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6372200" y="5805264"/>
            <a:ext cx="792088" cy="72008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51520" y="5589240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 atomy</a:t>
            </a:r>
          </a:p>
          <a:p>
            <a:r>
              <a:rPr lang="cs-CZ" dirty="0" smtClean="0"/>
              <a:t>vodíku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411760" y="630932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 atomy kyslíku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860032" y="616530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 atomy vodíku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164288" y="5661248"/>
            <a:ext cx="12961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 atom kyslíku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79512" y="1196752"/>
            <a:ext cx="8784976" cy="120032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Levá strana se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nerovná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pravé straně. Na pravé straně je pouze 1 kyslík. Musíme tedy rovnici vyčíslit. Před molekulu vody napíšeme dvojku.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004048" y="524139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2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763688" y="5229200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FF00"/>
                </a:solidFill>
              </a:rPr>
              <a:t>2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79512" y="2348880"/>
            <a:ext cx="8784976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Teď nám sedí počet kyslíků na obou stranách ale na levé straně je o 2 vodíky méně. </a:t>
            </a:r>
          </a:p>
        </p:txBody>
      </p:sp>
      <p:sp>
        <p:nvSpPr>
          <p:cNvPr id="28" name="Obdélník 27"/>
          <p:cNvSpPr/>
          <p:nvPr/>
        </p:nvSpPr>
        <p:spPr>
          <a:xfrm>
            <a:off x="179512" y="3105835"/>
            <a:ext cx="878497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Proto napíšeme před molekulu vodíku také dvojku.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6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6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6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6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7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7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8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8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8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18" grpId="0"/>
      <p:bldP spid="19" grpId="0"/>
      <p:bldP spid="20" grpId="0"/>
      <p:bldP spid="21" grpId="0"/>
      <p:bldP spid="23" grpId="0" animBg="1"/>
      <p:bldP spid="24" grpId="0"/>
      <p:bldP spid="26" grpId="0"/>
      <p:bldP spid="27" grpId="0" animBg="1"/>
      <p:bldP spid="2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Metodické pokyny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363272" cy="5112567"/>
          </a:xfrm>
        </p:spPr>
        <p:txBody>
          <a:bodyPr>
            <a:no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začátku prezentace si děti zopakují vyhledávání elektronegativity v periodické tabulce prvků a určování chemické vazby.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Dále zavedeme pojem chemická reakce.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Žáci se naučí rozeznávat reaktanty a produkty.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závěru dětem vysvětlíme význam zákona zachování hmotnosti.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Dále spolu s dětmi vyčíslíme několik chemických reakcí.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144</TotalTime>
  <Words>287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Lití písma</vt:lpstr>
      <vt:lpstr>Snímek 1</vt:lpstr>
      <vt:lpstr>S pomocí periodické tabulky vyhledej elektronegativitu těchto prvků:</vt:lpstr>
      <vt:lpstr>Snímek 3</vt:lpstr>
      <vt:lpstr>Nápověda</vt:lpstr>
      <vt:lpstr>Chemická reakce</vt:lpstr>
      <vt:lpstr>Snímek 6</vt:lpstr>
      <vt:lpstr>Zákon zachování  hmotnosti</vt:lpstr>
      <vt:lpstr>Metodické pokyny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Francová</dc:creator>
  <cp:lastModifiedBy>Terča</cp:lastModifiedBy>
  <cp:revision>20</cp:revision>
  <dcterms:created xsi:type="dcterms:W3CDTF">2011-10-24T05:41:32Z</dcterms:created>
  <dcterms:modified xsi:type="dcterms:W3CDTF">2011-10-31T17:13:56Z</dcterms:modified>
</cp:coreProperties>
</file>