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2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7EF7BF-F8A7-4DDC-BD5E-5F2A07E77AA2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Elipsa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5D535A0-87F2-45C4-BF1C-7CDAA0BF4B4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heel spokes="3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7EF7BF-F8A7-4DDC-BD5E-5F2A07E77AA2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25D535A0-87F2-45C4-BF1C-7CDAA0BF4B4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heel spokes="3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7EF7BF-F8A7-4DDC-BD5E-5F2A07E77AA2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5D535A0-87F2-45C4-BF1C-7CDAA0BF4B4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heel spokes="3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7A7EF7BF-F8A7-4DDC-BD5E-5F2A07E77AA2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D535A0-87F2-45C4-BF1C-7CDAA0BF4B4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heel spokes="3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7EF7BF-F8A7-4DDC-BD5E-5F2A07E77AA2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Elipsa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Elipsa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25D535A0-87F2-45C4-BF1C-7CDAA0BF4B4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heel spokes="3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7EF7BF-F8A7-4DDC-BD5E-5F2A07E77AA2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25D535A0-87F2-45C4-BF1C-7CDAA0BF4B4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3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7EF7BF-F8A7-4DDC-BD5E-5F2A07E77AA2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5D535A0-87F2-45C4-BF1C-7CDAA0BF4B4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3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5D535A0-87F2-45C4-BF1C-7CDAA0BF4B4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7EF7BF-F8A7-4DDC-BD5E-5F2A07E77AA2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heel spokes="3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ovací čára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Elipsa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25D535A0-87F2-45C4-BF1C-7CDAA0BF4B4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7A7EF7BF-F8A7-4DDC-BD5E-5F2A07E77AA2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p:transition spd="slow">
    <p:wheel spokes="3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7EF7BF-F8A7-4DDC-BD5E-5F2A07E77AA2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D535A0-87F2-45C4-BF1C-7CDAA0BF4B4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heel spokes="3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25D535A0-87F2-45C4-BF1C-7CDAA0BF4B4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7EF7BF-F8A7-4DDC-BD5E-5F2A07E77AA2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heel spokes="3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7A7EF7BF-F8A7-4DDC-BD5E-5F2A07E77AA2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5D535A0-87F2-45C4-BF1C-7CDAA0BF4B4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wheel spokes="3"/>
  </p:transition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//upload.wikimedia.org/wikipedia/commons/9/9a/Chlorine-sample-flip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//upload.wikimedia.org/wikipedia/commons/3/3c/Jod_pevny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w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Jod_pevny.jpg" TargetMode="External"/><Relationship Id="rId2" Type="http://schemas.openxmlformats.org/officeDocument/2006/relationships/hyperlink" Target="http://en.wikipedia.org/wiki/File:Chlorine-sample-flip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office.microsoft.com/cs-cz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body" idx="1"/>
          </p:nvPr>
        </p:nvSpPr>
        <p:spPr>
          <a:xfrm>
            <a:off x="1404194" y="1268760"/>
            <a:ext cx="6480174" cy="936104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tx1"/>
                </a:solidFill>
              </a:rPr>
              <a:t>ANOTACE: Materiál je určen pro žáky 8</a:t>
            </a: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. </a:t>
            </a:r>
            <a:r>
              <a:rPr lang="cs-CZ" dirty="0" smtClean="0">
                <a:solidFill>
                  <a:schemeClr val="tx1"/>
                </a:solidFill>
              </a:rPr>
              <a:t>ročníku a slouží k výkladu nového učiva.</a:t>
            </a:r>
          </a:p>
          <a:p>
            <a:endParaRPr lang="cs-CZ" dirty="0"/>
          </a:p>
        </p:txBody>
      </p:sp>
      <p:sp>
        <p:nvSpPr>
          <p:cNvPr id="7" name="Obdélník 3"/>
          <p:cNvSpPr>
            <a:spLocks noChangeArrowheads="1"/>
          </p:cNvSpPr>
          <p:nvPr/>
        </p:nvSpPr>
        <p:spPr bwMode="auto">
          <a:xfrm>
            <a:off x="5724128" y="260648"/>
            <a:ext cx="3190297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400" b="1" dirty="0" smtClean="0"/>
              <a:t>VY_32_INOVACE_CH.8.A.07-10</a:t>
            </a:r>
            <a:endParaRPr lang="cs-CZ" sz="1400" dirty="0"/>
          </a:p>
        </p:txBody>
      </p:sp>
      <p:sp>
        <p:nvSpPr>
          <p:cNvPr id="8" name="Obdélník 7"/>
          <p:cNvSpPr/>
          <p:nvPr/>
        </p:nvSpPr>
        <p:spPr>
          <a:xfrm>
            <a:off x="683568" y="2780928"/>
            <a:ext cx="7488832" cy="36317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3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Název školy: ZŠ Štětí, Ostrovní 300</a:t>
            </a:r>
            <a:br>
              <a:rPr lang="cs-CZ" sz="23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</a:br>
            <a:r>
              <a:rPr lang="cs-CZ" sz="23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Autor: Mgr. Tereza Hrabkovská</a:t>
            </a:r>
            <a:br>
              <a:rPr lang="cs-CZ" sz="23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</a:br>
            <a:r>
              <a:rPr lang="cs-CZ" sz="23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Název materiálu: VY_32_INOVACE_CH.8.A.07_HALOGENY</a:t>
            </a:r>
          </a:p>
          <a:p>
            <a:pPr algn="ctr"/>
            <a:r>
              <a:rPr lang="cs-CZ" sz="23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Název: Halogeny</a:t>
            </a:r>
            <a:br>
              <a:rPr lang="cs-CZ" sz="23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</a:br>
            <a:r>
              <a:rPr lang="cs-CZ" sz="23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Číslo operačního programu: CZ.1.07/1.4.00/21.1693</a:t>
            </a:r>
            <a:br>
              <a:rPr lang="cs-CZ" sz="23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</a:br>
            <a:r>
              <a:rPr lang="cs-CZ" sz="23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Název projektu: PRIMA ŠKOLA</a:t>
            </a:r>
          </a:p>
          <a:p>
            <a:pPr algn="ctr"/>
            <a:r>
              <a:rPr lang="cs-CZ" sz="23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Vzdělávací oblast/obor: Člověk a příroda/Chemie</a:t>
            </a:r>
          </a:p>
          <a:p>
            <a:pPr algn="ctr"/>
            <a:r>
              <a:rPr lang="cs-CZ" sz="23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Tematický okruh/téma:</a:t>
            </a:r>
          </a:p>
          <a:p>
            <a:pPr algn="ctr"/>
            <a:r>
              <a:rPr lang="cs-CZ" sz="23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Vytvořeno: 12. 11. 2011</a:t>
            </a:r>
            <a:endParaRPr lang="cs-CZ" sz="2300" dirty="0">
              <a:solidFill>
                <a:schemeClr val="bg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0482" name="AutoShape 2" descr="data:image/jpeg;base64,/9j/4AAQSkZJRgABAQAAAQABAAD/2wBDAAkGBwgHBgkIBwgKCgkLDRYPDQwMDRsUFRAWIB0iIiAdHx8kKDQsJCYxJx8fLT0tMTU3Ojo6Iys/RD84QzQ5Ojf/2wBDAQoKCg0MDRoPDxo3JR8lNzc3Nzc3Nzc3Nzc3Nzc3Nzc3Nzc3Nzc3Nzc3Nzc3Nzc3Nzc3Nzc3Nzc3Nzc3Nzc3Nzf/wAARCABeARMDASIAAhEBAxEB/8QAHAABAAIDAQEBAAAAAAAAAAAAAAYHAwQFAgEI/8QAPhAAAQQCAAQCBwMKBQUAAAAAAQACAwQFEQYSITETQQciUWFxgZEUMqEVIzZCUmJzsbLwNFN0o8EWJTPC0f/EABoBAQADAQEBAAAAAAAAAAAAAAABAwQCBQb/xAApEQACAgEEAQMEAgMAAAAAAAAAAQIRAwQSITFBEyJRBSMyYRSBQrHw/9oADAMBAAIRAxEAPwCP6TSIvbPHGk0iKbA6Jrrpdzh3AxZqUMGQhY9pDn13sIe5oPXlPn0+i6fGXD1elbnvm/BBHMdx1iwl5d561/YXnT+p6eGpWmb9z/T/AKX/AHwXLBNw3+Dl4zhfI3q81htciMQGSFwc0iR2xpo0fZtacWLlZk46F8/ZXOcA4nTuT46PTt8lvcP8TT4KqYKsDHh8/iSmR50RoDlGu3bv+C4kpY6V7mB3KXEgPdzEfE+ZTF/MeXJHI6j/AItdiXpqKrvySTAVoKnH9CCpMJ4G2NskA6EFjiNdevQjqrqVE8E/pdiv45/pcr2XOpi4uKk7ddmnTU06+T6iIsxpCIiAIiIAiIgCIiAIiIAiIgCIiAIiIAiIgCIiAIiIAiIgPzciIvbPHHwXZwuFfk8blbTGuP2WEOj/AHndyPoPxCcP28PHL4ObpiSJxGpw522fEA9R8FaOLoUaNTw8fExleQ+J6vUO2O6+c+tfWJ6NemoNNtU/DXk26bTLK7sqXCZQ4iw+5DC185iLYnO7MJ7nXn06LNmM7PmKtdl9jHWa5IbO0a5mnuCO3cDqPopDxRHw3huatXxrZbpG+TncGs35nr7+38lCD1K36OWHWtar02n4b7/r9f7Ksu7H9vdwERF6hQdvgn9LsV/GP9Lleqongn9LsT/HP9Dlcucy1fC42W9bJ5Ix0a3u9x7AfFYNWrmkvg2aZ1BtnSRVFd9JOZllcakNWvFv1QWF7vmd6/BdngTizLZvOOqX3wmEQOfpkXKdgtHf5lVS084x3MsWeDdIsRF8C+qgvCIiAIiIAiIgCIiAIiIAiIgCIiAIiIAiIgCIiAIiID83IhIA2SPqvmwvbPHM1OOOW3BFM9kcT5GiR7joNbvqfptTPIcfGO3GzFVmuqRnTjMNOkA9g/VH96C4HDuYq4+w1mTxta7UcRzB8LS9nXuDrr8D+Cturg+HbdaKzXxlCWGVoex7YWkOB7LytdpsGacZaiO5Lr45NeDfXslTKr4uyFLLz1cjTPK58XhzxSaD2OHb4jRPUexR9WHx9cw2Hd+TsXiqIuuaC+XwGkQg9umvvd/gq+aHSPDWNc5x7NaNk/Ja9HjWLBGEel1fwVZvzfyeUWSSCaEAzQSxA9vEjLd/VbmHyTcbZa+alWuQE/nIZ4w7fvaT1B/BaW+LXJWlybXBP6XYr+Of6HKaemCVwpYyEb5XTPeR7eVuv/Yrey1XDN4RsZnDVK0EgrGWCxFGGvYfaCOxHZVZcydzIhou25bPh/dEj+bW+6zR+7kU1xRfKscNj8nvEU/yllalLn5PtEoYXd9b7q3+H+Dcdgb5uVJrL5TGYyJXNLdEg+QHsVLxTSV5mTQyOjkYeZr2nRafapv6OMzkL3EohtZCeeP7M93I+TmG9t6qdTGTjafBGGUU6a5LWHZfV8X1eaegEREAREQBERAEREAREQBERAEREAREQBERAEREAREQET4M4Up4rHQT2a8ct6RnO+SRgJZv9Ub7a/FdfK4HGZWu6G3Tid0PK9rQHMPtBHUKlPAzv+Xlv91PAzv+Vlf91bngblu3mJZklW0xZig7FZW3j5HF5ryFnPrXMNAg/QhWL6Jcm+elcxkhJFVzZI9+TX76D4FpPzVdPx+UkcXy0b73Hu58EjifmQpr6KalqvlrxsVrELTXGjJG5oJ5veFZnp4nb5K8NrIq6IhxNLJLxHlXzE85tSN6+QDiB+ACkfo4zmIw5ttyjhDNK8GOdzCQG6+6SO3XZ+fuXX454Hs3bkmTwzWukk6zVzppc79ppPTZ6bBVc3KlmhJ4d2vLXeOwlaW/TamLhlx7bElLHPdRfHjYrOVHxNlq3a8jS1zWuDwR7FXZ9GGTBIZerFoJ5S4O2R5b96grSWO52OLHD9Zp0fqu/heMc3iHNDbj7MDe8NlxeNe5x6j++i4jgyY19tnTywm/ei0uD8JYwuE/J16SKYCRzm8o6acd60feSoz6XYYoqON8ONjNzv3yt1v1VMeHczXz2NZdrBzd7a+N3djh3B/vqFEfTD/gcX/Hf/Ss+Jy9f3dl+RR9Lgg/CTWu4nxTXgOa6w0EEdFesdeGN3MyGNp13a0BUXwj+lOJ/wBS1XyO3yXer/JHOl/FjS+oiyGoIiIAiIgCIiAIiIAiIgCIiAIiIAiIgCIm0AREQBERAcbhjO187i4bETx4waBNH5sd57Hs9i6skrI2OfIQ1jRtznHQA96/O0E01SfxIJJIJm9OZji1w934LNbyd+5H4du9Zmj3vlklJH0W6Wj93D4MS1XHK5LJtek/HRTyRxUbM0bXENlY5oDx7RtdvhbimPiOO3JXozwsr6G5HA85IJ0NfAfUKpsDw/kc7YbHRhcI9jmnc0iNg9u/M+4K6cDiK+ExsVGtstZ1c893uPclV54YoKo9neGWSbt9ERPpQqNcWuxVoOB0RztUj4cztHimhJI2Dl5H8skE3K4jzB17D/wVBOO+DrNO3NksXA+arM8vkjjBc6JxPU6H6u+vu9wUMrWbFSfxas8sEw6F0bi13wKsWDHkjcOGcPLkhKp8l0ZLgrA5AEupCCQ/r1zyHfwHQ/MKnszTbjstbpMl8ZkEhYJP2lszcS5yaMxy5W0WHuOfX8lp47HW8pYbXx9eSaRx16gJA95PYD3lW4YSx25S4Kss4z4iuSwPQ+ZNZVpLvD5oyPZzaO/nrSy+mH/A4v8Ajv8A6VJuD8Czh/ENq8wfO8mSZ47Fx8h7gND5KM+mEH7DjNAn8+/sP3VmjJS1Fo0Si44KIRwj+lOJ/wBS3/lXxvQHwVD8Ig/9U4n1T/iW+Ss70izWYsTVEEhigktMbZf4jmBsfXu5vUAnQJC71Md2RIjA9sGyVc2+ycyq2CnZmxeYZhMhA+Os2OxXjqW5Z2MkYd6D3AbDgCNbKy5C/NkeGeJOIo5Zo45BHFV9cgNa3lLiPYeYkb/dVPo/ss9b5RZvMnN7lXeZx9KhaxFDJ2ZxhLXiS2pZrDgJJuUaD3bGm6Hbely7VlzMK5la5ZGIjzkcdacTOJ8HlPMA7uQOukWG/IeZrwWxzLBkL0GOpT3LRLYYGF8hA2QB7gq3bJBHLxFBgsrMzFCmx32nxJJmxTOdo6d1PUb2RvXyWpUsQx4vP1YHRv8A+2Pkc+pedYrk+0h2y1x9m1Kw/sPNXgtSlcivU69uuSYbEbZYyRrbXDY6eXQrFUyLLVm1DHBOG1nhjpXs5WOdrZDT3OvM60q/4TjfeMlDKyyx2LOLiGN5JS2NsBZoFoH646En6Lc4OsW8xlaf2mWblw1Q15gXH85OXFpLvaQG+fmVzLFV/omOVuiwOZOZRjiWWYZGONlsNjbXLzXbZ+zv3v74drTtewka7ne1zG5N1zHZC9JkrVexBEx1OMnkcQY2ua4x9nFziR2I6aC4ULVnbnzROS4Dutf8oVDBDO2djopyBE5p2JCe2vaoxBaM0klm5lJ615t0RCox/MGjYAZ4fnzDrvy3vfRcyfJzz4xsr7U5sV8bHP4jrAiDXua4hzQATI7prWteXmV0sbZy8lE+itQzSSxxSNc+FwbI0HqwkAgH5EH5r5NahhfEyV4a6Z/JGD3cdb0PkCoXWlmtZaWOK3LEy3koxLJA4bkb9ia7W/IbA6hb+MnsMydeq6xJIyK9YhBkO3Fgj5gCe50dfRQ8dExnZJJLteO1FVfMxtiUFzIyfWcB3Ovcs/MolxK6ankLFytPNG9tSMEh+2xsMoa9+u3qtLndenTa18pZkqyyVcXlLMkZNXmfz+IYy+cNOnkHqW76eWt+abLG8mu1iisxSvlZG9rnRO5ZAD906B0fkQolflmoZBmOF6y2nLZi8WaSXbow5jzrnPYFzW/XQ7hbvC7GPsZ2OKzJMw2w1spft3/iYPveeu2/co2cWFO3RJObp2XIzmZZi3RN56xfJvbJZeQtb+18B5rQ4eu271uKvNO8vxkTornl4s29NJ1+60u1++F6x9itS4jzYyEsUM8r45InSuDeaARtHQnuA4P2PInfmm2nyTutKjqWM7i6sUEli/WjZYaXROdINSAa2R7e4+q2aN+pkIjLRsRTxg6Lo3hwBUP8T7Tn8O/BRx1WyQX3N8eMlsg8SHbwAezj1B9h7dV1+G2WGZbMC8YXWvEj5nQtLWuZy+r6p2Qfvb6lTKCSshTbZIkXxFWWGhfwuMyJ3eoVp3e18YJ+q1IOE8BA/nixFMO9piB19V20UqUl5OdkX4MccbY2hrGta0dgBrSyIig6C513B4u+ea5jqszu3NJECfquiiJtdENJ9nDj4S4ficHMw1PmHtjB/mutXrw1oxHXhjiYOzWNDR+Cy6X1S5N9sKKXSC8Pja/77Wu+I2vaKCTEIIgdiJgI7eqF6cxr2lr2gg9weu17RBRijhjibyxxsY0+TWgBPAjEfhiNnJ+zy9PosqJyRRikhjlZySMa5n7LhsLnZrBw5WCpC6R0La1qOy3w2jRLTvWj5Ha6yKU2ug0n2YmQRsaWsjY1p7gNABXxtaBjXNZDG1rvvBrAAfisyKBRgfXaWjw2ta9rS1j+UbZ8P/i0MBhI8NBO1sz7E9mZ0888gAc9x+HQfBdZFNuqFK7MUsEU2vFiZJrtztB0vjq8T3te6Jhe37ri0bHwKzIoFGIwRmTxDGzxNa5+Ub+q8/ZodtPgx7b0b6o6fBZ0TkUYWV4mAckTG6OxpoGumv5L14TA7mDG829715rIiEngsaSSWg7GjsdwvDK0LG8rIo2t3vlDQBv2rMiEUYnwMe1wexjuYddtHX4r1FEyIajY1o/dGl7RBR4EbQ5xDWguO3EDRJXmWCObXixseB25mg6WVEJMfht2DyN20aB12X1rGh5eGtDj0JA6le0QBERAf//Z"/>
          <p:cNvSpPr>
            <a:spLocks noChangeAspect="1" noChangeArrowheads="1"/>
          </p:cNvSpPr>
          <p:nvPr/>
        </p:nvSpPr>
        <p:spPr bwMode="auto">
          <a:xfrm>
            <a:off x="63500" y="-377825"/>
            <a:ext cx="2209800" cy="7620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 dirty="0"/>
          </a:p>
        </p:txBody>
      </p:sp>
      <p:pic>
        <p:nvPicPr>
          <p:cNvPr id="20490" name="Picture 10" descr="http://www.nanobio.cz/images/EU_ESF_MSMT_OPVK_MU_horizont_pruhledne.png"/>
          <p:cNvPicPr>
            <a:picLocks noChangeAspect="1" noChangeArrowheads="1"/>
          </p:cNvPicPr>
          <p:nvPr/>
        </p:nvPicPr>
        <p:blipFill>
          <a:blip r:embed="rId2" cstate="print"/>
          <a:srcRect r="12926"/>
          <a:stretch>
            <a:fillRect/>
          </a:stretch>
        </p:blipFill>
        <p:spPr bwMode="auto">
          <a:xfrm>
            <a:off x="1640243" y="260648"/>
            <a:ext cx="3723845" cy="720080"/>
          </a:xfrm>
          <a:prstGeom prst="rect">
            <a:avLst/>
          </a:prstGeom>
          <a:noFill/>
        </p:spPr>
      </p:pic>
      <p:pic>
        <p:nvPicPr>
          <p:cNvPr id="1026" name="Picture 2" descr="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88640"/>
            <a:ext cx="1224136" cy="104782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heel spokes="3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2" cstate="print"/>
          <a:srcRect l="55519" t="21735" r="28535" b="49916"/>
          <a:stretch>
            <a:fillRect/>
          </a:stretch>
        </p:blipFill>
        <p:spPr bwMode="auto">
          <a:xfrm>
            <a:off x="6948264" y="1844824"/>
            <a:ext cx="1944216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b="1" dirty="0" smtClean="0">
                <a:solidFill>
                  <a:schemeClr val="tx2">
                    <a:lumMod val="75000"/>
                  </a:schemeClr>
                </a:solidFill>
              </a:rPr>
              <a:t>HALOGENY</a:t>
            </a:r>
            <a:endParaRPr lang="cs-CZ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79512" y="1700808"/>
            <a:ext cx="8503920" cy="4536504"/>
          </a:xfrm>
        </p:spPr>
        <p:txBody>
          <a:bodyPr>
            <a:normAutofit fontScale="92500" lnSpcReduction="20000"/>
          </a:bodyPr>
          <a:lstStyle/>
          <a:p>
            <a:pPr marL="355600" indent="-355600">
              <a:lnSpc>
                <a:spcPct val="110000"/>
              </a:lnSpc>
              <a:spcBef>
                <a:spcPts val="1800"/>
              </a:spcBef>
            </a:pPr>
            <a:r>
              <a:rPr lang="cs-CZ" sz="3200" dirty="0" smtClean="0"/>
              <a:t>Takto nazýváme prvky </a:t>
            </a:r>
            <a:r>
              <a:rPr lang="cs-CZ" sz="3200" u="sng" dirty="0" smtClean="0"/>
              <a:t>VII. A skupiny </a:t>
            </a:r>
            <a:r>
              <a:rPr lang="cs-CZ" sz="3200" dirty="0" smtClean="0"/>
              <a:t>periodické tabulky prvků.</a:t>
            </a:r>
          </a:p>
          <a:p>
            <a:pPr marL="355600" indent="-355600">
              <a:lnSpc>
                <a:spcPct val="110000"/>
              </a:lnSpc>
              <a:spcBef>
                <a:spcPts val="1800"/>
              </a:spcBef>
            </a:pPr>
            <a:r>
              <a:rPr lang="cs-CZ" sz="3200" dirty="0" smtClean="0"/>
              <a:t>Patří sem: F, Cl, Br, I, </a:t>
            </a:r>
            <a:r>
              <a:rPr lang="cs-CZ" sz="3200" dirty="0" err="1" smtClean="0"/>
              <a:t>At</a:t>
            </a:r>
            <a:endParaRPr lang="cs-CZ" sz="3200" dirty="0" smtClean="0"/>
          </a:p>
          <a:p>
            <a:pPr marL="355600" indent="-355600">
              <a:lnSpc>
                <a:spcPct val="110000"/>
              </a:lnSpc>
              <a:spcBef>
                <a:spcPts val="1800"/>
              </a:spcBef>
            </a:pPr>
            <a:r>
              <a:rPr lang="cs-CZ" sz="3200" dirty="0" smtClean="0"/>
              <a:t>Vyskytují </a:t>
            </a:r>
            <a:r>
              <a:rPr lang="cs-CZ" sz="3200" dirty="0" smtClean="0"/>
              <a:t>se jen </a:t>
            </a:r>
            <a:r>
              <a:rPr lang="cs-CZ" sz="3200" dirty="0" smtClean="0"/>
              <a:t>ve sloučeninách.</a:t>
            </a:r>
          </a:p>
          <a:p>
            <a:pPr marL="355600" indent="-355600">
              <a:lnSpc>
                <a:spcPct val="110000"/>
              </a:lnSpc>
              <a:spcBef>
                <a:spcPts val="1800"/>
              </a:spcBef>
            </a:pPr>
            <a:r>
              <a:rPr lang="cs-CZ" sz="3200" dirty="0" smtClean="0"/>
              <a:t>Vysoce </a:t>
            </a:r>
            <a:r>
              <a:rPr lang="cs-CZ" sz="3200" u="sng" dirty="0" smtClean="0"/>
              <a:t>reaktivní</a:t>
            </a:r>
            <a:r>
              <a:rPr lang="cs-CZ" sz="3200" dirty="0" smtClean="0"/>
              <a:t> – reaktivita klesá s rostoucím protonovým číslem.</a:t>
            </a:r>
          </a:p>
          <a:p>
            <a:pPr marL="355600" indent="-355600">
              <a:lnSpc>
                <a:spcPct val="110000"/>
              </a:lnSpc>
              <a:spcBef>
                <a:spcPts val="1800"/>
              </a:spcBef>
            </a:pPr>
            <a:r>
              <a:rPr lang="cs-CZ" sz="3200" dirty="0" smtClean="0"/>
              <a:t>Až na astat tvoří </a:t>
            </a:r>
            <a:r>
              <a:rPr lang="cs-CZ" sz="3200" u="sng" dirty="0" smtClean="0"/>
              <a:t>dvouatomové molekuly</a:t>
            </a:r>
            <a:r>
              <a:rPr lang="cs-CZ" sz="3200" dirty="0" smtClean="0"/>
              <a:t>.</a:t>
            </a:r>
          </a:p>
          <a:p>
            <a:pPr marL="355600" indent="-355600">
              <a:lnSpc>
                <a:spcPct val="110000"/>
              </a:lnSpc>
              <a:spcBef>
                <a:spcPts val="1800"/>
              </a:spcBef>
            </a:pPr>
            <a:r>
              <a:rPr lang="cs-CZ" sz="3200" dirty="0" smtClean="0"/>
              <a:t>Astat je radioaktivní kovový prvek.</a:t>
            </a:r>
            <a:endParaRPr lang="cs-CZ" sz="3200" dirty="0"/>
          </a:p>
        </p:txBody>
      </p:sp>
      <p:cxnSp>
        <p:nvCxnSpPr>
          <p:cNvPr id="8" name="Přímá spojovací šipka 7"/>
          <p:cNvCxnSpPr/>
          <p:nvPr/>
        </p:nvCxnSpPr>
        <p:spPr>
          <a:xfrm>
            <a:off x="6156176" y="764704"/>
            <a:ext cx="2160240" cy="1368152"/>
          </a:xfrm>
          <a:prstGeom prst="straightConnector1">
            <a:avLst/>
          </a:prstGeom>
          <a:ln w="28575"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8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>
                <a:solidFill>
                  <a:schemeClr val="tx2">
                    <a:lumMod val="75000"/>
                  </a:schemeClr>
                </a:solidFill>
              </a:rPr>
              <a:t>Fluor  - F</a:t>
            </a:r>
            <a:r>
              <a:rPr lang="cs-CZ" sz="4000" b="1" baseline="-25000" dirty="0" smtClean="0">
                <a:solidFill>
                  <a:schemeClr val="tx2">
                    <a:lumMod val="75000"/>
                  </a:schemeClr>
                </a:solidFill>
              </a:rPr>
              <a:t>2</a:t>
            </a:r>
            <a:endParaRPr lang="cs-CZ" sz="40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782272"/>
          </a:xfrm>
        </p:spPr>
        <p:txBody>
          <a:bodyPr>
            <a:normAutofit/>
          </a:bodyPr>
          <a:lstStyle/>
          <a:p>
            <a:pPr>
              <a:spcBef>
                <a:spcPts val="1200"/>
              </a:spcBef>
            </a:pPr>
            <a:r>
              <a:rPr lang="cs-CZ" sz="2800" dirty="0" smtClean="0"/>
              <a:t>Světle zelený plyn.</a:t>
            </a:r>
          </a:p>
          <a:p>
            <a:pPr>
              <a:spcBef>
                <a:spcPts val="1200"/>
              </a:spcBef>
            </a:pPr>
            <a:r>
              <a:rPr lang="cs-CZ" sz="2800" dirty="0" smtClean="0"/>
              <a:t>Je jedovatý.</a:t>
            </a:r>
          </a:p>
          <a:p>
            <a:pPr>
              <a:spcBef>
                <a:spcPts val="1200"/>
              </a:spcBef>
            </a:pPr>
            <a:r>
              <a:rPr lang="cs-CZ" sz="2800" dirty="0" smtClean="0"/>
              <a:t>Téměř se všemi prvky reaguje velice prudce.</a:t>
            </a:r>
          </a:p>
          <a:p>
            <a:pPr>
              <a:spcBef>
                <a:spcPts val="1200"/>
              </a:spcBef>
            </a:pPr>
            <a:endParaRPr lang="cs-CZ" sz="2800" dirty="0" smtClean="0"/>
          </a:p>
          <a:p>
            <a:pPr>
              <a:spcBef>
                <a:spcPts val="1200"/>
              </a:spcBef>
            </a:pPr>
            <a:r>
              <a:rPr lang="cs-CZ" sz="2800" dirty="0" smtClean="0"/>
              <a:t>Použití:</a:t>
            </a:r>
          </a:p>
          <a:p>
            <a:pPr>
              <a:spcBef>
                <a:spcPts val="1200"/>
              </a:spcBef>
            </a:pPr>
            <a:r>
              <a:rPr lang="cs-CZ" sz="2800" dirty="0" smtClean="0"/>
              <a:t>Jeho sloučenina se sodíkem se používá jako součást zubních past.</a:t>
            </a:r>
          </a:p>
          <a:p>
            <a:pPr>
              <a:spcBef>
                <a:spcPts val="1200"/>
              </a:spcBef>
            </a:pPr>
            <a:r>
              <a:rPr lang="cs-CZ" sz="2800" dirty="0" smtClean="0"/>
              <a:t>Výroba teflonu, freonů.</a:t>
            </a:r>
          </a:p>
          <a:p>
            <a:endParaRPr lang="cs-CZ" dirty="0"/>
          </a:p>
        </p:txBody>
      </p:sp>
      <p:pic>
        <p:nvPicPr>
          <p:cNvPr id="17409" name="Picture 1" descr="C:\Users\Terča\AppData\Local\Microsoft\Windows\Temporary Internet Files\Content.IE5\5A048W7Z\MP900175010[1].jpg"/>
          <p:cNvPicPr>
            <a:picLocks noChangeAspect="1" noChangeArrowheads="1"/>
          </p:cNvPicPr>
          <p:nvPr/>
        </p:nvPicPr>
        <p:blipFill>
          <a:blip r:embed="rId2" cstate="print"/>
          <a:srcRect l="18288" t="25733" r="12806" b="3393"/>
          <a:stretch>
            <a:fillRect/>
          </a:stretch>
        </p:blipFill>
        <p:spPr bwMode="auto">
          <a:xfrm>
            <a:off x="5940152" y="1124744"/>
            <a:ext cx="2520280" cy="17281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417" name="Picture 9" descr="C:\Users\Terča\AppData\Local\Microsoft\Windows\Temporary Internet Files\Content.IE5\AESZZTCY\MC90035000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4643" y="4869160"/>
            <a:ext cx="1801813" cy="14890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500"/>
                                        <p:tgtEl>
                                          <p:spTgt spid="17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4" dur="5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>
                <a:solidFill>
                  <a:schemeClr val="tx2">
                    <a:lumMod val="75000"/>
                  </a:schemeClr>
                </a:solidFill>
              </a:rPr>
              <a:t>Chlor – Cl</a:t>
            </a:r>
            <a:r>
              <a:rPr lang="cs-CZ" sz="3600" b="1" baseline="-25000" dirty="0" smtClean="0">
                <a:solidFill>
                  <a:schemeClr val="tx2">
                    <a:lumMod val="75000"/>
                  </a:schemeClr>
                </a:solidFill>
              </a:rPr>
              <a:t>2</a:t>
            </a:r>
            <a:endParaRPr lang="cs-CZ" sz="36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782272"/>
          </a:xfrm>
        </p:spPr>
        <p:txBody>
          <a:bodyPr>
            <a:normAutofit lnSpcReduction="10000"/>
          </a:bodyPr>
          <a:lstStyle/>
          <a:p>
            <a:pPr>
              <a:spcBef>
                <a:spcPts val="1200"/>
              </a:spcBef>
            </a:pPr>
            <a:r>
              <a:rPr lang="cs-CZ" sz="2800" dirty="0" smtClean="0"/>
              <a:t>Zeleno-žlutý plyn.</a:t>
            </a:r>
          </a:p>
          <a:p>
            <a:pPr>
              <a:spcBef>
                <a:spcPts val="1200"/>
              </a:spcBef>
            </a:pPr>
            <a:r>
              <a:rPr lang="cs-CZ" sz="2800" dirty="0" smtClean="0"/>
              <a:t>Velice jedovatý, dráždí sliznice.</a:t>
            </a:r>
          </a:p>
          <a:p>
            <a:pPr>
              <a:spcBef>
                <a:spcPts val="1200"/>
              </a:spcBef>
            </a:pPr>
            <a:endParaRPr lang="cs-CZ" sz="2800" dirty="0" smtClean="0"/>
          </a:p>
          <a:p>
            <a:pPr>
              <a:spcBef>
                <a:spcPts val="1200"/>
              </a:spcBef>
            </a:pPr>
            <a:r>
              <a:rPr lang="cs-CZ" sz="2800" dirty="0" smtClean="0"/>
              <a:t>Použití:</a:t>
            </a:r>
          </a:p>
          <a:p>
            <a:pPr>
              <a:spcBef>
                <a:spcPts val="1200"/>
              </a:spcBef>
            </a:pPr>
            <a:r>
              <a:rPr lang="cs-CZ" sz="2800" dirty="0" smtClean="0"/>
              <a:t>Dezinfekční prostředek.</a:t>
            </a:r>
          </a:p>
          <a:p>
            <a:pPr>
              <a:spcBef>
                <a:spcPts val="1200"/>
              </a:spcBef>
            </a:pPr>
            <a:r>
              <a:rPr lang="cs-CZ" sz="2800" dirty="0" smtClean="0"/>
              <a:t>Bělení papíru a textilií.</a:t>
            </a:r>
          </a:p>
          <a:p>
            <a:pPr>
              <a:spcBef>
                <a:spcPts val="1200"/>
              </a:spcBef>
            </a:pPr>
            <a:r>
              <a:rPr lang="cs-CZ" sz="2800" dirty="0" smtClean="0"/>
              <a:t>Výroba PVC, </a:t>
            </a:r>
            <a:r>
              <a:rPr lang="cs-CZ" sz="2800" dirty="0" err="1" smtClean="0"/>
              <a:t>HCl</a:t>
            </a:r>
            <a:r>
              <a:rPr lang="cs-CZ" sz="2800" dirty="0" smtClean="0"/>
              <a:t>.</a:t>
            </a:r>
          </a:p>
          <a:p>
            <a:pPr>
              <a:spcBef>
                <a:spcPts val="1200"/>
              </a:spcBef>
            </a:pPr>
            <a:endParaRPr lang="cs-CZ" sz="2800" dirty="0" smtClean="0"/>
          </a:p>
          <a:p>
            <a:pPr>
              <a:spcBef>
                <a:spcPts val="1200"/>
              </a:spcBef>
            </a:pPr>
            <a:r>
              <a:rPr lang="cs-CZ" sz="2800" dirty="0" smtClean="0"/>
              <a:t>Byl zneužit v I. světové válce jako bojový plyn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4098" name="Picture 2" descr="Soubor:Chlorine-sample-flip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156176" y="1412776"/>
            <a:ext cx="2746309" cy="15482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01" name="Picture 5" descr="C:\Users\Terča\AppData\Local\Microsoft\Windows\Temporary Internet Files\Content.IE5\AESZZTCY\MP900399942[1].jpg"/>
          <p:cNvPicPr>
            <a:picLocks noChangeAspect="1" noChangeArrowheads="1"/>
          </p:cNvPicPr>
          <p:nvPr/>
        </p:nvPicPr>
        <p:blipFill>
          <a:blip r:embed="rId4" cstate="print"/>
          <a:srcRect t="16150" r="-337"/>
          <a:stretch>
            <a:fillRect/>
          </a:stretch>
        </p:blipFill>
        <p:spPr bwMode="auto">
          <a:xfrm>
            <a:off x="5076056" y="3068960"/>
            <a:ext cx="2088232" cy="26169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>
                <a:solidFill>
                  <a:schemeClr val="tx2">
                    <a:lumMod val="75000"/>
                  </a:schemeClr>
                </a:solidFill>
              </a:rPr>
              <a:t>Brom – Br</a:t>
            </a:r>
            <a:r>
              <a:rPr lang="cs-CZ" sz="3600" b="1" baseline="-25000" dirty="0" smtClean="0">
                <a:solidFill>
                  <a:schemeClr val="tx2">
                    <a:lumMod val="75000"/>
                  </a:schemeClr>
                </a:solidFill>
              </a:rPr>
              <a:t>2</a:t>
            </a:r>
            <a:endParaRPr lang="cs-CZ" sz="36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spcBef>
                <a:spcPts val="1200"/>
              </a:spcBef>
            </a:pPr>
            <a:r>
              <a:rPr lang="cs-CZ" sz="2800" dirty="0" smtClean="0"/>
              <a:t>Červeno-hnědá kapalina.</a:t>
            </a:r>
          </a:p>
          <a:p>
            <a:pPr>
              <a:spcBef>
                <a:spcPts val="1200"/>
              </a:spcBef>
            </a:pPr>
            <a:r>
              <a:rPr lang="cs-CZ" sz="2800" dirty="0" smtClean="0"/>
              <a:t>Velmi jedovatý, poškozuje pokožku a oči.</a:t>
            </a:r>
          </a:p>
          <a:p>
            <a:pPr>
              <a:spcBef>
                <a:spcPts val="1200"/>
              </a:spcBef>
            </a:pPr>
            <a:endParaRPr lang="cs-CZ" sz="2800" dirty="0" smtClean="0"/>
          </a:p>
          <a:p>
            <a:pPr>
              <a:spcBef>
                <a:spcPts val="1200"/>
              </a:spcBef>
            </a:pPr>
            <a:r>
              <a:rPr lang="cs-CZ" sz="2800" dirty="0" smtClean="0"/>
              <a:t>Použití: </a:t>
            </a:r>
          </a:p>
          <a:p>
            <a:pPr>
              <a:spcBef>
                <a:spcPts val="1200"/>
              </a:spcBef>
            </a:pPr>
            <a:r>
              <a:rPr lang="cs-CZ" sz="2800" dirty="0" smtClean="0"/>
              <a:t>Výroba barviv a léčiv.</a:t>
            </a:r>
            <a:endParaRPr lang="cs-CZ" sz="2800" dirty="0"/>
          </a:p>
        </p:txBody>
      </p:sp>
      <p:pic>
        <p:nvPicPr>
          <p:cNvPr id="3078" name="Picture 6" descr="C:\Users\Terča\AppData\Local\Microsoft\Windows\Temporary Internet Files\Content.IE5\D38MQKBJ\MP90040144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4048" y="3789040"/>
            <a:ext cx="3024336" cy="24189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oubor:Jod pevny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 l="18900" t="12600" r="20621" b="11801"/>
          <a:stretch>
            <a:fillRect/>
          </a:stretch>
        </p:blipFill>
        <p:spPr bwMode="auto">
          <a:xfrm>
            <a:off x="6660232" y="3501008"/>
            <a:ext cx="2304256" cy="21602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>
                <a:solidFill>
                  <a:schemeClr val="tx2">
                    <a:lumMod val="75000"/>
                  </a:schemeClr>
                </a:solidFill>
              </a:rPr>
              <a:t>Jod – I</a:t>
            </a:r>
            <a:r>
              <a:rPr lang="cs-CZ" sz="3600" b="1" baseline="-25000" dirty="0" smtClean="0">
                <a:solidFill>
                  <a:schemeClr val="tx2">
                    <a:lumMod val="75000"/>
                  </a:schemeClr>
                </a:solidFill>
              </a:rPr>
              <a:t>2</a:t>
            </a:r>
            <a:endParaRPr lang="cs-CZ" sz="36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752" y="1412776"/>
            <a:ext cx="8503920" cy="4572000"/>
          </a:xfrm>
        </p:spPr>
        <p:txBody>
          <a:bodyPr>
            <a:noAutofit/>
          </a:bodyPr>
          <a:lstStyle/>
          <a:p>
            <a:pPr>
              <a:spcBef>
                <a:spcPts val="1200"/>
              </a:spcBef>
            </a:pPr>
            <a:r>
              <a:rPr lang="cs-CZ" sz="2800" dirty="0" smtClean="0"/>
              <a:t>Fialová až černá pevná látka, která za atmosférického tlaku sublimuje.</a:t>
            </a:r>
          </a:p>
          <a:p>
            <a:pPr>
              <a:spcBef>
                <a:spcPts val="1200"/>
              </a:spcBef>
            </a:pPr>
            <a:r>
              <a:rPr lang="cs-CZ" sz="2800" dirty="0" smtClean="0"/>
              <a:t>Je potřebný pro správný vývoj organismu.</a:t>
            </a:r>
          </a:p>
          <a:p>
            <a:pPr>
              <a:spcBef>
                <a:spcPts val="1200"/>
              </a:spcBef>
            </a:pPr>
            <a:r>
              <a:rPr lang="cs-CZ" sz="2800" dirty="0" smtClean="0"/>
              <a:t>Nedostatek způsobuje onemocnění štítné žlázy.</a:t>
            </a:r>
          </a:p>
          <a:p>
            <a:pPr>
              <a:spcBef>
                <a:spcPts val="1200"/>
              </a:spcBef>
            </a:pPr>
            <a:endParaRPr lang="cs-CZ" sz="2800" dirty="0" smtClean="0"/>
          </a:p>
          <a:p>
            <a:pPr>
              <a:spcBef>
                <a:spcPts val="1200"/>
              </a:spcBef>
            </a:pPr>
            <a:r>
              <a:rPr lang="cs-CZ" sz="2800" dirty="0" smtClean="0"/>
              <a:t>Použití:</a:t>
            </a:r>
          </a:p>
          <a:p>
            <a:pPr>
              <a:spcBef>
                <a:spcPts val="1200"/>
              </a:spcBef>
            </a:pPr>
            <a:r>
              <a:rPr lang="cs-CZ" sz="2800" dirty="0" smtClean="0"/>
              <a:t>Léčiva.</a:t>
            </a:r>
          </a:p>
          <a:p>
            <a:pPr>
              <a:spcBef>
                <a:spcPts val="1200"/>
              </a:spcBef>
            </a:pPr>
            <a:r>
              <a:rPr lang="cs-CZ" sz="2800" dirty="0" smtClean="0"/>
              <a:t>Sloučeniny jodu se přidávají do potravin.</a:t>
            </a:r>
          </a:p>
          <a:p>
            <a:pPr>
              <a:spcBef>
                <a:spcPts val="1200"/>
              </a:spcBef>
            </a:pPr>
            <a:r>
              <a:rPr lang="cs-CZ" sz="2800" dirty="0" smtClean="0"/>
              <a:t>Halogenové žárovky.</a:t>
            </a:r>
            <a:endParaRPr lang="cs-CZ" sz="2800" dirty="0"/>
          </a:p>
        </p:txBody>
      </p:sp>
      <p:pic>
        <p:nvPicPr>
          <p:cNvPr id="2052" name="Picture 4" descr="C:\Users\Terča\AppData\Local\Microsoft\Windows\Temporary Internet Files\Content.IE5\CEZUAQGG\MC900349011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2894394" y="3594438"/>
            <a:ext cx="1584175" cy="182936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228600"/>
            <a:ext cx="8534400" cy="758825"/>
          </a:xfrm>
        </p:spPr>
        <p:txBody>
          <a:bodyPr>
            <a:normAutofit/>
          </a:bodyPr>
          <a:lstStyle/>
          <a:p>
            <a:r>
              <a:rPr lang="cs-CZ" sz="4000" b="1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Doplň tabulku</a:t>
            </a:r>
            <a:endParaRPr lang="cs-CZ" sz="4000" b="1" dirty="0">
              <a:solidFill>
                <a:schemeClr val="bg2">
                  <a:lumMod val="20000"/>
                  <a:lumOff val="80000"/>
                </a:schemeClr>
              </a:solidFill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467544" y="1124744"/>
          <a:ext cx="8136904" cy="51395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0200"/>
                <a:gridCol w="2088232"/>
                <a:gridCol w="2214246"/>
                <a:gridCol w="2034226"/>
              </a:tblGrid>
              <a:tr h="1190267"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>
                          <a:solidFill>
                            <a:schemeClr val="bg2">
                              <a:lumMod val="20000"/>
                              <a:lumOff val="80000"/>
                            </a:schemeClr>
                          </a:solidFill>
                        </a:rPr>
                        <a:t>PRVEK</a:t>
                      </a:r>
                      <a:endParaRPr lang="cs-CZ" sz="2200" dirty="0">
                        <a:solidFill>
                          <a:schemeClr val="bg2">
                            <a:lumMod val="20000"/>
                            <a:lumOff val="8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>
                          <a:solidFill>
                            <a:schemeClr val="bg2">
                              <a:lumMod val="20000"/>
                              <a:lumOff val="80000"/>
                            </a:schemeClr>
                          </a:solidFill>
                        </a:rPr>
                        <a:t>BARVA</a:t>
                      </a:r>
                      <a:endParaRPr lang="cs-CZ" sz="2200" dirty="0">
                        <a:solidFill>
                          <a:schemeClr val="bg2">
                            <a:lumMod val="20000"/>
                            <a:lumOff val="8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>
                          <a:solidFill>
                            <a:schemeClr val="bg2">
                              <a:lumMod val="20000"/>
                              <a:lumOff val="80000"/>
                            </a:schemeClr>
                          </a:solidFill>
                        </a:rPr>
                        <a:t>SKUPENSTVÍ</a:t>
                      </a:r>
                      <a:endParaRPr lang="cs-CZ" sz="2200" dirty="0">
                        <a:solidFill>
                          <a:schemeClr val="bg2">
                            <a:lumMod val="20000"/>
                            <a:lumOff val="8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>
                          <a:solidFill>
                            <a:schemeClr val="bg2">
                              <a:lumMod val="20000"/>
                              <a:lumOff val="80000"/>
                            </a:schemeClr>
                          </a:solidFill>
                        </a:rPr>
                        <a:t>VLASTNOST</a:t>
                      </a:r>
                      <a:endParaRPr lang="cs-CZ" sz="2200" dirty="0">
                        <a:solidFill>
                          <a:schemeClr val="bg2">
                            <a:lumMod val="20000"/>
                            <a:lumOff val="80000"/>
                          </a:schemeClr>
                        </a:solidFill>
                      </a:endParaRPr>
                    </a:p>
                  </a:txBody>
                  <a:tcPr anchor="ctr"/>
                </a:tc>
              </a:tr>
              <a:tr h="689599">
                <a:tc>
                  <a:txBody>
                    <a:bodyPr/>
                    <a:lstStyle/>
                    <a:p>
                      <a:pPr algn="ctr"/>
                      <a:endParaRPr lang="cs-CZ" sz="21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2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2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2100" dirty="0"/>
                    </a:p>
                  </a:txBody>
                  <a:tcPr anchor="ctr"/>
                </a:tc>
              </a:tr>
              <a:tr h="1432502">
                <a:tc>
                  <a:txBody>
                    <a:bodyPr/>
                    <a:lstStyle/>
                    <a:p>
                      <a:pPr algn="ctr"/>
                      <a:endParaRPr lang="cs-CZ" sz="21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2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2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2100" dirty="0"/>
                    </a:p>
                  </a:txBody>
                  <a:tcPr anchor="ctr"/>
                </a:tc>
              </a:tr>
              <a:tr h="1077567">
                <a:tc>
                  <a:txBody>
                    <a:bodyPr/>
                    <a:lstStyle/>
                    <a:p>
                      <a:pPr algn="ctr"/>
                      <a:endParaRPr lang="cs-CZ" sz="21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2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2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2100" dirty="0"/>
                    </a:p>
                  </a:txBody>
                  <a:tcPr anchor="ctr"/>
                </a:tc>
              </a:tr>
              <a:tr h="749612">
                <a:tc>
                  <a:txBody>
                    <a:bodyPr/>
                    <a:lstStyle/>
                    <a:p>
                      <a:pPr algn="ctr"/>
                      <a:endParaRPr lang="cs-CZ" sz="21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2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2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2100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611560" y="2492896"/>
            <a:ext cx="1584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Fluor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611560" y="3501008"/>
            <a:ext cx="1584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Jod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611560" y="4725144"/>
            <a:ext cx="1584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Chlor</a:t>
            </a:r>
            <a:endParaRPr lang="cs-CZ" sz="24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611560" y="5589240"/>
            <a:ext cx="1584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Brom</a:t>
            </a:r>
            <a:endParaRPr lang="cs-CZ" sz="24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2267744" y="2463279"/>
            <a:ext cx="208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Světle zelená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339752" y="3390091"/>
            <a:ext cx="19442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Fialová až černá 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267744" y="4758243"/>
            <a:ext cx="20882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Žluto-zelená</a:t>
            </a:r>
          </a:p>
          <a:p>
            <a:pPr algn="ctr"/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267744" y="5661248"/>
            <a:ext cx="20882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Červeno-hnědá</a:t>
            </a:r>
            <a:endParaRPr lang="cs-CZ" sz="24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516216" y="2492896"/>
            <a:ext cx="208823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Výroba teflonu</a:t>
            </a:r>
            <a:endParaRPr lang="cs-CZ" sz="20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516216" y="3068960"/>
            <a:ext cx="208823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Nedostatek způsobuje onemocnění štítné žlázy</a:t>
            </a:r>
            <a:endParaRPr lang="cs-CZ" sz="20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516216" y="4492277"/>
            <a:ext cx="20882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Používá se pro dezinfekci</a:t>
            </a:r>
            <a:r>
              <a:rPr lang="cs-CZ" sz="2000" baseline="0" dirty="0" smtClean="0"/>
              <a:t> pitné vody</a:t>
            </a:r>
            <a:endParaRPr lang="cs-CZ" sz="24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516216" y="5561364"/>
            <a:ext cx="20882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Poškozuje pokožku a oči</a:t>
            </a:r>
            <a:endParaRPr lang="cs-CZ" sz="2400" dirty="0"/>
          </a:p>
        </p:txBody>
      </p:sp>
      <p:sp>
        <p:nvSpPr>
          <p:cNvPr id="17" name="Obdélník 16"/>
          <p:cNvSpPr/>
          <p:nvPr/>
        </p:nvSpPr>
        <p:spPr>
          <a:xfrm>
            <a:off x="4932040" y="2420888"/>
            <a:ext cx="112402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2400" dirty="0" smtClean="0"/>
              <a:t>Plynné</a:t>
            </a:r>
            <a:endParaRPr lang="cs-CZ" dirty="0"/>
          </a:p>
        </p:txBody>
      </p:sp>
      <p:sp>
        <p:nvSpPr>
          <p:cNvPr id="18" name="Obdélník 17"/>
          <p:cNvSpPr/>
          <p:nvPr/>
        </p:nvSpPr>
        <p:spPr>
          <a:xfrm>
            <a:off x="4932040" y="4725144"/>
            <a:ext cx="112402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2400" dirty="0" smtClean="0"/>
              <a:t>Plynné</a:t>
            </a:r>
            <a:endParaRPr lang="cs-CZ" dirty="0"/>
          </a:p>
        </p:txBody>
      </p:sp>
      <p:sp>
        <p:nvSpPr>
          <p:cNvPr id="19" name="Obdélník 18"/>
          <p:cNvSpPr/>
          <p:nvPr/>
        </p:nvSpPr>
        <p:spPr>
          <a:xfrm>
            <a:off x="4932040" y="3501008"/>
            <a:ext cx="100380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2400" dirty="0" smtClean="0"/>
              <a:t>Pevné</a:t>
            </a:r>
            <a:endParaRPr lang="cs-CZ" dirty="0"/>
          </a:p>
        </p:txBody>
      </p:sp>
      <p:sp>
        <p:nvSpPr>
          <p:cNvPr id="20" name="Obdélník 19"/>
          <p:cNvSpPr/>
          <p:nvPr/>
        </p:nvSpPr>
        <p:spPr>
          <a:xfrm>
            <a:off x="4852614" y="5661248"/>
            <a:ext cx="130356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2400" dirty="0" smtClean="0"/>
              <a:t>Kapalné</a:t>
            </a:r>
            <a:endParaRPr lang="cs-CZ" dirty="0"/>
          </a:p>
        </p:txBody>
      </p:sp>
    </p:spTree>
  </p:cSld>
  <p:clrMapOvr>
    <a:masterClrMapping/>
  </p:clrMapOvr>
  <p:transition spd="slow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1" grpId="0"/>
      <p:bldP spid="12" grpId="0"/>
      <p:bldP spid="13" grpId="0"/>
      <p:bldP spid="14" grpId="0"/>
      <p:bldP spid="16" grpId="0"/>
      <p:bldP spid="17" grpId="0"/>
      <p:bldP spid="18" grpId="0"/>
      <p:bldP spid="1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>
                <a:solidFill>
                  <a:schemeClr val="tx2">
                    <a:lumMod val="75000"/>
                  </a:schemeClr>
                </a:solidFill>
              </a:rPr>
              <a:t>Otázky a odpovědi</a:t>
            </a:r>
            <a:endParaRPr lang="cs-CZ" sz="40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752" y="1412776"/>
            <a:ext cx="8503920" cy="4398240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200000"/>
              </a:lnSpc>
            </a:pPr>
            <a:r>
              <a:rPr lang="cs-CZ" sz="3600" dirty="0" smtClean="0"/>
              <a:t>Co víš o halogenech?</a:t>
            </a:r>
          </a:p>
          <a:p>
            <a:pPr>
              <a:lnSpc>
                <a:spcPct val="200000"/>
              </a:lnSpc>
            </a:pPr>
            <a:r>
              <a:rPr lang="cs-CZ" sz="3600" dirty="0" smtClean="0"/>
              <a:t>Kolik mají valenčních elektronů?</a:t>
            </a:r>
          </a:p>
          <a:p>
            <a:pPr>
              <a:lnSpc>
                <a:spcPct val="200000"/>
              </a:lnSpc>
            </a:pPr>
            <a:r>
              <a:rPr lang="cs-CZ" sz="3600" dirty="0" smtClean="0"/>
              <a:t>Setkal jsi se v životě s nějakým halogenem?</a:t>
            </a:r>
          </a:p>
          <a:p>
            <a:r>
              <a:rPr lang="cs-CZ" sz="3600" dirty="0" smtClean="0"/>
              <a:t>Který halogen, při </a:t>
            </a:r>
            <a:r>
              <a:rPr lang="cs-CZ" sz="3600" dirty="0" smtClean="0"/>
              <a:t>nedostatku, </a:t>
            </a:r>
            <a:r>
              <a:rPr lang="cs-CZ" sz="3600" dirty="0" smtClean="0"/>
              <a:t>způsobuje onemocnění štítné žlázy?</a:t>
            </a:r>
          </a:p>
          <a:p>
            <a:endParaRPr lang="cs-CZ" sz="3600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 spd="slow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b="1" dirty="0" smtClean="0"/>
              <a:t>Uvedené zdroje [cit. 2011-11-12]. Dostupné pod licencí Public </a:t>
            </a:r>
            <a:r>
              <a:rPr lang="cs-CZ" sz="2000" b="1" dirty="0" err="1" smtClean="0"/>
              <a:t>Domain</a:t>
            </a:r>
            <a:r>
              <a:rPr lang="cs-CZ" sz="2000" b="1" dirty="0" smtClean="0"/>
              <a:t> na WWW:</a:t>
            </a:r>
          </a:p>
          <a:p>
            <a:pPr>
              <a:buNone/>
            </a:pPr>
            <a:r>
              <a:rPr lang="cs-CZ" sz="2000" i="1" dirty="0" err="1" smtClean="0"/>
              <a:t>Benjah</a:t>
            </a:r>
            <a:r>
              <a:rPr lang="cs-CZ" sz="2000" i="1" dirty="0" smtClean="0"/>
              <a:t>-bmm27</a:t>
            </a:r>
            <a:r>
              <a:rPr lang="cs-CZ" sz="2000" dirty="0" smtClean="0"/>
              <a:t>,  </a:t>
            </a:r>
            <a:r>
              <a:rPr lang="cs-CZ" sz="2000" dirty="0" smtClean="0">
                <a:hlinkClick r:id="rId2"/>
              </a:rPr>
              <a:t>http://en.wikipedia.org/wiki/File:Chlorine-sample-flip.jpg</a:t>
            </a:r>
            <a:endParaRPr lang="cs-CZ" sz="2000" dirty="0" smtClean="0"/>
          </a:p>
          <a:p>
            <a:pPr>
              <a:buNone/>
            </a:pPr>
            <a:endParaRPr lang="cs-CZ" sz="2000" b="1" dirty="0" smtClean="0"/>
          </a:p>
          <a:p>
            <a:pPr marL="0" indent="0">
              <a:buNone/>
            </a:pPr>
            <a:r>
              <a:rPr lang="cs-CZ" sz="2000" b="1" dirty="0" smtClean="0"/>
              <a:t>Uvedené zdroje [cit. 2011-11-12]. Dostupné na WWW:</a:t>
            </a:r>
          </a:p>
          <a:p>
            <a:pPr marL="0" indent="0">
              <a:buNone/>
            </a:pPr>
            <a:r>
              <a:rPr lang="cs-CZ" sz="2000" i="1" dirty="0" err="1" smtClean="0"/>
              <a:t>KrystofZuska</a:t>
            </a:r>
            <a:r>
              <a:rPr lang="cs-CZ" sz="2000" dirty="0" smtClean="0"/>
              <a:t>, </a:t>
            </a:r>
            <a:r>
              <a:rPr lang="cs-CZ" sz="2000" dirty="0" smtClean="0">
                <a:hlinkClick r:id="rId3"/>
              </a:rPr>
              <a:t>http://cs.wikipedia.org/wiki/Soubor:Jod_pevny.jpg</a:t>
            </a:r>
            <a:endParaRPr lang="cs-CZ" sz="2000" dirty="0" smtClean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r>
              <a:rPr lang="cs-CZ" sz="2000" b="1" dirty="0" smtClean="0"/>
              <a:t>Kliparty Office [online]. 2011 [cit. 2011-11-12]. Dostupné z www: </a:t>
            </a:r>
            <a:r>
              <a:rPr lang="cs-CZ" sz="2000" b="1" dirty="0" smtClean="0">
                <a:hlinkClick r:id="rId4"/>
              </a:rPr>
              <a:t>http://office.</a:t>
            </a:r>
            <a:r>
              <a:rPr lang="cs-CZ" sz="2000" b="1" dirty="0" err="1" smtClean="0">
                <a:hlinkClick r:id="rId4"/>
              </a:rPr>
              <a:t>microsoft.com</a:t>
            </a:r>
            <a:r>
              <a:rPr lang="cs-CZ" sz="2000" b="1" dirty="0" smtClean="0">
                <a:hlinkClick r:id="rId4"/>
              </a:rPr>
              <a:t>/</a:t>
            </a:r>
            <a:r>
              <a:rPr lang="cs-CZ" sz="2000" b="1" dirty="0" err="1" smtClean="0">
                <a:hlinkClick r:id="rId4"/>
              </a:rPr>
              <a:t>cs</a:t>
            </a:r>
            <a:r>
              <a:rPr lang="cs-CZ" sz="2000" b="1" dirty="0" smtClean="0">
                <a:hlinkClick r:id="rId4"/>
              </a:rPr>
              <a:t>-</a:t>
            </a:r>
            <a:r>
              <a:rPr lang="cs-CZ" sz="2000" b="1" dirty="0" err="1" smtClean="0">
                <a:hlinkClick r:id="rId4"/>
              </a:rPr>
              <a:t>cz</a:t>
            </a:r>
            <a:r>
              <a:rPr lang="cs-CZ" sz="2000" b="1" dirty="0" smtClean="0">
                <a:hlinkClick r:id="rId4"/>
              </a:rPr>
              <a:t>/</a:t>
            </a:r>
            <a:endParaRPr lang="cs-CZ" sz="2000" b="1" dirty="0" smtClean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r>
              <a:rPr lang="cs-CZ" sz="2000" b="1" dirty="0" smtClean="0"/>
              <a:t>Ilustrace: </a:t>
            </a:r>
            <a:r>
              <a:rPr lang="cs-CZ" sz="2000" dirty="0" smtClean="0"/>
              <a:t>fotogalerie autora</a:t>
            </a:r>
          </a:p>
          <a:p>
            <a:pPr marL="0" indent="0">
              <a:buNone/>
            </a:pPr>
            <a:endParaRPr lang="cs-CZ" sz="2000" b="1" dirty="0" smtClean="0"/>
          </a:p>
          <a:p>
            <a:pPr marL="0" indent="0">
              <a:buNone/>
            </a:pPr>
            <a:endParaRPr lang="cs-CZ" sz="2000" b="1" dirty="0" smtClean="0"/>
          </a:p>
        </p:txBody>
      </p:sp>
    </p:spTree>
  </p:cSld>
  <p:clrMapOvr>
    <a:masterClrMapping/>
  </p:clrMapOvr>
  <p:transition spd="slow">
    <p:wheel spokes="3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Vlastní 36">
      <a:dk1>
        <a:sysClr val="windowText" lastClr="000000"/>
      </a:dk1>
      <a:lt1>
        <a:srgbClr val="4B5064"/>
      </a:lt1>
      <a:dk2>
        <a:srgbClr val="646B86"/>
      </a:dk2>
      <a:lt2>
        <a:srgbClr val="B2B6C5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000000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404</TotalTime>
  <Words>347</Words>
  <Application>Microsoft Office PowerPoint</Application>
  <PresentationFormat>Předvádění na obrazovce (4:3)</PresentationFormat>
  <Paragraphs>84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Administrativní</vt:lpstr>
      <vt:lpstr>Snímek 1</vt:lpstr>
      <vt:lpstr>HALOGENY</vt:lpstr>
      <vt:lpstr>Fluor  - F2</vt:lpstr>
      <vt:lpstr>Chlor – Cl2</vt:lpstr>
      <vt:lpstr>Brom – Br2</vt:lpstr>
      <vt:lpstr>Jod – I2</vt:lpstr>
      <vt:lpstr>Doplň tabulku</vt:lpstr>
      <vt:lpstr>Otázky a odpovědi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HALOGENY</dc:title>
  <dc:creator>Terča</dc:creator>
  <cp:lastModifiedBy>Dum</cp:lastModifiedBy>
  <cp:revision>34</cp:revision>
  <dcterms:created xsi:type="dcterms:W3CDTF">2011-11-12T13:10:35Z</dcterms:created>
  <dcterms:modified xsi:type="dcterms:W3CDTF">2012-03-05T18:59:31Z</dcterms:modified>
</cp:coreProperties>
</file>