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D2AF042-10DB-4941-BDE8-0E0B2434D059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BEA7AA6-FBC6-4B8C-8FA3-4F120DB22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cover dir="lu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//upload.wikimedia.org/wikipedia/commons/5/52/ECB_Hazard_Symbol_C.sv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//upload.wikimedia.org/wikipedia/commons/5/52/ECB_Hazard_Symbol_C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//upload.wikimedia.org/wikipedia/commons/4/43/ECB_Hazard_Symbol_T+.sv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293096"/>
            <a:ext cx="7772400" cy="91095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ANOTACE: Materiál je určen pro žáky 8. ročníku a slouží k výkladu nového učiva.</a:t>
            </a:r>
          </a:p>
          <a:p>
            <a:endParaRPr lang="cs-CZ" dirty="0"/>
          </a:p>
        </p:txBody>
      </p:sp>
      <p:sp>
        <p:nvSpPr>
          <p:cNvPr id="7" name="Obdélník 3"/>
          <p:cNvSpPr>
            <a:spLocks noChangeArrowheads="1"/>
          </p:cNvSpPr>
          <p:nvPr/>
        </p:nvSpPr>
        <p:spPr bwMode="auto">
          <a:xfrm>
            <a:off x="5940152" y="0"/>
            <a:ext cx="322395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 smtClean="0"/>
              <a:t>VY_32_INOVACE_CH.8.A.08-10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0" y="332656"/>
            <a:ext cx="788436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 smtClean="0"/>
              <a:t>Název školy: ZŠ Štětí, Ostrovní 300</a:t>
            </a:r>
            <a:br>
              <a:rPr lang="cs-CZ" sz="2200" dirty="0" smtClean="0"/>
            </a:br>
            <a:r>
              <a:rPr lang="cs-CZ" sz="2200" dirty="0" smtClean="0"/>
              <a:t>Autor: Mgr. Tereza Hrabkovská</a:t>
            </a:r>
            <a:br>
              <a:rPr lang="cs-CZ" sz="2200" dirty="0" smtClean="0"/>
            </a:br>
            <a:r>
              <a:rPr lang="cs-CZ" sz="2200" dirty="0" smtClean="0"/>
              <a:t>Název materiálu: VY_32_INOVACE_CH.8.A.08_KYSELINY</a:t>
            </a:r>
          </a:p>
          <a:p>
            <a:pPr algn="ctr"/>
            <a:r>
              <a:rPr lang="cs-CZ" sz="2200" dirty="0" smtClean="0"/>
              <a:t>Název: Kyseliny</a:t>
            </a:r>
            <a:br>
              <a:rPr lang="cs-CZ" sz="2200" dirty="0" smtClean="0"/>
            </a:br>
            <a:r>
              <a:rPr lang="cs-CZ" sz="2200" dirty="0" smtClean="0"/>
              <a:t>Číslo operačního programu: CZ.1.07/1.4.00/21.1693</a:t>
            </a:r>
            <a:br>
              <a:rPr lang="cs-CZ" sz="2200" dirty="0" smtClean="0"/>
            </a:br>
            <a:r>
              <a:rPr lang="cs-CZ" sz="2200" dirty="0" smtClean="0"/>
              <a:t>Název projektu: PRIMA ŠKOLA</a:t>
            </a:r>
          </a:p>
          <a:p>
            <a:pPr algn="ctr"/>
            <a:r>
              <a:rPr lang="cs-CZ" sz="2200" dirty="0" smtClean="0"/>
              <a:t>Vzdělávací oblast/obor: Člověk a příroda/Chemie</a:t>
            </a:r>
          </a:p>
          <a:p>
            <a:pPr algn="ctr"/>
            <a:r>
              <a:rPr lang="cs-CZ" sz="2200" dirty="0" smtClean="0"/>
              <a:t>Tematický okruh/téma: Kyseliny a zásady/Vlastnosti kyselin, bezkyslíkaté kyseliny</a:t>
            </a:r>
            <a:endParaRPr lang="cs-CZ" sz="2200" dirty="0" smtClean="0">
              <a:solidFill>
                <a:srgbClr val="FF0000"/>
              </a:solidFill>
            </a:endParaRPr>
          </a:p>
          <a:p>
            <a:pPr algn="ctr"/>
            <a:r>
              <a:rPr lang="cs-CZ" sz="2200" dirty="0" smtClean="0"/>
              <a:t>Vytvořeno: 12. 11. 2011</a:t>
            </a:r>
            <a:endParaRPr lang="cs-CZ" sz="22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5270686"/>
            <a:ext cx="1512168" cy="1294366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3" cstate="print"/>
          <a:srcRect r="12926"/>
          <a:stretch>
            <a:fillRect/>
          </a:stretch>
        </p:blipFill>
        <p:spPr bwMode="auto">
          <a:xfrm>
            <a:off x="2987824" y="5877272"/>
            <a:ext cx="3816424" cy="737982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548680"/>
            <a:ext cx="8496944" cy="1944216"/>
          </a:xfrm>
        </p:spPr>
        <p:txBody>
          <a:bodyPr/>
          <a:lstStyle/>
          <a:p>
            <a:r>
              <a:rPr lang="cs-CZ" sz="3200" dirty="0" smtClean="0"/>
              <a:t>Jak se nazývají prvky ze VII. A skupiny?</a:t>
            </a:r>
          </a:p>
          <a:p>
            <a:r>
              <a:rPr lang="cs-CZ" sz="3200" dirty="0" smtClean="0"/>
              <a:t>Které prvky do této skupiny patří?</a:t>
            </a:r>
          </a:p>
          <a:p>
            <a:r>
              <a:rPr lang="cs-CZ" sz="3200" dirty="0" smtClean="0"/>
              <a:t>Co víte o halogenech?</a:t>
            </a:r>
          </a:p>
          <a:p>
            <a:endParaRPr lang="cs-CZ" dirty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79512" y="2636912"/>
            <a:ext cx="8856984" cy="19442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Halogeny jsou velice reaktivní.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3100" dirty="0" smtClean="0"/>
              <a:t>Slučují se s vodíkem za vzniku </a:t>
            </a:r>
            <a:r>
              <a:rPr lang="cs-CZ" sz="3100" u="sng" dirty="0" smtClean="0"/>
              <a:t>dvouatomových sloučenin </a:t>
            </a:r>
            <a:r>
              <a:rPr lang="cs-CZ" sz="3100" dirty="0" smtClean="0"/>
              <a:t>– </a:t>
            </a:r>
            <a:r>
              <a:rPr lang="cs-CZ" sz="3100" b="1" dirty="0" err="1" smtClean="0">
                <a:solidFill>
                  <a:schemeClr val="accent2">
                    <a:lumMod val="75000"/>
                  </a:schemeClr>
                </a:solidFill>
              </a:rPr>
              <a:t>halogenvodíků</a:t>
            </a:r>
            <a:r>
              <a:rPr lang="cs-CZ" sz="3100" dirty="0" smtClean="0"/>
              <a:t>.</a:t>
            </a: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" name="Obrázek 15" descr="d.jpg"/>
          <p:cNvPicPr>
            <a:picLocks noChangeAspect="1"/>
          </p:cNvPicPr>
          <p:nvPr/>
        </p:nvPicPr>
        <p:blipFill>
          <a:blip r:embed="rId3" cstate="print"/>
          <a:srcRect l="18113" t="33324" r="29027" b="31471"/>
          <a:stretch>
            <a:fillRect/>
          </a:stretch>
        </p:blipFill>
        <p:spPr>
          <a:xfrm>
            <a:off x="1619672" y="5157192"/>
            <a:ext cx="4773010" cy="1512168"/>
          </a:xfrm>
          <a:prstGeom prst="rect">
            <a:avLst/>
          </a:prstGeom>
        </p:spPr>
      </p:pic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2051720" y="4437112"/>
          <a:ext cx="4464496" cy="1137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ChemSketch" r:id="rId4" imgW="1414440" imgH="359640" progId="ACD.ChemSketch.20">
                  <p:embed/>
                </p:oleObj>
              </mc:Choice>
              <mc:Fallback>
                <p:oleObj name="ChemSketch" r:id="rId4" imgW="1414440" imgH="359640" progId="ACD.ChemSketch.20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4437112"/>
                        <a:ext cx="4464496" cy="11374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3275856" y="5589240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+</a:t>
            </a:r>
            <a:endParaRPr lang="cs-CZ" sz="3600" dirty="0"/>
          </a:p>
        </p:txBody>
      </p:sp>
      <p:cxnSp>
        <p:nvCxnSpPr>
          <p:cNvPr id="19" name="Přímá spojovací šipka 18"/>
          <p:cNvCxnSpPr/>
          <p:nvPr/>
        </p:nvCxnSpPr>
        <p:spPr>
          <a:xfrm>
            <a:off x="4499992" y="5949280"/>
            <a:ext cx="792088" cy="0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1619672" y="6093296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chlor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602128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vodík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28184" y="564208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chlorovodík</a:t>
            </a:r>
            <a:endParaRPr lang="cs-CZ" dirty="0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hcl.jpg"/>
          <p:cNvPicPr>
            <a:picLocks noChangeAspect="1"/>
          </p:cNvPicPr>
          <p:nvPr/>
        </p:nvPicPr>
        <p:blipFill>
          <a:blip r:embed="rId2" cstate="print"/>
          <a:srcRect l="43326" t="37030" r="40467" b="29618"/>
          <a:stretch>
            <a:fillRect/>
          </a:stretch>
        </p:blipFill>
        <p:spPr>
          <a:xfrm flipV="1">
            <a:off x="2592288" y="4995936"/>
            <a:ext cx="773946" cy="819472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92696"/>
            <a:ext cx="8496944" cy="5760640"/>
          </a:xfrm>
        </p:spPr>
        <p:txBody>
          <a:bodyPr/>
          <a:lstStyle/>
          <a:p>
            <a:r>
              <a:rPr lang="cs-CZ" dirty="0" smtClean="0"/>
              <a:t>Halogenvodíky jsou plynného skupenství.</a:t>
            </a:r>
          </a:p>
          <a:p>
            <a:endParaRPr lang="cs-CZ" dirty="0" smtClean="0"/>
          </a:p>
          <a:p>
            <a:r>
              <a:rPr lang="cs-CZ" dirty="0" smtClean="0"/>
              <a:t>Snadno se rozpouštějí ve vodě.</a:t>
            </a:r>
          </a:p>
          <a:p>
            <a:r>
              <a:rPr lang="cs-CZ" dirty="0" smtClean="0"/>
              <a:t>Při reakci s </a:t>
            </a:r>
            <a:r>
              <a:rPr lang="cs-CZ" u="sng" dirty="0" smtClean="0"/>
              <a:t>vodou</a:t>
            </a:r>
            <a:r>
              <a:rPr lang="cs-CZ" dirty="0" smtClean="0"/>
              <a:t> se molekuly </a:t>
            </a:r>
            <a:r>
              <a:rPr lang="cs-CZ" u="sng" dirty="0" smtClean="0"/>
              <a:t>halogenvodíku štěpí</a:t>
            </a:r>
            <a:r>
              <a:rPr lang="cs-CZ" dirty="0" smtClean="0"/>
              <a:t> na </a:t>
            </a:r>
            <a:r>
              <a:rPr lang="cs-CZ" u="sng" dirty="0" smtClean="0"/>
              <a:t>ionty</a:t>
            </a:r>
            <a:r>
              <a:rPr lang="cs-CZ" dirty="0" smtClean="0"/>
              <a:t>, které jsou obalené molekulami vody.</a:t>
            </a:r>
            <a:endParaRPr lang="cs-CZ" dirty="0"/>
          </a:p>
        </p:txBody>
      </p:sp>
      <p:pic>
        <p:nvPicPr>
          <p:cNvPr id="5" name="Obrázek 4" descr="hcl.jpg"/>
          <p:cNvPicPr>
            <a:picLocks noChangeAspect="1"/>
          </p:cNvPicPr>
          <p:nvPr/>
        </p:nvPicPr>
        <p:blipFill>
          <a:blip r:embed="rId2" cstate="print"/>
          <a:srcRect l="43326" t="37030" r="40467" b="29618"/>
          <a:stretch>
            <a:fillRect/>
          </a:stretch>
        </p:blipFill>
        <p:spPr>
          <a:xfrm>
            <a:off x="1800200" y="4509120"/>
            <a:ext cx="773946" cy="819472"/>
          </a:xfrm>
          <a:prstGeom prst="rect">
            <a:avLst/>
          </a:prstGeom>
        </p:spPr>
      </p:pic>
      <p:pic>
        <p:nvPicPr>
          <p:cNvPr id="6" name="Obrázek 5" descr="hcl.jpg"/>
          <p:cNvPicPr>
            <a:picLocks noChangeAspect="1"/>
          </p:cNvPicPr>
          <p:nvPr/>
        </p:nvPicPr>
        <p:blipFill>
          <a:blip r:embed="rId2" cstate="print"/>
          <a:srcRect l="43326" t="37030" r="40467" b="29618"/>
          <a:stretch>
            <a:fillRect/>
          </a:stretch>
        </p:blipFill>
        <p:spPr>
          <a:xfrm rot="16200000">
            <a:off x="2690120" y="4123256"/>
            <a:ext cx="878006" cy="929653"/>
          </a:xfrm>
          <a:prstGeom prst="rect">
            <a:avLst/>
          </a:prstGeom>
        </p:spPr>
      </p:pic>
      <p:pic>
        <p:nvPicPr>
          <p:cNvPr id="8" name="Obrázek 7" descr="voda.jpg"/>
          <p:cNvPicPr>
            <a:picLocks noChangeAspect="1"/>
          </p:cNvPicPr>
          <p:nvPr/>
        </p:nvPicPr>
        <p:blipFill>
          <a:blip r:embed="rId3" cstate="print"/>
          <a:srcRect l="40467" t="27765" r="36653" b="31471"/>
          <a:stretch>
            <a:fillRect/>
          </a:stretch>
        </p:blipFill>
        <p:spPr>
          <a:xfrm>
            <a:off x="0" y="4077072"/>
            <a:ext cx="1584176" cy="1452161"/>
          </a:xfrm>
          <a:prstGeom prst="rect">
            <a:avLst/>
          </a:prstGeom>
        </p:spPr>
      </p:pic>
      <p:pic>
        <p:nvPicPr>
          <p:cNvPr id="9" name="Obrázek 8" descr="H.jpg"/>
          <p:cNvPicPr>
            <a:picLocks noChangeAspect="1"/>
          </p:cNvPicPr>
          <p:nvPr/>
        </p:nvPicPr>
        <p:blipFill>
          <a:blip r:embed="rId4" cstate="print"/>
          <a:srcRect l="47140" t="44441" r="47140" b="44441"/>
          <a:stretch>
            <a:fillRect/>
          </a:stretch>
        </p:blipFill>
        <p:spPr>
          <a:xfrm>
            <a:off x="5040560" y="4581128"/>
            <a:ext cx="504056" cy="504056"/>
          </a:xfrm>
          <a:prstGeom prst="rect">
            <a:avLst/>
          </a:prstGeom>
        </p:spPr>
      </p:pic>
      <p:pic>
        <p:nvPicPr>
          <p:cNvPr id="11" name="Obrázek 10" descr="voda1.jpg"/>
          <p:cNvPicPr>
            <a:picLocks noChangeAspect="1"/>
          </p:cNvPicPr>
          <p:nvPr/>
        </p:nvPicPr>
        <p:blipFill>
          <a:blip r:embed="rId5" cstate="print"/>
          <a:srcRect l="43327" t="40735" r="42373" b="38883"/>
          <a:stretch>
            <a:fillRect/>
          </a:stretch>
        </p:blipFill>
        <p:spPr>
          <a:xfrm>
            <a:off x="4464496" y="3717032"/>
            <a:ext cx="1080120" cy="792088"/>
          </a:xfrm>
          <a:prstGeom prst="rect">
            <a:avLst/>
          </a:prstGeom>
        </p:spPr>
      </p:pic>
      <p:pic>
        <p:nvPicPr>
          <p:cNvPr id="12" name="Obrázek 11" descr="voda1.jpg"/>
          <p:cNvPicPr>
            <a:picLocks noChangeAspect="1"/>
          </p:cNvPicPr>
          <p:nvPr/>
        </p:nvPicPr>
        <p:blipFill>
          <a:blip r:embed="rId5" cstate="print"/>
          <a:srcRect l="43327" t="40735" r="42373" b="38883"/>
          <a:stretch>
            <a:fillRect/>
          </a:stretch>
        </p:blipFill>
        <p:spPr>
          <a:xfrm flipV="1">
            <a:off x="7740352" y="3645024"/>
            <a:ext cx="1080120" cy="792088"/>
          </a:xfrm>
          <a:prstGeom prst="rect">
            <a:avLst/>
          </a:prstGeom>
        </p:spPr>
      </p:pic>
      <p:pic>
        <p:nvPicPr>
          <p:cNvPr id="13" name="Obrázek 12" descr="voda1.jpg"/>
          <p:cNvPicPr>
            <a:picLocks noChangeAspect="1"/>
          </p:cNvPicPr>
          <p:nvPr/>
        </p:nvPicPr>
        <p:blipFill>
          <a:blip r:embed="rId5" cstate="print"/>
          <a:srcRect l="43327" t="40735" r="42373" b="38883"/>
          <a:stretch>
            <a:fillRect/>
          </a:stretch>
        </p:blipFill>
        <p:spPr>
          <a:xfrm rot="16200000">
            <a:off x="4104456" y="4725144"/>
            <a:ext cx="1080120" cy="792088"/>
          </a:xfrm>
          <a:prstGeom prst="rect">
            <a:avLst/>
          </a:prstGeom>
        </p:spPr>
      </p:pic>
      <p:pic>
        <p:nvPicPr>
          <p:cNvPr id="14" name="Obrázek 13" descr="voda1.jpg"/>
          <p:cNvPicPr>
            <a:picLocks noChangeAspect="1"/>
          </p:cNvPicPr>
          <p:nvPr/>
        </p:nvPicPr>
        <p:blipFill>
          <a:blip r:embed="rId5" cstate="print"/>
          <a:srcRect l="43327" t="40735" r="42373" b="38883"/>
          <a:stretch>
            <a:fillRect/>
          </a:stretch>
        </p:blipFill>
        <p:spPr>
          <a:xfrm rot="5400000" flipH="1">
            <a:off x="5328592" y="3861048"/>
            <a:ext cx="1080120" cy="792088"/>
          </a:xfrm>
          <a:prstGeom prst="rect">
            <a:avLst/>
          </a:prstGeom>
        </p:spPr>
      </p:pic>
      <p:pic>
        <p:nvPicPr>
          <p:cNvPr id="15" name="Obrázek 14" descr="voda1.jpg"/>
          <p:cNvPicPr>
            <a:picLocks noChangeAspect="1"/>
          </p:cNvPicPr>
          <p:nvPr/>
        </p:nvPicPr>
        <p:blipFill>
          <a:blip r:embed="rId5" cstate="print"/>
          <a:srcRect l="43327" t="40735" r="42373" b="38883"/>
          <a:stretch>
            <a:fillRect/>
          </a:stretch>
        </p:blipFill>
        <p:spPr>
          <a:xfrm rot="5400000" flipH="1">
            <a:off x="7884368" y="4725144"/>
            <a:ext cx="1080120" cy="792088"/>
          </a:xfrm>
          <a:prstGeom prst="rect">
            <a:avLst/>
          </a:prstGeom>
        </p:spPr>
      </p:pic>
      <p:pic>
        <p:nvPicPr>
          <p:cNvPr id="16" name="Obrázek 15" descr="voda1.jpg"/>
          <p:cNvPicPr>
            <a:picLocks noChangeAspect="1"/>
          </p:cNvPicPr>
          <p:nvPr/>
        </p:nvPicPr>
        <p:blipFill>
          <a:blip r:embed="rId5" cstate="print"/>
          <a:srcRect l="43327" t="40735" r="42373" b="38883"/>
          <a:stretch>
            <a:fillRect/>
          </a:stretch>
        </p:blipFill>
        <p:spPr>
          <a:xfrm rot="5400000" flipH="1">
            <a:off x="6696744" y="3140968"/>
            <a:ext cx="1080120" cy="792088"/>
          </a:xfrm>
          <a:prstGeom prst="rect">
            <a:avLst/>
          </a:prstGeom>
        </p:spPr>
      </p:pic>
      <p:pic>
        <p:nvPicPr>
          <p:cNvPr id="17" name="Obrázek 16" descr="voda1.jpg"/>
          <p:cNvPicPr>
            <a:picLocks noChangeAspect="1"/>
          </p:cNvPicPr>
          <p:nvPr/>
        </p:nvPicPr>
        <p:blipFill>
          <a:blip r:embed="rId5" cstate="print"/>
          <a:srcRect l="43327" t="40735" r="42373" b="38883"/>
          <a:stretch>
            <a:fillRect/>
          </a:stretch>
        </p:blipFill>
        <p:spPr>
          <a:xfrm rot="16200000">
            <a:off x="6048672" y="4005064"/>
            <a:ext cx="1080120" cy="792088"/>
          </a:xfrm>
          <a:prstGeom prst="rect">
            <a:avLst/>
          </a:prstGeom>
        </p:spPr>
      </p:pic>
      <p:pic>
        <p:nvPicPr>
          <p:cNvPr id="18" name="Obrázek 17" descr="voda1.jpg"/>
          <p:cNvPicPr>
            <a:picLocks noChangeAspect="1"/>
          </p:cNvPicPr>
          <p:nvPr/>
        </p:nvPicPr>
        <p:blipFill>
          <a:blip r:embed="rId5" cstate="print"/>
          <a:srcRect l="43327" t="40735" r="42373" b="38883"/>
          <a:stretch>
            <a:fillRect/>
          </a:stretch>
        </p:blipFill>
        <p:spPr>
          <a:xfrm flipV="1">
            <a:off x="5040560" y="5157192"/>
            <a:ext cx="1080120" cy="792088"/>
          </a:xfrm>
          <a:prstGeom prst="rect">
            <a:avLst/>
          </a:prstGeom>
        </p:spPr>
      </p:pic>
      <p:pic>
        <p:nvPicPr>
          <p:cNvPr id="19" name="Obrázek 18" descr="voda1.jpg"/>
          <p:cNvPicPr>
            <a:picLocks noChangeAspect="1"/>
          </p:cNvPicPr>
          <p:nvPr/>
        </p:nvPicPr>
        <p:blipFill>
          <a:blip r:embed="rId5" cstate="print"/>
          <a:srcRect l="43327" t="40735" r="42373" b="38883"/>
          <a:stretch>
            <a:fillRect/>
          </a:stretch>
        </p:blipFill>
        <p:spPr>
          <a:xfrm flipV="1">
            <a:off x="6552728" y="5417840"/>
            <a:ext cx="1080120" cy="792088"/>
          </a:xfrm>
          <a:prstGeom prst="rect">
            <a:avLst/>
          </a:prstGeom>
        </p:spPr>
      </p:pic>
      <p:pic>
        <p:nvPicPr>
          <p:cNvPr id="20" name="Obrázek 19" descr="cl.jpg"/>
          <p:cNvPicPr>
            <a:picLocks noChangeAspect="1"/>
          </p:cNvPicPr>
          <p:nvPr/>
        </p:nvPicPr>
        <p:blipFill>
          <a:blip r:embed="rId6" cstate="print"/>
          <a:srcRect l="43326" t="37030" r="43327" b="37029"/>
          <a:stretch>
            <a:fillRect/>
          </a:stretch>
        </p:blipFill>
        <p:spPr>
          <a:xfrm>
            <a:off x="6984776" y="4437112"/>
            <a:ext cx="1008112" cy="1008112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1440160" y="458112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+</a:t>
            </a:r>
            <a:endParaRPr lang="cs-CZ" sz="2800" b="1" dirty="0"/>
          </a:p>
        </p:txBody>
      </p:sp>
      <p:cxnSp>
        <p:nvCxnSpPr>
          <p:cNvPr id="23" name="Přímá spojovací šipka 22"/>
          <p:cNvCxnSpPr/>
          <p:nvPr/>
        </p:nvCxnSpPr>
        <p:spPr>
          <a:xfrm>
            <a:off x="3600400" y="4941168"/>
            <a:ext cx="576064" cy="0"/>
          </a:xfrm>
          <a:prstGeom prst="straightConnector1">
            <a:avLst/>
          </a:prstGeom>
          <a:ln w="381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7272808" y="4787860"/>
            <a:ext cx="5760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Cl</a:t>
            </a:r>
            <a:r>
              <a:rPr lang="cs-CZ" b="1" baseline="30000" dirty="0" smtClean="0">
                <a:solidFill>
                  <a:schemeClr val="bg1"/>
                </a:solidFill>
              </a:rPr>
              <a:t>-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040560" y="4653136"/>
            <a:ext cx="5036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H</a:t>
            </a:r>
            <a:r>
              <a:rPr lang="cs-CZ" b="1" baseline="30000" dirty="0" smtClean="0"/>
              <a:t>+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39552" y="5271591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voda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979712" y="558924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chlorovodík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139952" y="5805264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vodíkový kation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560840" y="5661248"/>
            <a:ext cx="169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chloridový anion</a:t>
            </a:r>
            <a:endParaRPr lang="cs-CZ" sz="2800" dirty="0"/>
          </a:p>
        </p:txBody>
      </p:sp>
      <p:cxnSp>
        <p:nvCxnSpPr>
          <p:cNvPr id="32" name="Přímá spojovací čára 31"/>
          <p:cNvCxnSpPr/>
          <p:nvPr/>
        </p:nvCxnSpPr>
        <p:spPr>
          <a:xfrm flipH="1">
            <a:off x="4932040" y="5013176"/>
            <a:ext cx="288032" cy="792088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7740352" y="5229200"/>
            <a:ext cx="360040" cy="504056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6" grpId="0"/>
      <p:bldP spid="27" grpId="0"/>
      <p:bldP spid="28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445624" cy="1584176"/>
          </a:xfrm>
          <a:ln w="28575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5">
                    <a:lumMod val="25000"/>
                  </a:schemeClr>
                </a:solidFill>
              </a:rPr>
              <a:t>Kyseliny jsou dvou i </a:t>
            </a:r>
            <a:r>
              <a:rPr lang="cs-CZ" dirty="0" err="1" smtClean="0">
                <a:solidFill>
                  <a:schemeClr val="accent5">
                    <a:lumMod val="25000"/>
                  </a:schemeClr>
                </a:solidFill>
              </a:rPr>
              <a:t>víceprvkové</a:t>
            </a:r>
            <a:r>
              <a:rPr lang="cs-CZ" dirty="0" smtClean="0">
                <a:solidFill>
                  <a:schemeClr val="accent5">
                    <a:lumMod val="25000"/>
                  </a:schemeClr>
                </a:solidFill>
              </a:rPr>
              <a:t> sloučeniny, které v roztocích odštěpují vodíkový kation H</a:t>
            </a:r>
            <a:r>
              <a:rPr lang="cs-CZ" baseline="30000" dirty="0" smtClean="0">
                <a:solidFill>
                  <a:schemeClr val="accent5">
                    <a:lumMod val="25000"/>
                  </a:schemeClr>
                </a:solidFill>
              </a:rPr>
              <a:t>+.</a:t>
            </a:r>
            <a:endParaRPr lang="cs-CZ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36912"/>
            <a:ext cx="8496944" cy="393762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3600" dirty="0" smtClean="0"/>
              <a:t>Kyseliny dělíme na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kyslíkaté</a:t>
            </a:r>
            <a:r>
              <a:rPr lang="cs-CZ" sz="3600" dirty="0" smtClean="0"/>
              <a:t> a </a:t>
            </a:r>
            <a:r>
              <a:rPr lang="cs-CZ" sz="3600" dirty="0" smtClean="0">
                <a:solidFill>
                  <a:schemeClr val="accent5">
                    <a:lumMod val="50000"/>
                  </a:schemeClr>
                </a:solidFill>
              </a:rPr>
              <a:t>bezkyslíkaté</a:t>
            </a:r>
            <a:r>
              <a:rPr lang="cs-CZ" sz="3600" dirty="0" smtClean="0"/>
              <a:t>.</a:t>
            </a:r>
          </a:p>
          <a:p>
            <a:endParaRPr lang="cs-CZ" sz="3200" dirty="0" smtClean="0"/>
          </a:p>
          <a:p>
            <a:pPr>
              <a:buNone/>
            </a:pPr>
            <a:r>
              <a:rPr lang="cs-CZ" sz="3200" u="sng" dirty="0" smtClean="0"/>
              <a:t>Bezpečnost</a:t>
            </a:r>
            <a:r>
              <a:rPr lang="cs-CZ" sz="3200" dirty="0" smtClean="0"/>
              <a:t>:</a:t>
            </a:r>
          </a:p>
          <a:p>
            <a:pPr>
              <a:buNone/>
            </a:pPr>
            <a:r>
              <a:rPr lang="cs-CZ" sz="3200" dirty="0" smtClean="0"/>
              <a:t>- </a:t>
            </a:r>
            <a:r>
              <a:rPr lang="cs-CZ" dirty="0" smtClean="0"/>
              <a:t>leptají sliznice, poškozují pokožku, jsou zdraví škodlivé</a:t>
            </a:r>
          </a:p>
          <a:p>
            <a:pPr>
              <a:buNone/>
            </a:pPr>
            <a:r>
              <a:rPr lang="cs-CZ" dirty="0" smtClean="0"/>
              <a:t>- Při práci s koncentrovanými kyselinami pracujeme vždy v ochranných pomůckách (rukavice, štít nebo brýle, plášť)</a:t>
            </a:r>
            <a:endParaRPr lang="cs-CZ" dirty="0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864096"/>
          </a:xfrm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Bezkyslíkaté kyseliny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712968" cy="5040560"/>
          </a:xfrm>
        </p:spPr>
        <p:txBody>
          <a:bodyPr/>
          <a:lstStyle/>
          <a:p>
            <a:r>
              <a:rPr lang="cs-CZ" dirty="0" smtClean="0"/>
              <a:t>Vznikají </a:t>
            </a:r>
            <a:r>
              <a:rPr lang="cs-CZ" u="sng" dirty="0" smtClean="0"/>
              <a:t>rozpuštěním</a:t>
            </a:r>
            <a:r>
              <a:rPr lang="cs-CZ" dirty="0" smtClean="0"/>
              <a:t> některých </a:t>
            </a:r>
            <a:r>
              <a:rPr lang="cs-CZ" u="sng" dirty="0" smtClean="0"/>
              <a:t>plynů ve vod</a:t>
            </a:r>
            <a:r>
              <a:rPr lang="cs-CZ" dirty="0" smtClean="0"/>
              <a:t>ě.</a:t>
            </a:r>
          </a:p>
          <a:p>
            <a:pPr>
              <a:buNone/>
            </a:pPr>
            <a:r>
              <a:rPr lang="cs-CZ" u="sng" dirty="0" smtClean="0"/>
              <a:t>Název</a:t>
            </a:r>
            <a:r>
              <a:rPr lang="cs-CZ" dirty="0" smtClean="0"/>
              <a:t>: </a:t>
            </a:r>
          </a:p>
          <a:p>
            <a:pPr marL="7629525" indent="-7519988">
              <a:buNone/>
            </a:pPr>
            <a:r>
              <a:rPr lang="cs-CZ" sz="2400" dirty="0" smtClean="0"/>
              <a:t>kyselina + přídavné jméno z názvu halogenvodíku + přípona</a:t>
            </a:r>
          </a:p>
          <a:p>
            <a:pPr marL="7629525" indent="0">
              <a:buNone/>
            </a:pPr>
            <a:r>
              <a:rPr lang="cs-CZ" sz="2400" dirty="0" smtClean="0"/>
              <a:t> -</a:t>
            </a:r>
            <a:r>
              <a:rPr lang="cs-CZ" sz="2400" b="1" dirty="0" err="1" smtClean="0"/>
              <a:t>ová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Kyselina </a:t>
            </a:r>
            <a:r>
              <a:rPr lang="cs-CZ" sz="2400" b="1" dirty="0" smtClean="0">
                <a:solidFill>
                  <a:schemeClr val="accent5">
                    <a:lumMod val="50000"/>
                  </a:schemeClr>
                </a:solidFill>
              </a:rPr>
              <a:t>chlorovodík</a:t>
            </a:r>
            <a:r>
              <a:rPr lang="cs-CZ" sz="2400" b="1" dirty="0" smtClean="0"/>
              <a:t>ová </a:t>
            </a:r>
            <a:r>
              <a:rPr lang="cs-CZ" sz="2400" b="1" dirty="0" err="1" smtClean="0"/>
              <a:t>HCl</a:t>
            </a:r>
            <a:endParaRPr lang="cs-CZ" sz="2400" b="1" dirty="0" smtClean="0"/>
          </a:p>
          <a:p>
            <a:pPr marL="177800" indent="-177800">
              <a:buFontTx/>
              <a:buChar char="-"/>
            </a:pPr>
            <a:r>
              <a:rPr lang="cs-CZ" sz="2400" dirty="0" smtClean="0"/>
              <a:t>žíravá látka, dráždí dýchací cesty</a:t>
            </a:r>
          </a:p>
          <a:p>
            <a:pPr marL="177800" indent="-177800">
              <a:buFontTx/>
              <a:buChar char="-"/>
            </a:pPr>
            <a:r>
              <a:rPr lang="cs-CZ" sz="2400" dirty="0" smtClean="0"/>
              <a:t>čistá je bezbarvá (pro technické účely nažloutlá)</a:t>
            </a:r>
          </a:p>
          <a:p>
            <a:pPr marL="177800" indent="-177800">
              <a:buFontTx/>
              <a:buChar char="-"/>
            </a:pPr>
            <a:r>
              <a:rPr lang="cs-CZ" sz="2400" dirty="0" smtClean="0"/>
              <a:t>koncentrovaná se dodává 37%</a:t>
            </a:r>
          </a:p>
          <a:p>
            <a:pPr marL="177800" indent="-177800">
              <a:buFontTx/>
              <a:buChar char="-"/>
            </a:pPr>
            <a:r>
              <a:rPr lang="cs-CZ" sz="2400" dirty="0" smtClean="0"/>
              <a:t>je součástí žaludečních šťáv v koncentraci 0,3 – 0,4%</a:t>
            </a:r>
          </a:p>
          <a:p>
            <a:pPr marL="177800" indent="-177800">
              <a:buFontTx/>
              <a:buChar char="-"/>
            </a:pPr>
            <a:r>
              <a:rPr lang="cs-CZ" sz="2300" dirty="0" smtClean="0"/>
              <a:t>reakcí se zinkem </a:t>
            </a:r>
            <a:r>
              <a:rPr lang="cs-CZ" sz="2300" dirty="0" err="1" smtClean="0"/>
              <a:t>Zn</a:t>
            </a:r>
            <a:r>
              <a:rPr lang="cs-CZ" sz="2300" dirty="0" smtClean="0"/>
              <a:t> nebo hořčíkem Mg vzniká plynný vodík H</a:t>
            </a:r>
            <a:r>
              <a:rPr lang="cs-CZ" sz="2300" baseline="-25000" dirty="0" smtClean="0"/>
              <a:t>2</a:t>
            </a:r>
          </a:p>
          <a:p>
            <a:pPr marL="177800" indent="-177800">
              <a:buFontTx/>
              <a:buChar char="-"/>
            </a:pPr>
            <a:endParaRPr lang="cs-CZ" sz="2300" dirty="0" smtClean="0"/>
          </a:p>
          <a:p>
            <a:pPr marL="177800" indent="-177800">
              <a:buFontTx/>
              <a:buChar char="-"/>
            </a:pPr>
            <a:r>
              <a:rPr lang="cs-CZ" sz="2300" dirty="0" smtClean="0"/>
              <a:t>Použití: výroba léčiv, barviv, plastů, čištění kovů</a:t>
            </a:r>
            <a:endParaRPr lang="cs-CZ" sz="2300" dirty="0"/>
          </a:p>
        </p:txBody>
      </p:sp>
      <p:pic>
        <p:nvPicPr>
          <p:cNvPr id="18434" name="Picture 2" descr="File:ECB Hazard Symbol C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1953" y="3501009"/>
            <a:ext cx="1440160" cy="144016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20688"/>
            <a:ext cx="8712968" cy="597666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Kyselina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fluorovodík</a:t>
            </a:r>
            <a:r>
              <a:rPr lang="cs-CZ" b="1" dirty="0" smtClean="0"/>
              <a:t>ová HF</a:t>
            </a:r>
          </a:p>
          <a:p>
            <a:pPr marL="273050" indent="-273050">
              <a:buFontTx/>
              <a:buChar char="-"/>
            </a:pPr>
            <a:r>
              <a:rPr lang="cs-CZ" dirty="0" smtClean="0"/>
              <a:t>vysoce toxická, žíravá kapalina</a:t>
            </a:r>
          </a:p>
          <a:p>
            <a:pPr marL="273050" indent="-273050">
              <a:buFontTx/>
              <a:buChar char="-"/>
            </a:pPr>
            <a:r>
              <a:rPr lang="cs-CZ" dirty="0" smtClean="0"/>
              <a:t>leptá sklo</a:t>
            </a:r>
          </a:p>
          <a:p>
            <a:pPr marL="273050" indent="-273050">
              <a:buFontTx/>
              <a:buChar char="-"/>
            </a:pPr>
            <a:endParaRPr lang="cs-CZ" dirty="0" smtClean="0"/>
          </a:p>
          <a:p>
            <a:pPr marL="273050" indent="-273050">
              <a:buFontTx/>
              <a:buChar char="-"/>
            </a:pPr>
            <a:endParaRPr lang="cs-CZ" dirty="0" smtClean="0"/>
          </a:p>
          <a:p>
            <a:pPr marL="273050" indent="-273050">
              <a:buNone/>
            </a:pPr>
            <a:r>
              <a:rPr lang="cs-CZ" b="1" dirty="0" smtClean="0"/>
              <a:t>Kyselina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sirovodík</a:t>
            </a:r>
            <a:r>
              <a:rPr lang="cs-CZ" b="1" dirty="0" smtClean="0"/>
              <a:t>ová</a:t>
            </a:r>
            <a:r>
              <a:rPr lang="cs-CZ" dirty="0" smtClean="0"/>
              <a:t> </a:t>
            </a:r>
            <a:r>
              <a:rPr lang="cs-CZ" b="1" dirty="0" smtClean="0"/>
              <a:t>H</a:t>
            </a:r>
            <a:r>
              <a:rPr lang="cs-CZ" b="1" baseline="-25000" dirty="0" smtClean="0"/>
              <a:t>2</a:t>
            </a:r>
            <a:r>
              <a:rPr lang="cs-CZ" b="1" dirty="0" smtClean="0"/>
              <a:t>S</a:t>
            </a:r>
            <a:endParaRPr lang="cs-CZ" dirty="0" smtClean="0"/>
          </a:p>
          <a:p>
            <a:pPr marL="273050" indent="-273050">
              <a:buFontTx/>
              <a:buChar char="-"/>
            </a:pPr>
            <a:r>
              <a:rPr lang="cs-CZ" dirty="0" smtClean="0"/>
              <a:t>vzniká rozpuštěním sirovodíku ve vodě</a:t>
            </a:r>
          </a:p>
          <a:p>
            <a:pPr marL="273050" indent="-273050">
              <a:buFontTx/>
              <a:buChar char="-"/>
            </a:pPr>
            <a:r>
              <a:rPr lang="cs-CZ" dirty="0" smtClean="0"/>
              <a:t>sirovodík je vysoce toxický, bezbarvý, jedovatý plyn</a:t>
            </a:r>
          </a:p>
          <a:p>
            <a:pPr marL="273050" indent="-273050">
              <a:buFontTx/>
              <a:buChar char="-"/>
            </a:pPr>
            <a:r>
              <a:rPr lang="cs-CZ" dirty="0" smtClean="0"/>
              <a:t>má nepříjemný zápach</a:t>
            </a:r>
          </a:p>
          <a:p>
            <a:pPr marL="273050" indent="-273050">
              <a:buFontTx/>
              <a:buChar char="-"/>
            </a:pPr>
            <a:endParaRPr lang="cs-CZ" dirty="0" smtClean="0"/>
          </a:p>
          <a:p>
            <a:pPr marL="273050" indent="-273050">
              <a:buNone/>
            </a:pPr>
            <a:endParaRPr lang="cs-CZ" dirty="0" smtClean="0"/>
          </a:p>
          <a:p>
            <a:pPr marL="273050" indent="-273050">
              <a:buNone/>
            </a:pPr>
            <a:endParaRPr lang="cs-CZ" b="1" dirty="0" smtClean="0"/>
          </a:p>
          <a:p>
            <a:pPr marL="273050" indent="-273050">
              <a:buNone/>
            </a:pPr>
            <a:endParaRPr lang="cs-CZ" b="1" dirty="0" smtClean="0"/>
          </a:p>
          <a:p>
            <a:endParaRPr lang="cs-CZ" dirty="0"/>
          </a:p>
        </p:txBody>
      </p:sp>
      <p:pic>
        <p:nvPicPr>
          <p:cNvPr id="17412" name="Picture 4" descr="File:ECB Hazard Symbol C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692696"/>
            <a:ext cx="1296144" cy="1296144"/>
          </a:xfrm>
          <a:prstGeom prst="rect">
            <a:avLst/>
          </a:prstGeom>
          <a:noFill/>
        </p:spPr>
      </p:pic>
      <p:pic>
        <p:nvPicPr>
          <p:cNvPr id="17414" name="Picture 6" descr="File:ECB Hazard Symbol T+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7" y="692697"/>
            <a:ext cx="1296143" cy="1296143"/>
          </a:xfrm>
          <a:prstGeom prst="rect">
            <a:avLst/>
          </a:prstGeom>
          <a:noFill/>
        </p:spPr>
      </p:pic>
      <p:pic>
        <p:nvPicPr>
          <p:cNvPr id="7" name="Picture 4" descr="File:ECB Hazard Symbol C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653136"/>
            <a:ext cx="1296144" cy="1296144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665816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cs-CZ" sz="3200" dirty="0" smtClean="0"/>
              <a:t>Co jsou to kyseliny?</a:t>
            </a:r>
          </a:p>
          <a:p>
            <a:pPr>
              <a:spcBef>
                <a:spcPts val="1800"/>
              </a:spcBef>
            </a:pPr>
            <a:r>
              <a:rPr lang="cs-CZ" sz="3200" dirty="0" smtClean="0"/>
              <a:t>Jak rozdělujeme kyseliny?</a:t>
            </a:r>
          </a:p>
          <a:p>
            <a:pPr>
              <a:spcBef>
                <a:spcPts val="1800"/>
              </a:spcBef>
            </a:pPr>
            <a:r>
              <a:rPr lang="cs-CZ" sz="3200" dirty="0" smtClean="0"/>
              <a:t>Z kolika atomů se bezkyslíkaté kyseliny skládají?</a:t>
            </a:r>
          </a:p>
          <a:p>
            <a:pPr>
              <a:spcBef>
                <a:spcPts val="1800"/>
              </a:spcBef>
            </a:pPr>
            <a:r>
              <a:rPr lang="cs-CZ" sz="3200" dirty="0" smtClean="0"/>
              <a:t>Jak vznikají bezkyslíkaté kyseliny?</a:t>
            </a:r>
          </a:p>
          <a:p>
            <a:pPr>
              <a:spcBef>
                <a:spcPts val="1800"/>
              </a:spcBef>
            </a:pPr>
            <a:r>
              <a:rPr lang="cs-CZ" sz="3200" dirty="0" smtClean="0"/>
              <a:t>Jaké bezpečnostní zásady dodržujeme při práci s kyselinami?</a:t>
            </a:r>
          </a:p>
          <a:p>
            <a:pPr>
              <a:spcBef>
                <a:spcPts val="1800"/>
              </a:spcBef>
            </a:pPr>
            <a:r>
              <a:rPr lang="cs-CZ" sz="3200" dirty="0" smtClean="0"/>
              <a:t>Jaké bezkyslíkaté kyseliny znáte?</a:t>
            </a:r>
          </a:p>
          <a:p>
            <a:endParaRPr lang="cs-CZ" dirty="0" smtClean="0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4320480" cy="936104"/>
          </a:xfrm>
        </p:spPr>
        <p:txBody>
          <a:bodyPr/>
          <a:lstStyle/>
          <a:p>
            <a:r>
              <a:rPr lang="cs-CZ" u="sng" dirty="0" smtClean="0">
                <a:solidFill>
                  <a:schemeClr val="accent5">
                    <a:lumMod val="50000"/>
                  </a:schemeClr>
                </a:solidFill>
              </a:rPr>
              <a:t>Metodické pokyny</a:t>
            </a:r>
            <a:endParaRPr lang="cs-CZ" u="sng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544616"/>
          </a:xfrm>
        </p:spPr>
        <p:txBody>
          <a:bodyPr>
            <a:normAutofit/>
          </a:bodyPr>
          <a:lstStyle/>
          <a:p>
            <a:pPr marL="268288" indent="-255588"/>
            <a:r>
              <a:rPr lang="cs-CZ" dirty="0" smtClean="0"/>
              <a:t>Opakování probrané látky.</a:t>
            </a:r>
          </a:p>
          <a:p>
            <a:pPr marL="268288" indent="-255588"/>
            <a:r>
              <a:rPr lang="cs-CZ" dirty="0" smtClean="0"/>
              <a:t>Uvedeme na příkladu vznik </a:t>
            </a:r>
            <a:r>
              <a:rPr lang="cs-CZ" dirty="0" err="1" smtClean="0"/>
              <a:t>halogenvodíků</a:t>
            </a:r>
            <a:r>
              <a:rPr lang="cs-CZ" dirty="0" smtClean="0"/>
              <a:t>, odvodíme názvy ostatních </a:t>
            </a:r>
            <a:r>
              <a:rPr lang="cs-CZ" dirty="0" err="1" smtClean="0"/>
              <a:t>halogenvodíků</a:t>
            </a:r>
            <a:r>
              <a:rPr lang="cs-CZ" dirty="0" smtClean="0"/>
              <a:t>.</a:t>
            </a:r>
          </a:p>
          <a:p>
            <a:pPr marL="268288" indent="-255588"/>
            <a:r>
              <a:rPr lang="cs-CZ" dirty="0" smtClean="0"/>
              <a:t>Vysvětlíme reakci </a:t>
            </a:r>
            <a:r>
              <a:rPr lang="cs-CZ" dirty="0" err="1" smtClean="0"/>
              <a:t>halogenvodíků</a:t>
            </a:r>
            <a:r>
              <a:rPr lang="cs-CZ" dirty="0" smtClean="0"/>
              <a:t> s vodou.</a:t>
            </a:r>
          </a:p>
          <a:p>
            <a:pPr marL="268288" indent="-255588"/>
            <a:r>
              <a:rPr lang="cs-CZ" dirty="0" smtClean="0"/>
              <a:t>Zavedeme definici kyselin a jejich dělení.</a:t>
            </a:r>
          </a:p>
          <a:p>
            <a:pPr marL="268288" indent="-255588"/>
            <a:r>
              <a:rPr lang="cs-CZ" dirty="0" smtClean="0"/>
              <a:t>Zopakujeme bezpečné chování při práci s kyselinami.</a:t>
            </a:r>
          </a:p>
          <a:p>
            <a:pPr marL="268288" indent="-255588"/>
            <a:r>
              <a:rPr lang="cs-CZ" b="1" dirty="0" smtClean="0"/>
              <a:t>Bezkyslíkaté kyseliny </a:t>
            </a:r>
            <a:r>
              <a:rPr lang="cs-CZ" dirty="0" smtClean="0"/>
              <a:t>– vysvětlíme vznik a názvosloví.</a:t>
            </a:r>
          </a:p>
          <a:p>
            <a:pPr marL="268288" indent="-255588"/>
            <a:r>
              <a:rPr lang="cs-CZ" dirty="0" smtClean="0"/>
              <a:t>Uvedeme významné bezkyslíkaté kyseliny a jejich vlastnosti.</a:t>
            </a:r>
          </a:p>
          <a:p>
            <a:pPr marL="268288" indent="-255588"/>
            <a:r>
              <a:rPr lang="cs-CZ" dirty="0" smtClean="0"/>
              <a:t>V závěru zopakujeme probranou látku.</a:t>
            </a: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792088"/>
          </a:xfrm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Použité zdroje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712968" cy="4945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Uvedené zdroje [cit. 2011-11-12]. Dostupné </a:t>
            </a:r>
            <a:r>
              <a:rPr lang="cs-CZ" sz="2400" b="1" dirty="0" smtClean="0"/>
              <a:t>na </a:t>
            </a:r>
            <a:r>
              <a:rPr lang="cs-CZ" sz="2400" b="1" dirty="0" smtClean="0"/>
              <a:t>WWW:</a:t>
            </a:r>
          </a:p>
          <a:p>
            <a:pPr marL="355600" indent="0">
              <a:buNone/>
            </a:pPr>
            <a:r>
              <a:rPr lang="cs-CZ" sz="2400" i="1" dirty="0" err="1" smtClean="0"/>
              <a:t>Lcars</a:t>
            </a:r>
            <a:r>
              <a:rPr lang="cs-CZ" sz="2400" dirty="0" smtClean="0"/>
              <a:t>, </a:t>
            </a:r>
            <a:r>
              <a:rPr lang="en-US" sz="2400" dirty="0" smtClean="0"/>
              <a:t>&lt;</a:t>
            </a:r>
            <a:r>
              <a:rPr lang="cs-CZ" sz="2400" dirty="0" smtClean="0"/>
              <a:t>http</a:t>
            </a:r>
            <a:r>
              <a:rPr lang="cs-CZ" sz="2400" dirty="0" smtClean="0"/>
              <a:t>://</a:t>
            </a:r>
            <a:r>
              <a:rPr lang="cs-CZ" sz="2400" dirty="0" smtClean="0"/>
              <a:t>commons.wikimedia.org/wiki/File:ECB_Hazard_Symbol_T%2B.svg</a:t>
            </a:r>
            <a:r>
              <a:rPr lang="en-US" sz="2400" smtClean="0"/>
              <a:t>&gt;</a:t>
            </a:r>
            <a:endParaRPr lang="cs-CZ" sz="2400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Uvedené zdroje [cit. 2011-11-12]. Dostupné pod licencí Public </a:t>
            </a:r>
            <a:r>
              <a:rPr lang="cs-CZ" sz="2400" b="1" dirty="0" err="1" smtClean="0"/>
              <a:t>Domain</a:t>
            </a:r>
            <a:r>
              <a:rPr lang="cs-CZ" sz="2400" b="1" dirty="0" smtClean="0"/>
              <a:t> na WWW:</a:t>
            </a:r>
          </a:p>
          <a:p>
            <a:pPr marL="355600" indent="0">
              <a:buNone/>
            </a:pPr>
            <a:r>
              <a:rPr lang="cs-CZ" sz="2400" i="1" dirty="0" err="1" smtClean="0"/>
              <a:t>Lcars</a:t>
            </a:r>
            <a:r>
              <a:rPr lang="cs-CZ" sz="2400" dirty="0" smtClean="0"/>
              <a:t>, </a:t>
            </a:r>
            <a:r>
              <a:rPr lang="en-US" sz="2400" dirty="0" smtClean="0"/>
              <a:t>&lt;</a:t>
            </a:r>
            <a:r>
              <a:rPr lang="cs-CZ" sz="2400" dirty="0" smtClean="0"/>
              <a:t>http</a:t>
            </a:r>
            <a:r>
              <a:rPr lang="cs-CZ" sz="2400" dirty="0" smtClean="0"/>
              <a:t>://</a:t>
            </a:r>
            <a:r>
              <a:rPr lang="cs-CZ" sz="2400" dirty="0" smtClean="0"/>
              <a:t>commons.wikimedia.org/wiki/File:ECB_Hazard_Symbol_C.svg</a:t>
            </a:r>
            <a:r>
              <a:rPr lang="en-US" sz="2400" dirty="0" smtClean="0"/>
              <a:t>&gt;</a:t>
            </a:r>
            <a:endParaRPr lang="cs-CZ" sz="2400" dirty="0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Vlastní 1">
      <a:dk1>
        <a:sysClr val="windowText" lastClr="000000"/>
      </a:dk1>
      <a:lt1>
        <a:sysClr val="window" lastClr="FFFFFF"/>
      </a:lt1>
      <a:dk2>
        <a:srgbClr val="C6D9F0"/>
      </a:dk2>
      <a:lt2>
        <a:srgbClr val="EEECE1"/>
      </a:lt2>
      <a:accent1>
        <a:srgbClr val="C6D9F0"/>
      </a:accent1>
      <a:accent2>
        <a:srgbClr val="C0504D"/>
      </a:accent2>
      <a:accent3>
        <a:srgbClr val="9BBB59"/>
      </a:accent3>
      <a:accent4>
        <a:srgbClr val="8064A2"/>
      </a:accent4>
      <a:accent5>
        <a:srgbClr val="C6D9F0"/>
      </a:accent5>
      <a:accent6>
        <a:srgbClr val="F79646"/>
      </a:accent6>
      <a:hlink>
        <a:srgbClr val="C6D9F0"/>
      </a:hlink>
      <a:folHlink>
        <a:srgbClr val="800080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430</TotalTime>
  <Words>406</Words>
  <Application>Microsoft Office PowerPoint</Application>
  <PresentationFormat>Předvádění na obrazovce (4:3)</PresentationFormat>
  <Paragraphs>81</Paragraphs>
  <Slides>9</Slides>
  <Notes>0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Urbanistický</vt:lpstr>
      <vt:lpstr>ChemSketch</vt:lpstr>
      <vt:lpstr>Prezentace aplikace PowerPoint</vt:lpstr>
      <vt:lpstr>Prezentace aplikace PowerPoint</vt:lpstr>
      <vt:lpstr>Prezentace aplikace PowerPoint</vt:lpstr>
      <vt:lpstr>Kyseliny jsou dvou i víceprvkové sloučeniny, které v roztocích odštěpují vodíkový kation H+.</vt:lpstr>
      <vt:lpstr>Bezkyslíkaté kyseliny</vt:lpstr>
      <vt:lpstr>Prezentace aplikace PowerPoint</vt:lpstr>
      <vt:lpstr>Prezentace aplikace PowerPoint</vt:lpstr>
      <vt:lpstr>Metodické pokyny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Terča</dc:creator>
  <cp:lastModifiedBy>Terezka</cp:lastModifiedBy>
  <cp:revision>61</cp:revision>
  <dcterms:created xsi:type="dcterms:W3CDTF">2011-11-12T15:30:53Z</dcterms:created>
  <dcterms:modified xsi:type="dcterms:W3CDTF">2012-01-02T18:32:40Z</dcterms:modified>
</cp:coreProperties>
</file>