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09C10E1-6C25-4772-AA56-0464DEFA123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331F434-8324-4EA8-B08E-0713F2445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ut thruBlk="1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C.svg" TargetMode="External"/><Relationship Id="rId2" Type="http://schemas.openxmlformats.org/officeDocument/2006/relationships/hyperlink" Target="http://cs.wikipedia.org/wiki/Soubor:Hazard_T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azard_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5733256"/>
            <a:ext cx="6192688" cy="910952"/>
          </a:xfrm>
        </p:spPr>
        <p:txBody>
          <a:bodyPr>
            <a:normAutofit/>
          </a:bodyPr>
          <a:lstStyle/>
          <a:p>
            <a:r>
              <a:rPr lang="cs-CZ" b="0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012160" y="96887"/>
            <a:ext cx="24825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VY_32_INOVACE_CH.8.A.11-20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547664" y="1463293"/>
            <a:ext cx="748883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Amoniak VY_32_INOVACE_CH.8.A.11_AMONIAK</a:t>
            </a:r>
          </a:p>
          <a:p>
            <a:pPr algn="ctr"/>
            <a:r>
              <a:rPr lang="cs-CZ" sz="2200" dirty="0" smtClean="0"/>
              <a:t>Název: Amoniak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Kyseliny a zásady/Amoniak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1. 12. 2011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188640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576064"/>
          </a:xfrm>
        </p:spPr>
        <p:txBody>
          <a:bodyPr>
            <a:noAutofit/>
          </a:bodyPr>
          <a:lstStyle/>
          <a:p>
            <a:r>
              <a:rPr lang="cs-CZ" sz="4000" dirty="0" smtClean="0"/>
              <a:t>Amoniak NH</a:t>
            </a:r>
            <a:r>
              <a:rPr lang="cs-CZ" sz="4000" baseline="-25000" dirty="0" smtClean="0"/>
              <a:t>3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496944" cy="5688632"/>
          </a:xfrm>
        </p:spPr>
        <p:txBody>
          <a:bodyPr bIns="0">
            <a:normAutofit lnSpcReduction="10000"/>
          </a:bodyPr>
          <a:lstStyle/>
          <a:p>
            <a:r>
              <a:rPr lang="cs-CZ" sz="2800" dirty="0" smtClean="0"/>
              <a:t>Bezbarvý velmi štiplavý plyn.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Vyrábí se katalytickým slučováním dusíku a vodíku.</a:t>
            </a:r>
          </a:p>
          <a:p>
            <a:pPr>
              <a:buNone/>
            </a:pPr>
            <a:r>
              <a:rPr lang="cs-CZ" sz="2800" dirty="0" smtClean="0"/>
              <a:t>			3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+ N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→ 2 NH</a:t>
            </a:r>
            <a:r>
              <a:rPr lang="cs-CZ" sz="2800" baseline="-25000" dirty="0" smtClean="0"/>
              <a:t>3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V přírodě vzniká rozkladem zbytků živočichů </a:t>
            </a:r>
          </a:p>
          <a:p>
            <a:pPr>
              <a:buNone/>
            </a:pPr>
            <a:r>
              <a:rPr lang="cs-CZ" sz="2800" dirty="0" smtClean="0"/>
              <a:t>	a rostlin.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84784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944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84784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3" descr="l.jpg"/>
          <p:cNvPicPr>
            <a:picLocks noChangeAspect="1"/>
          </p:cNvPicPr>
          <p:nvPr/>
        </p:nvPicPr>
        <p:blipFill>
          <a:blip r:embed="rId5" cstate="print"/>
          <a:srcRect l="27475" t="32301" r="59989" b="37712"/>
          <a:stretch>
            <a:fillRect/>
          </a:stretch>
        </p:blipFill>
        <p:spPr>
          <a:xfrm>
            <a:off x="2771800" y="4221088"/>
            <a:ext cx="936104" cy="1152128"/>
          </a:xfrm>
          <a:prstGeom prst="rect">
            <a:avLst/>
          </a:prstGeom>
        </p:spPr>
      </p:pic>
      <p:pic>
        <p:nvPicPr>
          <p:cNvPr id="10" name="Zástupný symbol pro obsah 3" descr="l.jpg"/>
          <p:cNvPicPr>
            <a:picLocks noChangeAspect="1"/>
          </p:cNvPicPr>
          <p:nvPr/>
        </p:nvPicPr>
        <p:blipFill>
          <a:blip r:embed="rId5" cstate="print"/>
          <a:srcRect l="39673" t="43546" r="53577" b="39586"/>
          <a:stretch>
            <a:fillRect/>
          </a:stretch>
        </p:blipFill>
        <p:spPr>
          <a:xfrm>
            <a:off x="1907704" y="4509120"/>
            <a:ext cx="504056" cy="648072"/>
          </a:xfrm>
          <a:prstGeom prst="rect">
            <a:avLst/>
          </a:prstGeom>
        </p:spPr>
      </p:pic>
      <p:pic>
        <p:nvPicPr>
          <p:cNvPr id="11" name="Zástupný symbol pro obsah 3" descr="l.jpg"/>
          <p:cNvPicPr>
            <a:picLocks noChangeAspect="1"/>
          </p:cNvPicPr>
          <p:nvPr/>
        </p:nvPicPr>
        <p:blipFill>
          <a:blip r:embed="rId5" cstate="print"/>
          <a:srcRect l="55102" t="33735" r="29470" b="34404"/>
          <a:stretch>
            <a:fillRect/>
          </a:stretch>
        </p:blipFill>
        <p:spPr>
          <a:xfrm>
            <a:off x="4716016" y="4149080"/>
            <a:ext cx="1152128" cy="122413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1554341" y="4509120"/>
            <a:ext cx="5693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3 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3635896" y="4437112"/>
            <a:ext cx="79208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→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355976" y="4437112"/>
            <a:ext cx="4411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411760" y="4509120"/>
            <a:ext cx="4651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"/>
                            </p:stCondLst>
                            <p:childTnLst>
                              <p:par>
                                <p:cTn id="6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404664"/>
            <a:ext cx="8280920" cy="396044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Amoniak se velmi dobře rozpouští ve vodě, za vzniku </a:t>
            </a:r>
            <a:r>
              <a:rPr lang="cs-CZ" sz="2800" u="sng" dirty="0" smtClean="0"/>
              <a:t>vodného roztoku amoniaku</a:t>
            </a:r>
            <a:r>
              <a:rPr lang="cs-CZ" sz="28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Výsledný roztok je zásaditý a nazývá se také „hydroxid amonný.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800" dirty="0" smtClean="0"/>
              <a:t>		NH</a:t>
            </a:r>
            <a:r>
              <a:rPr lang="cs-CZ" sz="2800" baseline="-25000" dirty="0" smtClean="0"/>
              <a:t>3 </a:t>
            </a:r>
            <a:r>
              <a:rPr lang="cs-CZ" sz="2800" dirty="0" smtClean="0"/>
              <a:t>+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         NH</a:t>
            </a:r>
            <a:r>
              <a:rPr lang="cs-CZ" sz="2800" baseline="-25000" dirty="0" smtClean="0"/>
              <a:t>4</a:t>
            </a:r>
            <a:r>
              <a:rPr lang="cs-CZ" sz="2800" baseline="30000" dirty="0" smtClean="0"/>
              <a:t>+  </a:t>
            </a:r>
            <a:r>
              <a:rPr lang="cs-CZ" sz="2800" dirty="0" smtClean="0"/>
              <a:t>+ OH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42900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Amonný kation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22768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Hydroxidový anion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131840" y="314096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11960" y="3212976"/>
            <a:ext cx="144016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5796136" y="2492896"/>
            <a:ext cx="36004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323528" y="4518248"/>
            <a:ext cx="8208912" cy="1143000"/>
          </a:xfr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dirty="0" smtClean="0"/>
              <a:t>Látky, </a:t>
            </a:r>
            <a:r>
              <a:rPr lang="cs-CZ" dirty="0" smtClean="0">
                <a:solidFill>
                  <a:schemeClr val="accent5">
                    <a:lumMod val="25000"/>
                  </a:schemeClr>
                </a:solidFill>
              </a:rPr>
              <a:t>které v roztocích odštěpují hydroxidový anion OH</a:t>
            </a:r>
            <a:r>
              <a:rPr lang="cs-CZ" baseline="30000" dirty="0" smtClean="0">
                <a:solidFill>
                  <a:schemeClr val="accent5">
                    <a:lumMod val="25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5">
                    <a:lumMod val="25000"/>
                  </a:schemeClr>
                </a:solidFill>
              </a:rPr>
              <a:t> nazýváme </a:t>
            </a:r>
            <a:r>
              <a:rPr lang="cs-CZ" sz="3200" b="1" dirty="0" smtClean="0">
                <a:solidFill>
                  <a:schemeClr val="accent5">
                    <a:lumMod val="25000"/>
                  </a:schemeClr>
                </a:solidFill>
              </a:rPr>
              <a:t>zásady</a:t>
            </a:r>
            <a:r>
              <a:rPr lang="cs-CZ" dirty="0" smtClean="0">
                <a:solidFill>
                  <a:schemeClr val="accent5">
                    <a:lumMod val="25000"/>
                  </a:schemeClr>
                </a:solidFill>
              </a:rPr>
              <a:t>.</a:t>
            </a:r>
            <a:endParaRPr lang="cs-CZ" dirty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Autofit/>
          </a:bodyPr>
          <a:lstStyle/>
          <a:p>
            <a:r>
              <a:rPr lang="cs-CZ" sz="3600" dirty="0" smtClean="0"/>
              <a:t>Použití amoniaku: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7601272" cy="5421216"/>
          </a:xfrm>
        </p:spPr>
        <p:txBody>
          <a:bodyPr>
            <a:normAutofit/>
          </a:bodyPr>
          <a:lstStyle/>
          <a:p>
            <a:pPr marL="355600" indent="-355600">
              <a:spcBef>
                <a:spcPts val="1200"/>
              </a:spcBef>
            </a:pPr>
            <a:r>
              <a:rPr lang="cs-CZ" sz="3200" b="1" dirty="0" smtClean="0"/>
              <a:t>Chlazení</a:t>
            </a:r>
            <a:r>
              <a:rPr lang="cs-CZ" sz="3200" dirty="0" smtClean="0"/>
              <a:t> ledových ploch na hokejových stadionech.</a:t>
            </a:r>
          </a:p>
          <a:p>
            <a:pPr marL="355600" indent="-355600">
              <a:spcBef>
                <a:spcPts val="1200"/>
              </a:spcBef>
            </a:pPr>
            <a:endParaRPr lang="cs-CZ" sz="3200" dirty="0" smtClean="0"/>
          </a:p>
          <a:p>
            <a:pPr marL="355600" indent="-355600">
              <a:spcBef>
                <a:spcPts val="1200"/>
              </a:spcBef>
            </a:pPr>
            <a:endParaRPr lang="cs-CZ" sz="3200" dirty="0" smtClean="0"/>
          </a:p>
          <a:p>
            <a:pPr marL="355600" indent="-355600">
              <a:spcBef>
                <a:spcPts val="1200"/>
              </a:spcBef>
            </a:pPr>
            <a:r>
              <a:rPr lang="cs-CZ" sz="3200" dirty="0" smtClean="0"/>
              <a:t>Amoniak se využívá jako </a:t>
            </a:r>
            <a:r>
              <a:rPr lang="cs-CZ" sz="3200" b="1" dirty="0" smtClean="0"/>
              <a:t>hnojivo</a:t>
            </a:r>
            <a:r>
              <a:rPr lang="cs-CZ" sz="3200" dirty="0" smtClean="0"/>
              <a:t>.</a:t>
            </a:r>
          </a:p>
          <a:p>
            <a:pPr marL="355600" indent="-355600">
              <a:spcBef>
                <a:spcPts val="1200"/>
              </a:spcBef>
              <a:buNone/>
            </a:pPr>
            <a:r>
              <a:rPr lang="cs-CZ" sz="3200" dirty="0" smtClean="0"/>
              <a:t> </a:t>
            </a:r>
          </a:p>
          <a:p>
            <a:pPr marL="355600" indent="-355600">
              <a:spcBef>
                <a:spcPts val="1200"/>
              </a:spcBef>
            </a:pPr>
            <a:r>
              <a:rPr lang="cs-CZ" sz="3200" dirty="0" smtClean="0"/>
              <a:t>Meziprodukt, při výrobě </a:t>
            </a:r>
            <a:r>
              <a:rPr lang="cs-CZ" sz="3200" b="1" dirty="0" smtClean="0"/>
              <a:t>kyseliny dusičné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3" name="Picture 5" descr="C:\Users\Terča\AppData\Local\Microsoft\Windows\Temporary Internet Files\Content.IE5\D38MQKBJ\MC9003207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556792"/>
            <a:ext cx="1812925" cy="17065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931224" cy="5421216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800" dirty="0" smtClean="0"/>
              <a:t>Prezentace slouží k osvojení nové látky.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Uvedeme vlastnosti a bezpečnostní rizika amoniaku.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Vysvětlíme vznik amoniaku a jeho použití.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Popíšeme rozpouštění amoniaku ve vodě a charakterizujeme vlastnosti vodného roztoku amoniaku.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Pojmenujeme anion vzniklý, při rozpouštění amoniaku a vymezíme skupinu zvanou ZÁSADY.</a:t>
            </a:r>
          </a:p>
          <a:p>
            <a:pPr>
              <a:spcBef>
                <a:spcPts val="1800"/>
              </a:spcBef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3960440" cy="648072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Použité zdroje</a:t>
            </a:r>
            <a:endParaRPr lang="cs-CZ" sz="3600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61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Uvedené zdroje [cit. 2011-12-1]. </a:t>
            </a:r>
            <a:r>
              <a:rPr lang="cs-CZ" sz="2400" b="1" dirty="0" smtClean="0"/>
              <a:t>Dostupné </a:t>
            </a:r>
            <a:r>
              <a:rPr lang="cs-CZ" sz="2400" b="1" dirty="0" smtClean="0"/>
              <a:t>na WWW:</a:t>
            </a:r>
          </a:p>
          <a:p>
            <a:pPr marL="355600" indent="0">
              <a:spcBef>
                <a:spcPts val="1800"/>
              </a:spcBef>
              <a:buNone/>
            </a:pPr>
            <a:r>
              <a:rPr lang="en-US" dirty="0" smtClean="0">
                <a:hlinkClick r:id="rId2"/>
              </a:rPr>
              <a:t>&lt;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cs.wikipedia.org/wiki/Soubor:Hazard_T.svg</a:t>
            </a:r>
            <a:r>
              <a:rPr lang="en-US" dirty="0" smtClean="0"/>
              <a:t>&gt;</a:t>
            </a:r>
            <a:endParaRPr lang="cs-CZ" dirty="0" smtClean="0"/>
          </a:p>
          <a:p>
            <a:pPr marL="355600" indent="0">
              <a:spcBef>
                <a:spcPts val="1800"/>
              </a:spcBef>
              <a:buNone/>
            </a:pPr>
            <a:r>
              <a:rPr lang="en-US" dirty="0" smtClean="0">
                <a:hlinkClick r:id="rId3"/>
              </a:rPr>
              <a:t>&lt;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cs.wikipedia.org/wiki/Soubor:Hazard_C.svg</a:t>
            </a:r>
            <a:r>
              <a:rPr lang="en-US" dirty="0" smtClean="0"/>
              <a:t>&gt;</a:t>
            </a:r>
            <a:endParaRPr lang="cs-CZ" dirty="0" smtClean="0"/>
          </a:p>
          <a:p>
            <a:pPr marL="355600" indent="0">
              <a:spcBef>
                <a:spcPts val="1800"/>
              </a:spcBef>
              <a:buNone/>
            </a:pPr>
            <a:r>
              <a:rPr lang="en-US" dirty="0" smtClean="0">
                <a:hlinkClick r:id="rId4"/>
              </a:rPr>
              <a:t>&lt;</a:t>
            </a:r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cs.wikipedia.org/wiki/Soubor:Hazard_N.svg</a:t>
            </a:r>
            <a:r>
              <a:rPr lang="en-US" dirty="0" smtClean="0"/>
              <a:t>&gt;</a:t>
            </a:r>
            <a:endParaRPr lang="cs-CZ" sz="2400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57">
      <a:dk1>
        <a:sysClr val="windowText" lastClr="000000"/>
      </a:dk1>
      <a:lt1>
        <a:sysClr val="window" lastClr="FFFFFF"/>
      </a:lt1>
      <a:dk2>
        <a:srgbClr val="3E7FCD"/>
      </a:dk2>
      <a:lt2>
        <a:srgbClr val="9BBB59"/>
      </a:lt2>
      <a:accent1>
        <a:srgbClr val="2D67AD"/>
      </a:accent1>
      <a:accent2>
        <a:srgbClr val="C0504D"/>
      </a:accent2>
      <a:accent3>
        <a:srgbClr val="9BBB59"/>
      </a:accent3>
      <a:accent4>
        <a:srgbClr val="8064A2"/>
      </a:accent4>
      <a:accent5>
        <a:srgbClr val="163356"/>
      </a:accent5>
      <a:accent6>
        <a:srgbClr val="F79646"/>
      </a:accent6>
      <a:hlink>
        <a:srgbClr val="953734"/>
      </a:hlink>
      <a:folHlink>
        <a:srgbClr val="FE66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296</TotalTime>
  <Words>187</Words>
  <Application>Microsoft Office PowerPoint</Application>
  <PresentationFormat>Předvádění na obrazovce (4:3)</PresentationFormat>
  <Paragraphs>48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Amoniak NH3</vt:lpstr>
      <vt:lpstr>Látky, které v roztocích odštěpují hydroxidový anion OH- nazýváme zásady.</vt:lpstr>
      <vt:lpstr>Použití amoniaku: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Terezka</cp:lastModifiedBy>
  <cp:revision>20</cp:revision>
  <dcterms:created xsi:type="dcterms:W3CDTF">2011-12-01T19:15:39Z</dcterms:created>
  <dcterms:modified xsi:type="dcterms:W3CDTF">2012-01-02T18:38:42Z</dcterms:modified>
</cp:coreProperties>
</file>