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58" r:id="rId3"/>
    <p:sldId id="262" r:id="rId4"/>
    <p:sldId id="263" r:id="rId5"/>
    <p:sldId id="265" r:id="rId6"/>
    <p:sldId id="264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939A4-467A-42C3-9375-B0E606D8BA5E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57AC23-1E6D-4A96-B27E-8DA7518B8B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4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7AC23-1E6D-4A96-B27E-8DA7518B8B9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E682BDA-616C-474B-9F27-89C92329143D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4958CA6-182F-407F-9991-B70C97CA4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C.sv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539552" y="5661248"/>
            <a:ext cx="7239000" cy="936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292080" y="188640"/>
            <a:ext cx="24825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VY_32_INOVACE_CH.8.A.12-20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23528" y="1772816"/>
            <a:ext cx="770485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VY_32_INOVACE_CH.8.A.12_ZÁSADY</a:t>
            </a:r>
          </a:p>
          <a:p>
            <a:pPr algn="ctr"/>
            <a:r>
              <a:rPr lang="cs-CZ" sz="2200" dirty="0" smtClean="0"/>
              <a:t>Název: Zásady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Kyseliny a zásady/Zásady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1. 12. 2011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/>
          <a:srcRect r="12926"/>
          <a:stretch>
            <a:fillRect/>
          </a:stretch>
        </p:blipFill>
        <p:spPr bwMode="auto">
          <a:xfrm>
            <a:off x="2339752" y="548680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3898776" cy="660688"/>
          </a:xfrm>
        </p:spPr>
        <p:txBody>
          <a:bodyPr/>
          <a:lstStyle/>
          <a:p>
            <a:r>
              <a:rPr lang="cs-CZ" u="sng" dirty="0" smtClean="0"/>
              <a:t>Zásadité látky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7444680" cy="2448272"/>
          </a:xfrm>
        </p:spPr>
        <p:txBody>
          <a:bodyPr>
            <a:normAutofit/>
          </a:bodyPr>
          <a:lstStyle/>
          <a:p>
            <a:r>
              <a:rPr lang="cs-CZ" dirty="0" smtClean="0"/>
              <a:t>Zásady </a:t>
            </a:r>
            <a:r>
              <a:rPr lang="cs-CZ" sz="2800" u="sng" dirty="0" smtClean="0"/>
              <a:t>odštěpují</a:t>
            </a:r>
            <a:r>
              <a:rPr lang="cs-CZ" sz="2800" dirty="0" smtClean="0"/>
              <a:t> hydroxidový anion </a:t>
            </a:r>
            <a:r>
              <a:rPr lang="cs-CZ" sz="2800" u="sng" dirty="0" smtClean="0"/>
              <a:t>OH</a:t>
            </a:r>
            <a:r>
              <a:rPr lang="cs-CZ" sz="2800" u="sng" baseline="30000" dirty="0" smtClean="0"/>
              <a:t>-</a:t>
            </a:r>
            <a:r>
              <a:rPr lang="cs-CZ" sz="2800" dirty="0" smtClean="0"/>
              <a:t>.</a:t>
            </a:r>
            <a:endParaRPr lang="cs-CZ" dirty="0" smtClean="0"/>
          </a:p>
          <a:p>
            <a:pPr marL="0">
              <a:spcBef>
                <a:spcPts val="1200"/>
              </a:spcBef>
            </a:pPr>
            <a:r>
              <a:rPr lang="cs-CZ" dirty="0" smtClean="0"/>
              <a:t>Do skupiny zásad patří  </a:t>
            </a:r>
            <a:r>
              <a:rPr lang="cs-CZ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HYDROXIDY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dirty="0" smtClean="0"/>
          </a:p>
          <a:p>
            <a:pPr marL="450850" indent="0">
              <a:spcBef>
                <a:spcPts val="1200"/>
              </a:spcBef>
              <a:buNone/>
            </a:pPr>
            <a:r>
              <a:rPr lang="cs-CZ" dirty="0" smtClean="0"/>
              <a:t>Jsou to </a:t>
            </a:r>
            <a:r>
              <a:rPr lang="cs-CZ" u="sng" dirty="0" smtClean="0"/>
              <a:t>tříprvkové</a:t>
            </a:r>
            <a:r>
              <a:rPr lang="cs-CZ" dirty="0" smtClean="0"/>
              <a:t> sloučeniny, které obsahují hydroxidové anionty OH</a:t>
            </a:r>
            <a:r>
              <a:rPr lang="cs-CZ" baseline="30000" dirty="0" smtClean="0"/>
              <a:t>- </a:t>
            </a:r>
            <a:r>
              <a:rPr lang="cs-CZ" dirty="0" smtClean="0"/>
              <a:t>vázané na kationty kovu.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3861048"/>
            <a:ext cx="7632848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Ve vodě rozpustné hydroxidy a jejich koncentrované roztoky jsou žíraviny. </a:t>
            </a:r>
            <a:br>
              <a:rPr lang="cs-CZ" sz="2400" dirty="0" smtClean="0"/>
            </a:br>
            <a:r>
              <a:rPr lang="cs-CZ" sz="2400" dirty="0" smtClean="0"/>
              <a:t>Při zasažení očí nebo pokožky je třeba okamžitě postižené místo důkladně opláchnout proudem vody! </a:t>
            </a:r>
          </a:p>
          <a:p>
            <a:r>
              <a:rPr lang="cs-CZ" sz="2400" dirty="0" smtClean="0"/>
              <a:t>Používáme ochranný oděv, gumové rukavice a ochranné brýle.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Hydroxid sodný   </a:t>
            </a:r>
            <a:r>
              <a:rPr lang="cs-CZ" u="sng" dirty="0" err="1" smtClean="0"/>
              <a:t>N</a:t>
            </a:r>
            <a:r>
              <a:rPr lang="cs-CZ" u="sng" cap="none" dirty="0" err="1" smtClean="0"/>
              <a:t>a</a:t>
            </a:r>
            <a:r>
              <a:rPr lang="cs-CZ" u="sng" dirty="0" err="1" smtClean="0"/>
              <a:t>OH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76864" cy="5544616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/>
              <a:t>Bílé hydroskopické pecičky nebo šupinky.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Velmi </a:t>
            </a:r>
            <a:r>
              <a:rPr lang="cs-CZ" u="sng" dirty="0" smtClean="0"/>
              <a:t>dobře</a:t>
            </a:r>
            <a:r>
              <a:rPr lang="cs-CZ" dirty="0" smtClean="0"/>
              <a:t> se rozpouští ve vodě.</a:t>
            </a:r>
          </a:p>
          <a:p>
            <a:pPr>
              <a:spcBef>
                <a:spcPts val="1200"/>
              </a:spcBef>
            </a:pPr>
            <a:r>
              <a:rPr lang="cs-CZ" dirty="0"/>
              <a:t>Při rozpouštění se uvolňuje velké množství tepla.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Při rozpouštění ve vodě vzniká </a:t>
            </a:r>
            <a:r>
              <a:rPr lang="cs-CZ" u="sng" dirty="0" smtClean="0"/>
              <a:t>sodný kation </a:t>
            </a:r>
            <a:r>
              <a:rPr lang="cs-CZ" dirty="0" smtClean="0"/>
              <a:t>a </a:t>
            </a:r>
            <a:r>
              <a:rPr lang="cs-CZ" u="sng" dirty="0" smtClean="0"/>
              <a:t>hydroxidový anion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/>
              <a:t>NaOH</a:t>
            </a:r>
            <a:r>
              <a:rPr lang="cs-CZ" dirty="0" smtClean="0"/>
              <a:t>         Na</a:t>
            </a:r>
            <a:r>
              <a:rPr lang="cs-CZ" baseline="30000" dirty="0" smtClean="0"/>
              <a:t>+</a:t>
            </a:r>
            <a:r>
              <a:rPr lang="cs-CZ" dirty="0" smtClean="0"/>
              <a:t> + OH</a:t>
            </a:r>
            <a:r>
              <a:rPr lang="cs-CZ" baseline="30000" dirty="0" smtClean="0"/>
              <a:t>-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Velmi používaná surovina chemického průmyslu, výroba mýdel, zpracování celulózy.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60648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131840" y="414908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660688"/>
          </a:xfrm>
        </p:spPr>
        <p:txBody>
          <a:bodyPr>
            <a:normAutofit/>
          </a:bodyPr>
          <a:lstStyle/>
          <a:p>
            <a:r>
              <a:rPr lang="cs-CZ" sz="3400" u="sng" dirty="0" smtClean="0"/>
              <a:t>Hydroxid vápenatý   C</a:t>
            </a:r>
            <a:r>
              <a:rPr lang="cs-CZ" sz="3400" u="sng" cap="none" dirty="0" smtClean="0"/>
              <a:t>a(OH)</a:t>
            </a:r>
            <a:r>
              <a:rPr lang="cs-CZ" sz="3400" u="sng" cap="none" baseline="-25000" dirty="0" smtClean="0"/>
              <a:t>2</a:t>
            </a:r>
            <a:endParaRPr lang="cs-CZ" sz="3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792088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Bílá látka, </a:t>
            </a:r>
            <a:r>
              <a:rPr lang="cs-CZ" u="sng" dirty="0" smtClean="0"/>
              <a:t>málo rozpustná </a:t>
            </a:r>
            <a:r>
              <a:rPr lang="cs-CZ" dirty="0" smtClean="0"/>
              <a:t>ve vodě (hašené vápno).</a:t>
            </a:r>
          </a:p>
          <a:p>
            <a:r>
              <a:rPr lang="cs-CZ" dirty="0" smtClean="0"/>
              <a:t>Při rozpouštění ve vodě vzniká </a:t>
            </a:r>
            <a:r>
              <a:rPr lang="cs-CZ" u="sng" dirty="0" smtClean="0"/>
              <a:t>vápenatý kation </a:t>
            </a:r>
            <a:r>
              <a:rPr lang="cs-CZ" dirty="0" smtClean="0"/>
              <a:t>a </a:t>
            </a:r>
            <a:r>
              <a:rPr lang="cs-CZ" u="sng" dirty="0" smtClean="0"/>
              <a:t>hydroxidový anion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	Ca(OH)</a:t>
            </a:r>
            <a:r>
              <a:rPr lang="cs-CZ" baseline="-25000" dirty="0" smtClean="0"/>
              <a:t>2</a:t>
            </a:r>
            <a:r>
              <a:rPr lang="cs-CZ" dirty="0" smtClean="0"/>
              <a:t>         Ca</a:t>
            </a:r>
            <a:r>
              <a:rPr lang="cs-CZ" baseline="30000" dirty="0" smtClean="0"/>
              <a:t>2+</a:t>
            </a:r>
            <a:r>
              <a:rPr lang="cs-CZ" dirty="0" smtClean="0"/>
              <a:t> + 2 OH</a:t>
            </a:r>
            <a:r>
              <a:rPr lang="cs-CZ" baseline="30000" dirty="0" smtClean="0"/>
              <a:t>-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Hydroxid vápenatý s vodou tvoří směs zvanou </a:t>
            </a:r>
            <a:r>
              <a:rPr lang="cs-CZ" u="sng" dirty="0" smtClean="0"/>
              <a:t>vápenné mléko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jeho přefiltrování získáme </a:t>
            </a:r>
            <a:r>
              <a:rPr lang="cs-CZ" u="sng" dirty="0" smtClean="0"/>
              <a:t>vápennou vodu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Používá se ve stavebnictví – součást malty</a:t>
            </a:r>
          </a:p>
          <a:p>
            <a:pPr>
              <a:buNone/>
            </a:pPr>
            <a:r>
              <a:rPr lang="cs-CZ" u="sng" dirty="0" smtClean="0"/>
              <a:t>Tvrdnutí malty</a:t>
            </a:r>
            <a:r>
              <a:rPr lang="cs-CZ" dirty="0" smtClean="0"/>
              <a:t>: Ca(OH)</a:t>
            </a:r>
            <a:r>
              <a:rPr lang="cs-CZ" baseline="-25000" dirty="0" smtClean="0"/>
              <a:t>2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        </a:t>
            </a:r>
            <a:r>
              <a:rPr lang="cs-CZ" smtClean="0"/>
              <a:t>CaCO</a:t>
            </a:r>
            <a:r>
              <a:rPr lang="cs-CZ" baseline="-25000" smtClean="0"/>
              <a:t>3</a:t>
            </a:r>
            <a:r>
              <a:rPr lang="cs-CZ" smtClean="0"/>
              <a:t> +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32656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>
            <a:off x="3347864" y="306896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788024" y="630932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660688"/>
          </a:xfrm>
        </p:spPr>
        <p:txBody>
          <a:bodyPr>
            <a:normAutofit/>
          </a:bodyPr>
          <a:lstStyle/>
          <a:p>
            <a:r>
              <a:rPr lang="cs-CZ" sz="3400" u="sng" dirty="0" smtClean="0"/>
              <a:t>Hydroxid amonný   NH</a:t>
            </a:r>
            <a:r>
              <a:rPr lang="cs-CZ" sz="3400" u="sng" baseline="-25000" dirty="0" smtClean="0"/>
              <a:t>4</a:t>
            </a:r>
            <a:r>
              <a:rPr lang="cs-CZ" sz="3400" u="sng" cap="none" dirty="0" smtClean="0"/>
              <a:t>OH</a:t>
            </a:r>
            <a:endParaRPr lang="cs-CZ" sz="3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7920880" cy="1152128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Nejedná se o pevnou látku – vždy roztok!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Vniká rozpouštěním amoniaku NH</a:t>
            </a:r>
            <a:r>
              <a:rPr lang="cs-CZ" baseline="-25000" dirty="0" smtClean="0"/>
              <a:t>3</a:t>
            </a:r>
            <a:r>
              <a:rPr lang="cs-CZ" dirty="0" smtClean="0"/>
              <a:t> ve vodě.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32656"/>
            <a:ext cx="1224000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7544" y="2636912"/>
            <a:ext cx="7239000" cy="660688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400" b="1" i="0" u="sng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Hydroxid draselný   K</a:t>
            </a:r>
            <a:r>
              <a:rPr kumimoji="0" lang="cs-CZ" sz="3400" b="1" i="0" u="sng" strike="noStrike" kern="1200" cap="none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OH</a:t>
            </a:r>
            <a:endParaRPr kumimoji="0" lang="cs-CZ" sz="3400" b="1" i="0" u="sng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3429000"/>
            <a:ext cx="7920880" cy="32403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indent="-274320">
              <a:spcBef>
                <a:spcPts val="12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 smtClean="0"/>
              <a:t>Bílé hydroskopické pecičky.</a:t>
            </a:r>
          </a:p>
          <a:p>
            <a:pPr marL="274320" indent="-274320">
              <a:spcBef>
                <a:spcPts val="12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 smtClean="0"/>
              <a:t>Velmi </a:t>
            </a:r>
            <a:r>
              <a:rPr lang="cs-CZ" sz="2600" u="sng" dirty="0" smtClean="0"/>
              <a:t>dobře</a:t>
            </a:r>
            <a:r>
              <a:rPr lang="cs-CZ" sz="2600" dirty="0" smtClean="0"/>
              <a:t> se rozpouští ve vodě.</a:t>
            </a:r>
          </a:p>
          <a:p>
            <a:pPr marL="274320" indent="-274320">
              <a:spcBef>
                <a:spcPts val="12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 smtClean="0"/>
              <a:t>Při rozpouštění se uvolňuje velké množství tepla.</a:t>
            </a:r>
          </a:p>
          <a:p>
            <a:pPr marL="274320" lvl="0" indent="-274320">
              <a:spcBef>
                <a:spcPts val="12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Používá se jako elektrolyt do Galvanických článků,</a:t>
            </a:r>
            <a:r>
              <a:rPr lang="cs-CZ" sz="2600" dirty="0" smtClean="0"/>
              <a:t> výroba mýdel.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896544" cy="616064"/>
          </a:xfrm>
        </p:spPr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7776864" cy="5400600"/>
          </a:xfrm>
        </p:spPr>
        <p:txBody>
          <a:bodyPr>
            <a:normAutofit/>
          </a:bodyPr>
          <a:lstStyle/>
          <a:p>
            <a:pPr marL="450850" indent="-450850">
              <a:spcBef>
                <a:spcPts val="1200"/>
              </a:spcBef>
            </a:pPr>
            <a:r>
              <a:rPr lang="cs-CZ" sz="3200" dirty="0" smtClean="0"/>
              <a:t>Zavedeme definici zásaditých látek.</a:t>
            </a:r>
          </a:p>
          <a:p>
            <a:pPr marL="450850" indent="-450850">
              <a:spcBef>
                <a:spcPts val="1200"/>
              </a:spcBef>
            </a:pPr>
            <a:r>
              <a:rPr lang="cs-CZ" sz="3200" dirty="0" smtClean="0"/>
              <a:t>Žáci se seznámí se skupinou látek zvanou hydroxidy.</a:t>
            </a:r>
          </a:p>
          <a:p>
            <a:pPr marL="450850" indent="-450850">
              <a:spcBef>
                <a:spcPts val="1200"/>
              </a:spcBef>
            </a:pPr>
            <a:r>
              <a:rPr lang="cs-CZ" sz="3200" dirty="0" smtClean="0"/>
              <a:t>Uvedeme bezpečné chování při práci s těmito látkami.</a:t>
            </a:r>
          </a:p>
          <a:p>
            <a:pPr marL="450850" indent="-450850">
              <a:spcBef>
                <a:spcPts val="1200"/>
              </a:spcBef>
            </a:pPr>
            <a:r>
              <a:rPr lang="cs-CZ" sz="3200" dirty="0" smtClean="0"/>
              <a:t>Budou znát vlastnosti a využití vybraných hydroxidů.</a:t>
            </a:r>
          </a:p>
          <a:p>
            <a:pPr marL="450850" indent="-450850">
              <a:spcBef>
                <a:spcPts val="1200"/>
              </a:spcBef>
            </a:pPr>
            <a:r>
              <a:rPr lang="cs-CZ" sz="3200" dirty="0" smtClean="0"/>
              <a:t>Vysvětlíme reakci tvrdnutí malty.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3960440" cy="648072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Použité zdroje</a:t>
            </a:r>
            <a:endParaRPr lang="cs-CZ" sz="3600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7776864" cy="5161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Uvedené zdroje [cit. 2011-12-1]. Dostupné </a:t>
            </a:r>
            <a:r>
              <a:rPr lang="cs-CZ" sz="2800" b="1" dirty="0" smtClean="0"/>
              <a:t>na </a:t>
            </a:r>
            <a:r>
              <a:rPr lang="cs-CZ" sz="2800" b="1" dirty="0" smtClean="0"/>
              <a:t>WWW: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en-US" dirty="0" smtClean="0">
                <a:hlinkClick r:id="rId3"/>
              </a:rPr>
              <a:t>&lt;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cs.wikipedia.org/wiki/Soubor:Hazard_C.sv</a:t>
            </a:r>
            <a:r>
              <a:rPr lang="en-US" dirty="0" smtClean="0">
                <a:hlinkClick r:id="rId3"/>
              </a:rPr>
              <a:t>g&gt;</a:t>
            </a:r>
            <a:endParaRPr lang="cs-CZ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58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946204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132</TotalTime>
  <Words>242</Words>
  <Application>Microsoft Office PowerPoint</Application>
  <PresentationFormat>Předvádění na obrazovce (4:3)</PresentationFormat>
  <Paragraphs>56</Paragraphs>
  <Slides>7</Slides>
  <Notes>7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Zásadité látky</vt:lpstr>
      <vt:lpstr>Hydroxid sodný   NaOH</vt:lpstr>
      <vt:lpstr>Hydroxid vápenatý   Ca(OH)2</vt:lpstr>
      <vt:lpstr>Hydroxid amonný   NH4OH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Terezka</cp:lastModifiedBy>
  <cp:revision>22</cp:revision>
  <dcterms:created xsi:type="dcterms:W3CDTF">2011-12-01T19:29:10Z</dcterms:created>
  <dcterms:modified xsi:type="dcterms:W3CDTF">2012-01-02T18:39:26Z</dcterms:modified>
</cp:coreProperties>
</file>