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654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593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818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18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621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74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452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045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432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90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732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56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30CC8-C605-4337-BE17-2E61DDE6D3CA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3F186-8460-416A-839A-738BD90DF5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835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5/50/Graphit_gitter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6/6f/Brillante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//upload.wikimedia.org/wikipedia/commons/3/3b/Buckminsterfullerene_animated.gif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hyperlink" Target="http://upload.wikimedia.org/wikipedia/commons/5/53/Types_of_Carbon_Nanotubes.pn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rillanten.jpg" TargetMode="External"/><Relationship Id="rId7" Type="http://schemas.openxmlformats.org/officeDocument/2006/relationships/hyperlink" Target="http://office.microsoft.com/cs-cz/" TargetMode="External"/><Relationship Id="rId2" Type="http://schemas.openxmlformats.org/officeDocument/2006/relationships/hyperlink" Target="http://cs.wikipedia.org/wiki/Soubor:Graphit_gitter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Types_of_Carbon_Nanotubes.png" TargetMode="External"/><Relationship Id="rId5" Type="http://schemas.openxmlformats.org/officeDocument/2006/relationships/hyperlink" Target="http://cs.wikipedia.org/wiki/Soubor:Eight_Allotropes_of_Carbon.png" TargetMode="External"/><Relationship Id="rId4" Type="http://schemas.openxmlformats.org/officeDocument/2006/relationships/hyperlink" Target="http://cs.wikipedia.org/wiki/Soubor:Buckminsterfullerene_animated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45224"/>
            <a:ext cx="7196336" cy="9109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8. 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6197257" y="96887"/>
            <a:ext cx="248253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VY_32_INOVACE_CH.8.A.14-20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251520" y="1484784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Štětí, Ostrovní 300</a:t>
            </a:r>
            <a:br>
              <a:rPr lang="cs-CZ" sz="2400" dirty="0" smtClean="0"/>
            </a:br>
            <a:r>
              <a:rPr lang="cs-CZ" sz="2400" dirty="0" smtClean="0"/>
              <a:t>Autor: Mgr. Tereza Hrabkovská</a:t>
            </a:r>
            <a:br>
              <a:rPr lang="cs-CZ" sz="2400" dirty="0" smtClean="0"/>
            </a:br>
            <a:r>
              <a:rPr lang="cs-CZ" sz="2400" dirty="0" smtClean="0"/>
              <a:t>Název materiálu: VY_32_INOVACE_CH.8.A.14_UHLÍK</a:t>
            </a:r>
          </a:p>
          <a:p>
            <a:pPr algn="ctr"/>
            <a:r>
              <a:rPr lang="cs-CZ" sz="2400" dirty="0" smtClean="0"/>
              <a:t>Název: Uhlík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 smtClean="0"/>
              <a:t>Vzdělávací oblast/obor: Člověk a příroda/Chemie</a:t>
            </a:r>
          </a:p>
          <a:p>
            <a:pPr algn="ctr"/>
            <a:r>
              <a:rPr lang="cs-CZ" sz="2400" dirty="0" smtClean="0"/>
              <a:t>Tematický okruh/téma: Uhlovodíky/ Uhlík</a:t>
            </a:r>
          </a:p>
          <a:p>
            <a:pPr algn="ctr"/>
            <a:r>
              <a:rPr lang="cs-CZ" sz="2400" dirty="0" smtClean="0"/>
              <a:t>Vytvořeno: 29. 12. 2011</a:t>
            </a:r>
            <a:endParaRPr lang="cs-CZ" sz="24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/>
          <a:srcRect r="12926"/>
          <a:stretch>
            <a:fillRect/>
          </a:stretch>
        </p:blipFill>
        <p:spPr bwMode="auto">
          <a:xfrm>
            <a:off x="2123728" y="188640"/>
            <a:ext cx="3816424" cy="7379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1635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778098"/>
          </a:xfrm>
        </p:spPr>
        <p:txBody>
          <a:bodyPr>
            <a:noAutofit/>
            <a:scene3d>
              <a:camera prst="perspectiveLef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6600" b="1" dirty="0" smtClean="0">
                <a:ln w="50800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bg1">
                      <a:lumMod val="85000"/>
                      <a:alpha val="60000"/>
                    </a:schemeClr>
                  </a:glow>
                </a:effectLst>
              </a:rPr>
              <a:t>Uhlík C</a:t>
            </a:r>
            <a:endParaRPr lang="cs-CZ" sz="6600" b="1" dirty="0">
              <a:ln w="50800"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>
                  <a:shade val="50000"/>
                </a:schemeClr>
              </a:solidFill>
              <a:effectLst>
                <a:glow rad="101600">
                  <a:schemeClr val="bg1">
                    <a:lumMod val="85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968552"/>
          </a:xfrm>
        </p:spPr>
        <p:txBody>
          <a:bodyPr/>
          <a:lstStyle/>
          <a:p>
            <a:r>
              <a:rPr lang="cs-CZ" u="sng" dirty="0" smtClean="0"/>
              <a:t>Nekovový</a:t>
            </a:r>
            <a:r>
              <a:rPr lang="cs-CZ" dirty="0" smtClean="0"/>
              <a:t> prvek IV. A skupiny.</a:t>
            </a:r>
          </a:p>
          <a:p>
            <a:r>
              <a:rPr lang="cs-CZ" dirty="0" smtClean="0"/>
              <a:t>Velmi rozšířený prvek na Zemi i ve Vesmíru.</a:t>
            </a:r>
          </a:p>
          <a:p>
            <a:r>
              <a:rPr lang="cs-CZ" dirty="0" smtClean="0"/>
              <a:t>Je </a:t>
            </a:r>
            <a:r>
              <a:rPr lang="cs-CZ" u="sng" dirty="0" smtClean="0"/>
              <a:t>součástí</a:t>
            </a:r>
            <a:r>
              <a:rPr lang="cs-CZ" dirty="0" smtClean="0"/>
              <a:t> všech </a:t>
            </a:r>
            <a:r>
              <a:rPr lang="cs-CZ" u="sng" dirty="0" smtClean="0"/>
              <a:t>organických sloučenin</a:t>
            </a:r>
            <a:r>
              <a:rPr lang="cs-CZ" dirty="0" smtClean="0"/>
              <a:t>.</a:t>
            </a:r>
          </a:p>
          <a:p>
            <a:r>
              <a:rPr lang="cs-CZ" dirty="0" smtClean="0"/>
              <a:t>Uhlík je ve svých sloučeninách </a:t>
            </a:r>
            <a:r>
              <a:rPr lang="cs-CZ" b="1" dirty="0" smtClean="0"/>
              <a:t>vždy</a:t>
            </a:r>
            <a:r>
              <a:rPr lang="cs-CZ" dirty="0" smtClean="0"/>
              <a:t> </a:t>
            </a:r>
            <a:r>
              <a:rPr lang="cs-CZ" b="1" dirty="0" smtClean="0"/>
              <a:t>čtyřvazný.</a:t>
            </a:r>
          </a:p>
          <a:p>
            <a:r>
              <a:rPr lang="cs-CZ" dirty="0" smtClean="0"/>
              <a:t>V </a:t>
            </a:r>
            <a:r>
              <a:rPr lang="cs-CZ" u="sng" dirty="0" smtClean="0"/>
              <a:t>přírodě</a:t>
            </a:r>
            <a:r>
              <a:rPr lang="cs-CZ" dirty="0" smtClean="0"/>
              <a:t> se vyskytuje ve dvou formách</a:t>
            </a:r>
            <a:r>
              <a:rPr lang="cs-CZ" dirty="0"/>
              <a:t> </a:t>
            </a:r>
            <a:r>
              <a:rPr lang="cs-CZ" dirty="0" smtClean="0"/>
              <a:t>–</a:t>
            </a:r>
            <a:r>
              <a:rPr lang="cs-CZ" b="1" dirty="0" smtClean="0"/>
              <a:t> grafit </a:t>
            </a:r>
            <a:r>
              <a:rPr lang="cs-CZ" dirty="0" smtClean="0"/>
              <a:t>a </a:t>
            </a:r>
            <a:r>
              <a:rPr lang="cs-CZ" b="1" dirty="0" smtClean="0"/>
              <a:t>diamant</a:t>
            </a:r>
            <a:r>
              <a:rPr lang="cs-CZ" dirty="0" smtClean="0"/>
              <a:t>.</a:t>
            </a:r>
          </a:p>
          <a:p>
            <a:r>
              <a:rPr lang="cs-CZ" dirty="0" smtClean="0"/>
              <a:t>Dále je obsažen v tělech organismů, </a:t>
            </a:r>
            <a:r>
              <a:rPr lang="cs-CZ" b="1" dirty="0" smtClean="0"/>
              <a:t>uhlí</a:t>
            </a:r>
            <a:r>
              <a:rPr lang="cs-CZ" dirty="0" smtClean="0"/>
              <a:t>, </a:t>
            </a:r>
            <a:r>
              <a:rPr lang="cs-CZ" b="1" dirty="0" smtClean="0"/>
              <a:t>ropě</a:t>
            </a:r>
            <a:r>
              <a:rPr lang="cs-CZ" dirty="0" smtClean="0"/>
              <a:t> a </a:t>
            </a:r>
            <a:r>
              <a:rPr lang="cs-CZ" b="1" dirty="0" smtClean="0"/>
              <a:t>zemním plynu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942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/>
          <a:lstStyle/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Grafit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38521"/>
            <a:ext cx="8640960" cy="5112568"/>
          </a:xfrm>
        </p:spPr>
        <p:txBody>
          <a:bodyPr>
            <a:normAutofit/>
          </a:bodyPr>
          <a:lstStyle/>
          <a:p>
            <a:r>
              <a:rPr lang="cs-CZ" u="sng" dirty="0" smtClean="0"/>
              <a:t>Měkký</a:t>
            </a:r>
            <a:r>
              <a:rPr lang="cs-CZ" dirty="0" smtClean="0"/>
              <a:t> nekovový minerál.</a:t>
            </a:r>
          </a:p>
          <a:p>
            <a:r>
              <a:rPr lang="cs-CZ" u="sng" dirty="0" smtClean="0"/>
              <a:t>Vede elektrický proud</a:t>
            </a:r>
            <a:r>
              <a:rPr lang="cs-CZ" dirty="0" smtClean="0"/>
              <a:t>.</a:t>
            </a:r>
          </a:p>
          <a:p>
            <a:r>
              <a:rPr lang="cs-CZ" dirty="0" smtClean="0"/>
              <a:t>Krystalická </a:t>
            </a:r>
            <a:r>
              <a:rPr lang="cs-CZ" u="sng" dirty="0" smtClean="0"/>
              <a:t>struktura</a:t>
            </a:r>
            <a:r>
              <a:rPr lang="cs-CZ" dirty="0" smtClean="0"/>
              <a:t> grafitu je tvořena z </a:t>
            </a:r>
            <a:r>
              <a:rPr lang="cs-CZ" u="sng" dirty="0" smtClean="0"/>
              <a:t>vrstev atomů uhlíku</a:t>
            </a:r>
            <a:r>
              <a:rPr lang="cs-CZ" dirty="0" smtClean="0"/>
              <a:t>, které jsou vázány do šestiúhelníků. </a:t>
            </a:r>
          </a:p>
          <a:p>
            <a:r>
              <a:rPr lang="cs-CZ" dirty="0" smtClean="0"/>
              <a:t>Používá se na výrobu tužek, elektrod, </a:t>
            </a:r>
          </a:p>
          <a:p>
            <a:pPr>
              <a:buNone/>
            </a:pPr>
            <a:r>
              <a:rPr lang="cs-CZ" dirty="0" smtClean="0"/>
              <a:t>	tavících kelímků nebo jako moderátor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v jaderných elektrárnách.</a:t>
            </a:r>
          </a:p>
        </p:txBody>
      </p:sp>
      <p:pic>
        <p:nvPicPr>
          <p:cNvPr id="1026" name="Picture 2" descr="Soubor:Graphit gitter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89040"/>
            <a:ext cx="2198315" cy="273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erezka\AppData\Local\Microsoft\Windows\Temporary Internet Files\Content.IE5\W1Q161WB\MP90043948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2880320" cy="1923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965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/>
          <a:lstStyle/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Diamant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oubor:Brillanten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66"/>
          <a:stretch/>
        </p:blipFill>
        <p:spPr bwMode="auto">
          <a:xfrm>
            <a:off x="6406963" y="4718749"/>
            <a:ext cx="2659377" cy="202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640960" cy="5616624"/>
          </a:xfrm>
        </p:spPr>
        <p:txBody>
          <a:bodyPr>
            <a:normAutofit lnSpcReduction="10000"/>
          </a:bodyPr>
          <a:lstStyle/>
          <a:p>
            <a:r>
              <a:rPr lang="cs-CZ" u="sng" dirty="0" smtClean="0"/>
              <a:t>Nejtvrdší</a:t>
            </a:r>
            <a:r>
              <a:rPr lang="cs-CZ" dirty="0" smtClean="0"/>
              <a:t> přírodní minerál.</a:t>
            </a:r>
          </a:p>
          <a:p>
            <a:r>
              <a:rPr lang="cs-CZ" dirty="0" smtClean="0"/>
              <a:t>Chemicky </a:t>
            </a:r>
            <a:r>
              <a:rPr lang="cs-CZ" u="sng" dirty="0" smtClean="0"/>
              <a:t>čistý</a:t>
            </a:r>
            <a:r>
              <a:rPr lang="cs-CZ" dirty="0" smtClean="0"/>
              <a:t> diamant je </a:t>
            </a:r>
            <a:r>
              <a:rPr lang="cs-CZ" u="sng" dirty="0" smtClean="0"/>
              <a:t>bez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jakéhokoliv </a:t>
            </a:r>
            <a:r>
              <a:rPr lang="cs-CZ" u="sng" dirty="0" smtClean="0"/>
              <a:t>zabarvení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Hmotnost diamantu se vyjadřuje v </a:t>
            </a:r>
            <a:r>
              <a:rPr lang="cs-CZ" u="sng" dirty="0" smtClean="0"/>
              <a:t>karátech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Diamant vybroušený do speciální formy pro vyšší lesk se nazývá </a:t>
            </a:r>
            <a:r>
              <a:rPr lang="cs-CZ" u="sng" dirty="0" smtClean="0"/>
              <a:t>briliant</a:t>
            </a:r>
            <a:r>
              <a:rPr lang="cs-CZ" dirty="0" smtClean="0"/>
              <a:t>.</a:t>
            </a:r>
          </a:p>
          <a:p>
            <a:r>
              <a:rPr lang="cs-CZ" dirty="0" smtClean="0"/>
              <a:t>Diamanty se používají ve šperkařství. </a:t>
            </a:r>
          </a:p>
          <a:p>
            <a:r>
              <a:rPr lang="cs-CZ" dirty="0" smtClean="0"/>
              <a:t>Bezcenné nebo průmyslové vyrobené </a:t>
            </a:r>
          </a:p>
          <a:p>
            <a:pPr indent="17463">
              <a:buNone/>
            </a:pPr>
            <a:r>
              <a:rPr lang="cs-CZ" dirty="0" smtClean="0"/>
              <a:t>diamanty se používají na výrobu </a:t>
            </a:r>
          </a:p>
          <a:p>
            <a:pPr indent="17463">
              <a:buNone/>
            </a:pPr>
            <a:r>
              <a:rPr lang="cs-CZ" dirty="0" smtClean="0"/>
              <a:t>vrtných a brusných nástrojů.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111566"/>
            <a:ext cx="2278115" cy="2497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52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994122"/>
          </a:xfrm>
        </p:spPr>
        <p:txBody>
          <a:bodyPr/>
          <a:lstStyle/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Fullereny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Soubor:Buckminsterfullerene animate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436" y="44624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618140" cy="561662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Vyrábějí se laserem z </a:t>
            </a:r>
            <a:r>
              <a:rPr lang="cs-CZ" u="sng" dirty="0" smtClean="0"/>
              <a:t>grafitu</a:t>
            </a:r>
            <a:r>
              <a:rPr lang="cs-CZ" dirty="0" smtClean="0"/>
              <a:t>.</a:t>
            </a:r>
          </a:p>
          <a:p>
            <a:r>
              <a:rPr lang="cs-CZ" dirty="0" smtClean="0"/>
              <a:t>Jsou tvořeny atomy uhlíku </a:t>
            </a:r>
            <a:r>
              <a:rPr lang="cs-CZ" u="sng" dirty="0" smtClean="0"/>
              <a:t>uspořádaných</a:t>
            </a:r>
            <a:r>
              <a:rPr lang="cs-CZ" dirty="0" smtClean="0"/>
              <a:t> </a:t>
            </a:r>
          </a:p>
          <a:p>
            <a:pPr marL="0" indent="360363">
              <a:buNone/>
            </a:pPr>
            <a:r>
              <a:rPr lang="cs-CZ" dirty="0" smtClean="0"/>
              <a:t>do </a:t>
            </a:r>
            <a:r>
              <a:rPr lang="cs-CZ" u="sng" dirty="0" smtClean="0"/>
              <a:t>kulovitéh</a:t>
            </a:r>
            <a:r>
              <a:rPr lang="cs-CZ" dirty="0" smtClean="0"/>
              <a:t>o tvaru.</a:t>
            </a:r>
          </a:p>
          <a:p>
            <a:r>
              <a:rPr lang="cs-CZ" dirty="0" smtClean="0"/>
              <a:t>Svou strukturou připomínají fotbalový míč.</a:t>
            </a:r>
          </a:p>
          <a:p>
            <a:r>
              <a:rPr lang="cs-CZ" dirty="0" smtClean="0"/>
              <a:t>Nejpoužívanější a </a:t>
            </a:r>
            <a:r>
              <a:rPr lang="cs-CZ" u="sng" dirty="0" smtClean="0"/>
              <a:t>nejstabilnější</a:t>
            </a:r>
            <a:r>
              <a:rPr lang="cs-CZ" dirty="0" smtClean="0"/>
              <a:t> fulleren obsahuje 60 atomů uhlíku – </a:t>
            </a:r>
            <a:r>
              <a:rPr lang="cs-CZ" u="sng" dirty="0" err="1" smtClean="0"/>
              <a:t>fullerit</a:t>
            </a:r>
            <a:r>
              <a:rPr lang="cs-CZ" dirty="0"/>
              <a:t> </a:t>
            </a:r>
            <a:r>
              <a:rPr lang="cs-CZ" dirty="0" smtClean="0"/>
              <a:t>C</a:t>
            </a:r>
            <a:r>
              <a:rPr lang="cs-CZ" baseline="-25000" dirty="0" smtClean="0"/>
              <a:t>60</a:t>
            </a:r>
            <a:r>
              <a:rPr lang="cs-CZ" dirty="0" smtClean="0"/>
              <a:t>.</a:t>
            </a:r>
          </a:p>
          <a:p>
            <a:r>
              <a:rPr lang="cs-CZ" dirty="0" smtClean="0"/>
              <a:t>Z fulerenů se vyrábí uhlíkové </a:t>
            </a:r>
            <a:r>
              <a:rPr lang="cs-CZ" u="sng" dirty="0" err="1" smtClean="0"/>
              <a:t>nanotrubičky</a:t>
            </a:r>
            <a:r>
              <a:rPr lang="cs-CZ" dirty="0" smtClean="0"/>
              <a:t>, které se používají především v elektrotechnice.</a:t>
            </a:r>
          </a:p>
          <a:p>
            <a:endParaRPr lang="cs-CZ" dirty="0" smtClean="0"/>
          </a:p>
          <a:p>
            <a:r>
              <a:rPr lang="cs-CZ" dirty="0" smtClean="0"/>
              <a:t>Co ti říká předpona </a:t>
            </a:r>
            <a:r>
              <a:rPr lang="cs-CZ" dirty="0" err="1" smtClean="0"/>
              <a:t>nano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  <p:pic>
        <p:nvPicPr>
          <p:cNvPr id="5" name="Obrázek 4" descr="Soubor:Types of Carbon Nanotubes.png">
            <a:hlinkClick r:id="rId4"/>
          </p:cNvPr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36" b="35225" l="48297" r="993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951" b="63813"/>
          <a:stretch/>
        </p:blipFill>
        <p:spPr bwMode="auto">
          <a:xfrm>
            <a:off x="6372200" y="5013176"/>
            <a:ext cx="2699792" cy="17281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6284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82960"/>
          </a:xfrm>
        </p:spPr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568952" cy="5400600"/>
          </a:xfrm>
        </p:spPr>
        <p:txBody>
          <a:bodyPr/>
          <a:lstStyle/>
          <a:p>
            <a:r>
              <a:rPr lang="cs-CZ" dirty="0" smtClean="0"/>
              <a:t>Prezentace slouží k výkladu nové látky.</a:t>
            </a:r>
          </a:p>
          <a:p>
            <a:r>
              <a:rPr lang="cs-CZ" dirty="0" smtClean="0"/>
              <a:t>Žáci lokalizují uhlík v periodické tabulce a podle umístění vymezí jeho vlastnosti.</a:t>
            </a:r>
          </a:p>
          <a:p>
            <a:r>
              <a:rPr lang="cs-CZ" dirty="0" smtClean="0"/>
              <a:t>Uvedeme výskyt uhlíku.</a:t>
            </a:r>
          </a:p>
          <a:p>
            <a:r>
              <a:rPr lang="cs-CZ" dirty="0" smtClean="0"/>
              <a:t>Definujeme vlastnosti některých modifikací uhlíku.</a:t>
            </a:r>
          </a:p>
          <a:p>
            <a:r>
              <a:rPr lang="cs-CZ" dirty="0" smtClean="0"/>
              <a:t>Žáci jsou schopni podle odlišné krystalické struktury odlišit jednotlivé vlastnosti modifikací uhlíku.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327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47260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100" b="1" dirty="0" smtClean="0"/>
              <a:t>Uvedené zdroje [cit. 2012-12-29]. Dostupné </a:t>
            </a:r>
            <a:r>
              <a:rPr lang="cs-CZ" sz="3100" b="1" dirty="0" smtClean="0"/>
              <a:t>na </a:t>
            </a:r>
            <a:r>
              <a:rPr lang="cs-CZ" sz="3100" b="1" dirty="0" smtClean="0"/>
              <a:t>WWW:</a:t>
            </a:r>
          </a:p>
          <a:p>
            <a:pPr marL="0" indent="0">
              <a:buNone/>
            </a:pPr>
            <a:r>
              <a:rPr lang="cs-CZ" sz="2600" dirty="0" err="1" smtClean="0"/>
              <a:t>Saperaud</a:t>
            </a:r>
            <a:r>
              <a:rPr lang="cs-CZ" sz="2600" dirty="0" smtClean="0"/>
              <a:t>, </a:t>
            </a:r>
            <a:r>
              <a:rPr lang="en-US" sz="2600" dirty="0" smtClean="0"/>
              <a:t>&lt;</a:t>
            </a:r>
            <a:r>
              <a:rPr lang="cs-CZ" sz="2600" dirty="0" smtClean="0">
                <a:hlinkClick r:id="rId2"/>
              </a:rPr>
              <a:t>http</a:t>
            </a:r>
            <a:r>
              <a:rPr lang="cs-CZ" sz="2600" dirty="0" smtClean="0">
                <a:hlinkClick r:id="rId2"/>
              </a:rPr>
              <a:t>://</a:t>
            </a:r>
            <a:r>
              <a:rPr lang="cs-CZ" sz="2600" dirty="0" smtClean="0">
                <a:hlinkClick r:id="rId2"/>
              </a:rPr>
              <a:t>cs.wikipedia.org/wiki/Soubor:Graphit_gitter.png</a:t>
            </a:r>
            <a:r>
              <a:rPr lang="en-US" sz="2600" dirty="0" smtClean="0"/>
              <a:t>&gt;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err="1" smtClean="0"/>
              <a:t>Materialscientist</a:t>
            </a:r>
            <a:r>
              <a:rPr lang="cs-CZ" sz="2600" dirty="0" smtClean="0"/>
              <a:t>, </a:t>
            </a:r>
            <a:r>
              <a:rPr lang="en-US" sz="2600" dirty="0" smtClean="0"/>
              <a:t>&lt;</a:t>
            </a:r>
            <a:r>
              <a:rPr lang="cs-CZ" sz="2600" dirty="0" smtClean="0">
                <a:hlinkClick r:id="rId3"/>
              </a:rPr>
              <a:t>http</a:t>
            </a:r>
            <a:r>
              <a:rPr lang="cs-CZ" sz="2600" dirty="0" smtClean="0">
                <a:hlinkClick r:id="rId3"/>
              </a:rPr>
              <a:t>://</a:t>
            </a:r>
            <a:r>
              <a:rPr lang="cs-CZ" sz="2600" dirty="0" smtClean="0">
                <a:hlinkClick r:id="rId3"/>
              </a:rPr>
              <a:t>cs.wikipedia.org/wiki/Soubor:Brillanten.jpg</a:t>
            </a:r>
            <a:r>
              <a:rPr lang="en-US" sz="2600" dirty="0"/>
              <a:t>&gt;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err="1" smtClean="0"/>
              <a:t>Sponk</a:t>
            </a:r>
            <a:r>
              <a:rPr lang="cs-CZ" sz="2600" dirty="0" smtClean="0"/>
              <a:t>, </a:t>
            </a:r>
            <a:r>
              <a:rPr lang="en-US" sz="2600" dirty="0"/>
              <a:t>&lt;</a:t>
            </a:r>
            <a:r>
              <a:rPr lang="cs-CZ" sz="2600" dirty="0" smtClean="0">
                <a:hlinkClick r:id="rId4"/>
              </a:rPr>
              <a:t>http</a:t>
            </a:r>
            <a:r>
              <a:rPr lang="cs-CZ" sz="2600" dirty="0" smtClean="0">
                <a:hlinkClick r:id="rId4"/>
              </a:rPr>
              <a:t>://</a:t>
            </a:r>
            <a:r>
              <a:rPr lang="cs-CZ" sz="2600" dirty="0" smtClean="0">
                <a:hlinkClick r:id="rId4"/>
              </a:rPr>
              <a:t>cs.wikipedia.org/wiki/Soubor:Buckminsterfullerene_animated.gif</a:t>
            </a:r>
            <a:r>
              <a:rPr lang="en-US" sz="2600" smtClean="0"/>
              <a:t>&gt;</a:t>
            </a:r>
            <a:endParaRPr lang="en-US" sz="2600" dirty="0" smtClean="0"/>
          </a:p>
          <a:p>
            <a:pPr marL="0" indent="0">
              <a:buNone/>
            </a:pPr>
            <a:endParaRPr lang="cs-CZ" sz="2600" dirty="0" smtClean="0"/>
          </a:p>
          <a:p>
            <a:endParaRPr lang="cs-CZ" sz="3100" dirty="0" smtClean="0"/>
          </a:p>
          <a:p>
            <a:pPr marL="0" indent="0">
              <a:buNone/>
            </a:pPr>
            <a:r>
              <a:rPr lang="cs-CZ" sz="3100" b="1" dirty="0" smtClean="0"/>
              <a:t>Uvedené zdroje [cit. 2012-12-29]. Dostupné pod licencí </a:t>
            </a:r>
            <a:r>
              <a:rPr lang="cs-CZ" sz="3100" b="1" dirty="0" err="1" smtClean="0"/>
              <a:t>Creative</a:t>
            </a:r>
            <a:r>
              <a:rPr lang="cs-CZ" sz="3100" b="1" dirty="0" smtClean="0"/>
              <a:t> </a:t>
            </a:r>
            <a:r>
              <a:rPr lang="cs-CZ" sz="3100" b="1" dirty="0" err="1" smtClean="0"/>
              <a:t>Commons</a:t>
            </a:r>
            <a:r>
              <a:rPr lang="cs-CZ" sz="3100" b="1" dirty="0"/>
              <a:t> </a:t>
            </a:r>
            <a:r>
              <a:rPr lang="cs-CZ" sz="3100" b="1" dirty="0" smtClean="0"/>
              <a:t>na WWW:</a:t>
            </a:r>
          </a:p>
          <a:p>
            <a:pPr marL="0" indent="0">
              <a:buNone/>
            </a:pPr>
            <a:r>
              <a:rPr lang="cs-CZ" sz="2600" dirty="0" err="1" smtClean="0"/>
              <a:t>Mahahahaneapneap</a:t>
            </a:r>
            <a:r>
              <a:rPr lang="cs-CZ" sz="2600" dirty="0" smtClean="0"/>
              <a:t>, </a:t>
            </a:r>
            <a:r>
              <a:rPr lang="en-US" sz="2600" dirty="0" smtClean="0"/>
              <a:t>&lt;</a:t>
            </a:r>
            <a:r>
              <a:rPr lang="cs-CZ" sz="2600" dirty="0" smtClean="0">
                <a:hlinkClick r:id="rId5"/>
              </a:rPr>
              <a:t>http</a:t>
            </a:r>
            <a:r>
              <a:rPr lang="cs-CZ" sz="2600" dirty="0" smtClean="0">
                <a:hlinkClick r:id="rId5"/>
              </a:rPr>
              <a:t>://</a:t>
            </a:r>
            <a:r>
              <a:rPr lang="cs-CZ" sz="2600" dirty="0" smtClean="0">
                <a:hlinkClick r:id="rId5"/>
              </a:rPr>
              <a:t>cs.wikipedia.org/wiki/Soubor:Eight_Allotropes_of_Carbon.png</a:t>
            </a:r>
            <a:r>
              <a:rPr lang="en-US" sz="2600" dirty="0" smtClean="0"/>
              <a:t>&gt;</a:t>
            </a:r>
            <a:endParaRPr lang="en-US" sz="2600" dirty="0"/>
          </a:p>
          <a:p>
            <a:pPr marL="0" indent="0">
              <a:buNone/>
            </a:pPr>
            <a:r>
              <a:rPr lang="en-US" sz="2600" dirty="0" smtClean="0"/>
              <a:t>&lt;</a:t>
            </a:r>
            <a:r>
              <a:rPr lang="en-US" sz="2600" dirty="0" smtClean="0">
                <a:hlinkClick r:id="rId6"/>
              </a:rPr>
              <a:t>h</a:t>
            </a:r>
            <a:r>
              <a:rPr lang="cs-CZ" sz="2600" dirty="0" smtClean="0">
                <a:hlinkClick r:id="rId6"/>
              </a:rPr>
              <a:t>ttp</a:t>
            </a:r>
            <a:r>
              <a:rPr lang="cs-CZ" sz="2600" dirty="0">
                <a:hlinkClick r:id="rId6"/>
              </a:rPr>
              <a:t>://</a:t>
            </a:r>
            <a:r>
              <a:rPr lang="cs-CZ" sz="2600" dirty="0" smtClean="0">
                <a:hlinkClick r:id="rId6"/>
              </a:rPr>
              <a:t>cs.wikipedia.org/wiki/Soubor:Types_of_Carbon_Nanotubes.png</a:t>
            </a:r>
            <a:r>
              <a:rPr lang="en-US" sz="2600" dirty="0" smtClean="0"/>
              <a:t>&gt;</a:t>
            </a:r>
            <a:endParaRPr lang="cs-CZ" sz="2600" dirty="0" smtClean="0"/>
          </a:p>
          <a:p>
            <a:pPr marL="0" indent="360363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800" b="1" dirty="0"/>
              <a:t>Kliparty Office [online]. 2011 [cit. </a:t>
            </a:r>
            <a:r>
              <a:rPr lang="cs-CZ" sz="2800" b="1" dirty="0" smtClean="0"/>
              <a:t>2011-12-29]. </a:t>
            </a:r>
            <a:r>
              <a:rPr lang="cs-CZ" sz="2800" b="1" dirty="0"/>
              <a:t>Dostupné z www: </a:t>
            </a:r>
            <a:r>
              <a:rPr lang="en-US" sz="2800" b="1" dirty="0" smtClean="0"/>
              <a:t>&lt;</a:t>
            </a:r>
            <a:r>
              <a:rPr lang="cs-CZ" sz="2800" dirty="0" smtClean="0">
                <a:hlinkClick r:id="rId7"/>
              </a:rPr>
              <a:t>http</a:t>
            </a:r>
            <a:r>
              <a:rPr lang="cs-CZ" sz="2800" dirty="0">
                <a:hlinkClick r:id="rId7"/>
              </a:rPr>
              <a:t>://office.microsoft.com/cs-cz</a:t>
            </a:r>
            <a:r>
              <a:rPr lang="cs-CZ" sz="2800" dirty="0" smtClean="0">
                <a:hlinkClick r:id="rId7"/>
              </a:rPr>
              <a:t>/</a:t>
            </a:r>
            <a:r>
              <a:rPr lang="en-US" sz="2800" dirty="0" smtClean="0"/>
              <a:t>&gt;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9133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</TotalTime>
  <Words>352</Words>
  <Application>Microsoft Office PowerPoint</Application>
  <PresentationFormat>Předvádění na obrazovce (4:3)</PresentationFormat>
  <Paragraphs>59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Uhlík C</vt:lpstr>
      <vt:lpstr>Grafit</vt:lpstr>
      <vt:lpstr>Diamant</vt:lpstr>
      <vt:lpstr>Fullereny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Terezka</cp:lastModifiedBy>
  <cp:revision>35</cp:revision>
  <dcterms:created xsi:type="dcterms:W3CDTF">2011-12-29T07:10:47Z</dcterms:created>
  <dcterms:modified xsi:type="dcterms:W3CDTF">2012-01-02T18:35:51Z</dcterms:modified>
</cp:coreProperties>
</file>