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5" r:id="rId9"/>
    <p:sldId id="264" r:id="rId10"/>
    <p:sldId id="263" r:id="rId11"/>
    <p:sldId id="266" r:id="rId12"/>
    <p:sldId id="268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36453-5329-4D09-B307-DE5666C16CEA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C0F86A6-2CDA-4159-80CC-0FCE87E6C33D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B936453-5329-4D09-B307-DE5666C16CEA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2C0F86A6-2CDA-4159-80CC-0FCE87E6C33D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36453-5329-4D09-B307-DE5666C16CEA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F86A6-2CDA-4159-80CC-0FCE87E6C33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36453-5329-4D09-B307-DE5666C16CEA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F86A6-2CDA-4159-80CC-0FCE87E6C33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F86A6-2CDA-4159-80CC-0FCE87E6C33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36453-5329-4D09-B307-DE5666C16CEA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36453-5329-4D09-B307-DE5666C16CEA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F86A6-2CDA-4159-80CC-0FCE87E6C33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36453-5329-4D09-B307-DE5666C16CEA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F86A6-2CDA-4159-80CC-0FCE87E6C3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B936453-5329-4D09-B307-DE5666C16CEA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C0F86A6-2CDA-4159-80CC-0FCE87E6C33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36453-5329-4D09-B307-DE5666C16CEA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C0F86A6-2CDA-4159-80CC-0FCE87E6C33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36453-5329-4D09-B307-DE5666C16CEA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F86A6-2CDA-4159-80CC-0FCE87E6C3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36453-5329-4D09-B307-DE5666C16CEA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F86A6-2CDA-4159-80CC-0FCE87E6C3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B936453-5329-4D09-B307-DE5666C16CEA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2C0F86A6-2CDA-4159-80CC-0FCE87E6C33D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</p:sldLayoutIdLst>
  <mc:AlternateContent xmlns:mc="http://schemas.openxmlformats.org/markup-compatibility/2006" xmlns:p14="http://schemas.microsoft.com/office/powerpoint/2010/main">
    <mc:Choice Requires="p14">
      <p:transition spd="slow" p14:dur="2750">
        <p14:prism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azkusenou.cz/zivotopis-vzor-a170.html" TargetMode="External"/><Relationship Id="rId2" Type="http://schemas.openxmlformats.org/officeDocument/2006/relationships/hyperlink" Target="http://www.europass.cz/zivotopi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nazkusenou.cz/klasicky-zivotopis-a337.html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413" y="211500"/>
            <a:ext cx="8637587" cy="6494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95936" y="285293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137667" y="2612659"/>
            <a:ext cx="6006333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cs-CZ" sz="2200" b="1" dirty="0">
                <a:solidFill>
                  <a:schemeClr val="bg1"/>
                </a:solidFill>
                <a:latin typeface="Bookman Old Style" pitchFamily="18" charset="0"/>
              </a:rPr>
              <a:t>Mgr. Lenka </a:t>
            </a:r>
            <a:r>
              <a:rPr lang="cs-CZ" sz="2200" b="1" dirty="0" smtClean="0">
                <a:solidFill>
                  <a:schemeClr val="bg1"/>
                </a:solidFill>
                <a:latin typeface="Bookman Old Style" pitchFamily="18" charset="0"/>
              </a:rPr>
              <a:t>Vrzáňová</a:t>
            </a:r>
            <a:endParaRPr lang="cs-CZ" sz="1200" dirty="0">
              <a:solidFill>
                <a:schemeClr val="bg1"/>
              </a:solidFill>
              <a:latin typeface="Bookman Old Style" pitchFamily="18" charset="0"/>
            </a:endParaRPr>
          </a:p>
          <a:p>
            <a:pPr fontAlgn="base"/>
            <a:endParaRPr lang="cs-CZ" sz="1200" dirty="0">
              <a:solidFill>
                <a:schemeClr val="bg1"/>
              </a:solidFill>
              <a:latin typeface="Bookman Old Style" pitchFamily="18" charset="0"/>
            </a:endParaRPr>
          </a:p>
          <a:p>
            <a:pPr fontAlgn="base"/>
            <a:r>
              <a:rPr lang="cs-CZ" sz="2200" b="1" dirty="0">
                <a:solidFill>
                  <a:schemeClr val="bg1"/>
                </a:solidFill>
                <a:latin typeface="Bookman Old Style" pitchFamily="18" charset="0"/>
              </a:rPr>
              <a:t>VY_32_INOVACE_2C_19_ZIVOTOPIS</a:t>
            </a:r>
            <a:endParaRPr lang="cs-CZ" sz="1200" dirty="0">
              <a:solidFill>
                <a:schemeClr val="bg1"/>
              </a:solidFill>
              <a:latin typeface="Bookman Old Style" pitchFamily="18" charset="0"/>
            </a:endParaRPr>
          </a:p>
          <a:p>
            <a:pPr fontAlgn="base"/>
            <a:endParaRPr lang="cs-CZ" sz="1200" dirty="0">
              <a:solidFill>
                <a:schemeClr val="bg1"/>
              </a:solidFill>
              <a:latin typeface="Bookman Old Style" pitchFamily="18" charset="0"/>
            </a:endParaRPr>
          </a:p>
          <a:p>
            <a:pPr fontAlgn="base"/>
            <a:r>
              <a:rPr lang="cs-CZ" sz="2200" b="1" dirty="0" smtClean="0">
                <a:solidFill>
                  <a:schemeClr val="bg1"/>
                </a:solidFill>
                <a:latin typeface="Bookman Old Style" pitchFamily="18" charset="0"/>
              </a:rPr>
              <a:t>Životopis</a:t>
            </a:r>
            <a:endParaRPr lang="cs-CZ" sz="2200" dirty="0">
              <a:solidFill>
                <a:schemeClr val="bg1"/>
              </a:solidFill>
              <a:latin typeface="Bookman Old Style" pitchFamily="18" charset="0"/>
            </a:endParaRPr>
          </a:p>
          <a:p>
            <a:pPr fontAlgn="base"/>
            <a:endParaRPr lang="cs-CZ" sz="1200" dirty="0">
              <a:solidFill>
                <a:schemeClr val="bg1"/>
              </a:solidFill>
              <a:latin typeface="Bookman Old Style" pitchFamily="18" charset="0"/>
            </a:endParaRPr>
          </a:p>
          <a:p>
            <a:pPr fontAlgn="base"/>
            <a:r>
              <a:rPr lang="cs-CZ" sz="2200" b="1" dirty="0">
                <a:solidFill>
                  <a:schemeClr val="bg1"/>
                </a:solidFill>
                <a:latin typeface="Bookman Old Style" pitchFamily="18" charset="0"/>
              </a:rPr>
              <a:t>7. </a:t>
            </a:r>
            <a:endParaRPr lang="cs-CZ" sz="1200" dirty="0">
              <a:solidFill>
                <a:schemeClr val="bg1"/>
              </a:solidFill>
              <a:latin typeface="Bookman Old Style" pitchFamily="18" charset="0"/>
            </a:endParaRPr>
          </a:p>
          <a:p>
            <a:pPr fontAlgn="base"/>
            <a:endParaRPr lang="cs-CZ" sz="1200" dirty="0">
              <a:solidFill>
                <a:schemeClr val="bg1"/>
              </a:solidFill>
              <a:latin typeface="Bookman Old Style" pitchFamily="18" charset="0"/>
            </a:endParaRPr>
          </a:p>
          <a:p>
            <a:pPr fontAlgn="base"/>
            <a:r>
              <a:rPr lang="cs-CZ" sz="2200" b="1" dirty="0" smtClean="0">
                <a:solidFill>
                  <a:schemeClr val="bg1"/>
                </a:solidFill>
                <a:latin typeface="Bookman Old Style" pitchFamily="18" charset="0"/>
              </a:rPr>
              <a:t>3. </a:t>
            </a:r>
            <a:r>
              <a:rPr lang="cs-CZ" sz="2200" b="1" dirty="0">
                <a:solidFill>
                  <a:schemeClr val="bg1"/>
                </a:solidFill>
                <a:latin typeface="Bookman Old Style" pitchFamily="18" charset="0"/>
              </a:rPr>
              <a:t>dubna 2012</a:t>
            </a:r>
            <a:endParaRPr lang="cs-CZ" sz="2200" dirty="0">
              <a:solidFill>
                <a:schemeClr val="bg1"/>
              </a:solidFill>
              <a:latin typeface="Bookman Old Style" pitchFamily="18" charset="0"/>
            </a:endParaRPr>
          </a:p>
          <a:p>
            <a:pPr fontAlgn="base"/>
            <a:r>
              <a:rPr lang="cs-CZ" b="1" dirty="0">
                <a:solidFill>
                  <a:schemeClr val="bg1"/>
                </a:solidFill>
                <a:latin typeface="Bookman Old Style" pitchFamily="18" charset="0"/>
              </a:rPr>
              <a:t> </a:t>
            </a:r>
            <a:endParaRPr lang="cs-CZ" dirty="0">
              <a:solidFill>
                <a:schemeClr val="bg1"/>
              </a:solidFill>
              <a:latin typeface="Bookman Old Style" pitchFamily="18" charset="0"/>
            </a:endParaRPr>
          </a:p>
          <a:p>
            <a:pPr fontAlgn="base"/>
            <a:r>
              <a:rPr lang="cs-CZ" b="1" dirty="0" smtClean="0">
                <a:solidFill>
                  <a:schemeClr val="bg1"/>
                </a:solidFill>
                <a:latin typeface="Bookman Old Style" pitchFamily="18" charset="0"/>
              </a:rPr>
              <a:t>Životopis – co je to? Jaké náležitosti obsahuje. </a:t>
            </a:r>
          </a:p>
          <a:p>
            <a:pPr fontAlgn="base"/>
            <a:r>
              <a:rPr lang="cs-CZ" b="1" dirty="0" smtClean="0">
                <a:solidFill>
                  <a:schemeClr val="bg1"/>
                </a:solidFill>
                <a:latin typeface="Bookman Old Style" pitchFamily="18" charset="0"/>
              </a:rPr>
              <a:t>K jakému účelu slouží. Druhy životopisu. </a:t>
            </a:r>
            <a:endParaRPr lang="cs-CZ" dirty="0">
              <a:solidFill>
                <a:schemeClr val="bg1"/>
              </a:solidFill>
              <a:latin typeface="Bookman Old Style" pitchFamily="18" charset="0"/>
            </a:endParaRPr>
          </a:p>
          <a:p>
            <a:pPr fontAlgn="base"/>
            <a:r>
              <a:rPr lang="cs-CZ" b="1" dirty="0">
                <a:solidFill>
                  <a:schemeClr val="bg1"/>
                </a:solidFill>
                <a:latin typeface="Bookman Old Style" pitchFamily="18" charset="0"/>
              </a:rPr>
              <a:t> </a:t>
            </a:r>
            <a:endParaRPr lang="cs-CZ" dirty="0">
              <a:solidFill>
                <a:schemeClr val="bg1"/>
              </a:solidFill>
              <a:latin typeface="Bookman Old Style" pitchFamily="18" charset="0"/>
            </a:endParaRPr>
          </a:p>
          <a:p>
            <a:pPr fontAlgn="base"/>
            <a:r>
              <a:rPr lang="cs-CZ" b="1" dirty="0" smtClean="0">
                <a:solidFill>
                  <a:schemeClr val="bg1"/>
                </a:solidFill>
                <a:latin typeface="Bookman Old Style" pitchFamily="18" charset="0"/>
              </a:rPr>
              <a:t>Výklad a seznámení s životopisem. Tvorba životopisu.</a:t>
            </a:r>
            <a:endParaRPr lang="cs-CZ" dirty="0">
              <a:solidFill>
                <a:schemeClr val="bg1"/>
              </a:solidFill>
              <a:latin typeface="Bookman Old Style" pitchFamily="18" charset="0"/>
            </a:endParaRPr>
          </a:p>
          <a:p>
            <a:pPr fontAlgn="base"/>
            <a:r>
              <a:rPr lang="cs-CZ" b="1" dirty="0">
                <a:solidFill>
                  <a:schemeClr val="bg1"/>
                </a:solidFill>
                <a:latin typeface="Bookman Old Style" pitchFamily="18" charset="0"/>
              </a:rPr>
              <a:t> </a:t>
            </a:r>
            <a:endParaRPr lang="cs-CZ" dirty="0">
              <a:solidFill>
                <a:schemeClr val="bg1"/>
              </a:solidFill>
              <a:latin typeface="Bookman Old Style" pitchFamily="18" charset="0"/>
            </a:endParaRPr>
          </a:p>
          <a:p>
            <a:pPr fontAlgn="base"/>
            <a:r>
              <a:rPr lang="cs-CZ" b="1" dirty="0">
                <a:solidFill>
                  <a:schemeClr val="bg1"/>
                </a:solidFill>
                <a:latin typeface="Bookman Old Style" pitchFamily="18" charset="0"/>
              </a:rPr>
              <a:t> </a:t>
            </a:r>
            <a:endParaRPr lang="cs-CZ" dirty="0">
              <a:solidFill>
                <a:schemeClr val="bg1"/>
              </a:solidFill>
              <a:latin typeface="Bookman Old Style" pitchFamily="18" charset="0"/>
            </a:endParaRPr>
          </a:p>
          <a:p>
            <a:pPr fontAlgn="base"/>
            <a:r>
              <a:rPr lang="cs-CZ" dirty="0">
                <a:solidFill>
                  <a:schemeClr val="bg1"/>
                </a:solidFill>
                <a:latin typeface="Bookman Old Style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828780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46720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C00000"/>
                </a:solidFill>
              </a:rPr>
              <a:t>Setkali jste se někdy s výrazem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C00000"/>
                </a:solidFill>
              </a:rPr>
              <a:t>CURRICULUM VITAE?</a:t>
            </a:r>
          </a:p>
          <a:p>
            <a:pPr marL="0" indent="0" algn="ctr">
              <a:buNone/>
            </a:pPr>
            <a:endParaRPr lang="cs-CZ" sz="4000" b="1" dirty="0" smtClean="0">
              <a:solidFill>
                <a:srgbClr val="FFC000"/>
              </a:solidFill>
            </a:endParaRPr>
          </a:p>
          <a:p>
            <a:pPr marL="0" indent="0" algn="ctr">
              <a:buNone/>
            </a:pPr>
            <a:endParaRPr lang="cs-CZ" sz="4000" b="1" dirty="0">
              <a:solidFill>
                <a:srgbClr val="FFC000"/>
              </a:solidFill>
            </a:endParaRPr>
          </a:p>
          <a:p>
            <a:pPr marL="0" indent="0" algn="ctr">
              <a:buNone/>
            </a:pPr>
            <a:r>
              <a:rPr lang="cs-CZ" sz="3200" b="1" dirty="0" smtClean="0">
                <a:solidFill>
                  <a:srgbClr val="C00000"/>
                </a:solidFill>
              </a:rPr>
              <a:t>Nápovědu</a:t>
            </a:r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C00000"/>
                </a:solidFill>
              </a:rPr>
              <a:t>najdete na dalším snímku.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061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8686800" cy="5733256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Která podstatná jména mají pouze tvar množného čísla, ale označují jednotné číslo? _ _ _ _ _ </a:t>
            </a:r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rgbClr val="C00000"/>
                </a:solidFill>
              </a:rPr>
              <a:t>_</a:t>
            </a:r>
            <a:r>
              <a:rPr lang="cs-CZ" dirty="0" smtClean="0"/>
              <a:t> _ _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Jak se nazývá útvar popisného slohu? _ _ _ </a:t>
            </a:r>
            <a:r>
              <a:rPr lang="cs-CZ" dirty="0" smtClean="0">
                <a:solidFill>
                  <a:srgbClr val="C00000"/>
                </a:solidFill>
              </a:rPr>
              <a:t>_</a:t>
            </a:r>
            <a:r>
              <a:rPr lang="cs-CZ" dirty="0" smtClean="0"/>
              <a:t> _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Jaký sloh. útvar označuje děj, příběh? </a:t>
            </a:r>
            <a:r>
              <a:rPr lang="cs-CZ" dirty="0" smtClean="0">
                <a:solidFill>
                  <a:srgbClr val="C00000"/>
                </a:solidFill>
              </a:rPr>
              <a:t>_</a:t>
            </a:r>
            <a:r>
              <a:rPr lang="cs-CZ" dirty="0" smtClean="0"/>
              <a:t> _ _ _ _ _ _ _ _ _ _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Jak pojmenováváme slova stejného nebo podobného významu? _ _ _ </a:t>
            </a:r>
            <a:r>
              <a:rPr lang="cs-CZ" dirty="0" smtClean="0">
                <a:solidFill>
                  <a:srgbClr val="C00000"/>
                </a:solidFill>
              </a:rPr>
              <a:t>_</a:t>
            </a:r>
            <a:r>
              <a:rPr lang="cs-CZ" dirty="0" smtClean="0"/>
              <a:t> _ _ _ _ 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Na jaké útvary je členěn text? _ _ _ </a:t>
            </a:r>
            <a:r>
              <a:rPr lang="cs-CZ" dirty="0" smtClean="0">
                <a:solidFill>
                  <a:srgbClr val="C00000"/>
                </a:solidFill>
              </a:rPr>
              <a:t>_</a:t>
            </a:r>
            <a:r>
              <a:rPr lang="cs-CZ" dirty="0" smtClean="0"/>
              <a:t> _ _ _ _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Jak označujeme slova opačného významu? _ _ _ </a:t>
            </a:r>
            <a:r>
              <a:rPr lang="cs-CZ" dirty="0" smtClean="0">
                <a:solidFill>
                  <a:srgbClr val="C00000"/>
                </a:solidFill>
              </a:rPr>
              <a:t>_</a:t>
            </a:r>
            <a:r>
              <a:rPr lang="cs-CZ" dirty="0" smtClean="0"/>
              <a:t> _ _ _ _ 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Výrazy „pilný jako včela“ je? </a:t>
            </a:r>
            <a:r>
              <a:rPr lang="cs-CZ" dirty="0" smtClean="0">
                <a:solidFill>
                  <a:srgbClr val="C00000"/>
                </a:solidFill>
              </a:rPr>
              <a:t>_</a:t>
            </a:r>
            <a:r>
              <a:rPr lang="cs-CZ" dirty="0" smtClean="0"/>
              <a:t> _ _ _ _ _ _ _ _ _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Co má každý text hned v úvodu? _ _ _ _ _ </a:t>
            </a:r>
            <a:r>
              <a:rPr lang="cs-CZ" dirty="0" smtClean="0">
                <a:solidFill>
                  <a:srgbClr val="C00000"/>
                </a:solidFill>
              </a:rPr>
              <a:t>_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Jak říkáme heslovitému vyjádření textu, který má zpravidla 3 základy body? _ </a:t>
            </a:r>
            <a:r>
              <a:rPr lang="cs-CZ" dirty="0" smtClean="0">
                <a:solidFill>
                  <a:srgbClr val="C00000"/>
                </a:solidFill>
              </a:rPr>
              <a:t>_</a:t>
            </a:r>
            <a:r>
              <a:rPr lang="cs-CZ" dirty="0" smtClean="0"/>
              <a:t> _ _ _ _ 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52400"/>
            <a:ext cx="8928992" cy="756320"/>
          </a:xfrm>
        </p:spPr>
        <p:txBody>
          <a:bodyPr>
            <a:noAutofit/>
          </a:bodyPr>
          <a:lstStyle/>
          <a:p>
            <a:pPr algn="ctr"/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Co je curriculum vitae? Správně doplňte…</a:t>
            </a:r>
            <a:endParaRPr lang="cs-CZ" sz="36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868144" y="2420794"/>
            <a:ext cx="216024" cy="432048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542598" y="5949280"/>
            <a:ext cx="216024" cy="432048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2862804" y="3284984"/>
            <a:ext cx="216024" cy="432048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508104" y="3717032"/>
            <a:ext cx="216024" cy="432048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542598" y="4653136"/>
            <a:ext cx="216024" cy="432048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509116" y="5105285"/>
            <a:ext cx="216024" cy="432048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633655" y="1852098"/>
            <a:ext cx="216024" cy="432048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5792688" y="1412776"/>
            <a:ext cx="216024" cy="432048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0293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467200"/>
          </a:xfrm>
        </p:spPr>
        <p:txBody>
          <a:bodyPr>
            <a:normAutofit lnSpcReduction="10000"/>
          </a:bodyPr>
          <a:lstStyle/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Times New Roman - 42"/>
              </a:rPr>
              <a:t>slouží </a:t>
            </a:r>
            <a:r>
              <a:rPr lang="cs-CZ" sz="3600" dirty="0">
                <a:solidFill>
                  <a:schemeClr val="tx2">
                    <a:lumMod val="75000"/>
                  </a:schemeClr>
                </a:solidFill>
                <a:latin typeface="Times New Roman - 42"/>
              </a:rPr>
              <a:t>jako doklad k 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Times New Roman - 42"/>
              </a:rPr>
              <a:t>žádosti o zaměstnání</a:t>
            </a:r>
          </a:p>
          <a:p>
            <a:r>
              <a:rPr lang="cs-CZ" sz="3600" dirty="0">
                <a:solidFill>
                  <a:schemeClr val="tx2">
                    <a:lumMod val="75000"/>
                  </a:schemeClr>
                </a:solidFill>
                <a:latin typeface="Times New Roman - 42"/>
              </a:rPr>
              <a:t>stručně a výstižně zachycuje základní údaje a nejdůležitější skutečnosti o 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Times New Roman - 42"/>
              </a:rPr>
              <a:t>dané osobě</a:t>
            </a:r>
          </a:p>
          <a:p>
            <a:r>
              <a:rPr lang="cs-CZ" sz="3600" dirty="0">
                <a:solidFill>
                  <a:schemeClr val="tx2">
                    <a:lumMod val="75000"/>
                  </a:schemeClr>
                </a:solidFill>
                <a:latin typeface="Times New Roman - 42"/>
              </a:rPr>
              <a:t>o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Times New Roman - 42"/>
              </a:rPr>
              <a:t>bsahuje výhradně pravdivé informace</a:t>
            </a:r>
          </a:p>
          <a:p>
            <a:r>
              <a:rPr lang="cs-CZ" sz="3600" dirty="0">
                <a:solidFill>
                  <a:schemeClr val="tx2">
                    <a:lumMod val="75000"/>
                  </a:schemeClr>
                </a:solidFill>
                <a:latin typeface="Times New Roman - 42"/>
              </a:rPr>
              <a:t>z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Times New Roman - 42"/>
              </a:rPr>
              <a:t>pravidla ho píšeme sami o sobě</a:t>
            </a:r>
            <a:endParaRPr lang="cs-CZ" sz="3600" dirty="0">
              <a:solidFill>
                <a:schemeClr val="tx2">
                  <a:lumMod val="75000"/>
                </a:schemeClr>
              </a:solidFill>
              <a:latin typeface="Times New Roman - 42"/>
            </a:endParaRP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ŽIVOTOPIS = CURRICULUM VITAE</a:t>
            </a:r>
            <a:endParaRPr lang="cs-CZ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1318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996952"/>
            <a:ext cx="8229600" cy="3099048"/>
          </a:xfrm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A)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http://www.europass.cz/zivotopis/</a:t>
            </a: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hlinkClick r:id="rId3"/>
              </a:rPr>
              <a:t>http://www.nazkusenou.cz/zivotopis-vzor-a170.html</a:t>
            </a: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B)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hlinkClick r:id="rId4"/>
              </a:rPr>
              <a:t>http://www.nazkusenou.cz/klasicky-zivotopis-a337.html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872208"/>
          </a:xfrm>
        </p:spPr>
        <p:txBody>
          <a:bodyPr>
            <a:normAutofit/>
          </a:bodyPr>
          <a:lstStyle/>
          <a:p>
            <a:pPr algn="ctr"/>
            <a:r>
              <a:rPr lang="cs-CZ" sz="3800" b="1" dirty="0" smtClean="0">
                <a:solidFill>
                  <a:srgbClr val="FFC000"/>
                </a:solidFill>
              </a:rPr>
              <a:t>POZORNĚ SE PODÍVEJTE SE NA NÁSLEDUJÍCÍ ODKAZY S ŽIVOTOPISY:</a:t>
            </a:r>
            <a:endParaRPr lang="cs-CZ" sz="38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0040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JAKÝ JE V NICH ROZDÍL?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2060848"/>
            <a:ext cx="4104456" cy="4525963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sz="2400" dirty="0" smtClean="0"/>
          </a:p>
          <a:p>
            <a:pPr algn="ctr"/>
            <a:r>
              <a:rPr lang="cs-CZ" sz="2400" b="1" dirty="0" smtClean="0">
                <a:solidFill>
                  <a:srgbClr val="FFC000"/>
                </a:solidFill>
              </a:rPr>
              <a:t>A) ŽIVOTOPIS STRUKTUROVANÝ</a:t>
            </a:r>
          </a:p>
          <a:p>
            <a:pPr algn="ctr">
              <a:buFontTx/>
              <a:buChar char="-"/>
            </a:pPr>
            <a:r>
              <a:rPr lang="cs-CZ" sz="2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psaný v bodech</a:t>
            </a:r>
          </a:p>
          <a:p>
            <a:pPr algn="ctr">
              <a:buFontTx/>
              <a:buChar char="-"/>
            </a:pPr>
            <a:r>
              <a:rPr lang="cs-CZ" sz="2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efektivnější, přehlednější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Tx/>
              <a:buChar char="-"/>
            </a:pP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788025" y="2060848"/>
            <a:ext cx="3898775" cy="4065315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sz="2400" dirty="0" smtClean="0"/>
          </a:p>
          <a:p>
            <a:pPr algn="ctr"/>
            <a:r>
              <a:rPr lang="cs-CZ" sz="2400" b="1" dirty="0" smtClean="0">
                <a:solidFill>
                  <a:srgbClr val="FFC000"/>
                </a:solidFill>
              </a:rPr>
              <a:t>B) ŽIVOTOPIS KLASICKÝ</a:t>
            </a:r>
          </a:p>
          <a:p>
            <a:pPr algn="ctr">
              <a:buFontTx/>
              <a:buChar char="-"/>
            </a:pPr>
            <a:r>
              <a:rPr lang="cs-CZ" sz="2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psaný ve větách</a:t>
            </a:r>
          </a:p>
          <a:p>
            <a:pPr algn="ctr">
              <a:buFontTx/>
              <a:buChar char="-"/>
            </a:pPr>
            <a:r>
              <a:rPr lang="cs-CZ" sz="2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méně přehledný</a:t>
            </a:r>
            <a:endParaRPr lang="cs-CZ" sz="24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9" name="Šrafovaná šipka doprava 8"/>
          <p:cNvSpPr/>
          <p:nvPr/>
        </p:nvSpPr>
        <p:spPr>
          <a:xfrm rot="5400000">
            <a:off x="5890948" y="1964490"/>
            <a:ext cx="1592560" cy="504056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rafovaná šipka doprava 9"/>
          <p:cNvSpPr/>
          <p:nvPr/>
        </p:nvSpPr>
        <p:spPr>
          <a:xfrm rot="5400000">
            <a:off x="1435460" y="1957028"/>
            <a:ext cx="1592560" cy="504056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5099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 marL="0" indent="0" algn="ctr">
              <a:buNone/>
            </a:pPr>
            <a:r>
              <a:rPr lang="cs-CZ" sz="3600" dirty="0" smtClean="0">
                <a:solidFill>
                  <a:srgbClr val="C00000"/>
                </a:solidFill>
              </a:rPr>
              <a:t>JAKÉ VÝHODY MÁ ŽIVOTOPIS STRUKTUROVANÝ? PROČ JE VÍCE POUŽÍVANĚJŠÍ?</a:t>
            </a:r>
          </a:p>
          <a:p>
            <a:pPr marL="0" indent="0" algn="ctr">
              <a:buNone/>
            </a:pPr>
            <a:endParaRPr lang="cs-CZ" sz="3600" dirty="0"/>
          </a:p>
          <a:p>
            <a:pPr algn="ctr">
              <a:buFont typeface="Wingdings" pitchFamily="2" charset="2"/>
              <a:buChar char="Ø"/>
            </a:pPr>
            <a:r>
              <a:rPr lang="cs-CZ" sz="3600" dirty="0" smtClean="0">
                <a:solidFill>
                  <a:srgbClr val="C00000"/>
                </a:solidFill>
              </a:rPr>
              <a:t>Efektivita</a:t>
            </a:r>
          </a:p>
          <a:p>
            <a:pPr algn="ctr">
              <a:buFont typeface="Wingdings" pitchFamily="2" charset="2"/>
              <a:buChar char="Ø"/>
            </a:pPr>
            <a:r>
              <a:rPr lang="cs-CZ" sz="3600" dirty="0" smtClean="0">
                <a:solidFill>
                  <a:srgbClr val="C00000"/>
                </a:solidFill>
              </a:rPr>
              <a:t>Stručnost</a:t>
            </a:r>
          </a:p>
          <a:p>
            <a:pPr algn="ctr">
              <a:buFont typeface="Wingdings" pitchFamily="2" charset="2"/>
              <a:buChar char="Ø"/>
            </a:pPr>
            <a:r>
              <a:rPr lang="cs-CZ" sz="3600" dirty="0" smtClean="0">
                <a:solidFill>
                  <a:srgbClr val="C00000"/>
                </a:solidFill>
              </a:rPr>
              <a:t>Přehlednost</a:t>
            </a:r>
          </a:p>
          <a:p>
            <a:pPr algn="ctr">
              <a:buFont typeface="Wingdings" pitchFamily="2" charset="2"/>
              <a:buChar char="Ø"/>
            </a:pPr>
            <a:r>
              <a:rPr lang="cs-CZ" sz="3600" dirty="0" smtClean="0">
                <a:solidFill>
                  <a:srgbClr val="C00000"/>
                </a:solidFill>
              </a:rPr>
              <a:t>Výstižnost 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ZAPŘEMÝŠLEJTE:</a:t>
            </a:r>
            <a:endParaRPr lang="cs-CZ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6162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JAKÉ INFORMACE OBSAHUJE?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546848" cy="4925144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Jméno a příjmení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Kontaktní údaje</a:t>
            </a:r>
          </a:p>
          <a:p>
            <a:pPr lvl="1"/>
            <a:r>
              <a:rPr lang="cs-CZ" dirty="0" smtClean="0"/>
              <a:t>Adresa</a:t>
            </a:r>
          </a:p>
          <a:p>
            <a:pPr lvl="1"/>
            <a:r>
              <a:rPr lang="cs-CZ" dirty="0" smtClean="0"/>
              <a:t>E-mail, telefon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Rodinný stav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Vzdělání</a:t>
            </a:r>
          </a:p>
          <a:p>
            <a:pPr lvl="1"/>
            <a:r>
              <a:rPr lang="cs-CZ" dirty="0" smtClean="0"/>
              <a:t>Přesné termíny studia seřazené od nejnovějšího po nestarší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Profesní zkušenosti </a:t>
            </a:r>
          </a:p>
          <a:p>
            <a:pPr lvl="1"/>
            <a:r>
              <a:rPr lang="cs-CZ" dirty="0" smtClean="0"/>
              <a:t>řazené od nejnovější po nestarší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04048" y="1600200"/>
            <a:ext cx="3682752" cy="4525963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Ostatní informace:</a:t>
            </a:r>
          </a:p>
          <a:p>
            <a:pPr lvl="1"/>
            <a:r>
              <a:rPr lang="cs-CZ" dirty="0" smtClean="0"/>
              <a:t>Jazykové dovednosti</a:t>
            </a:r>
          </a:p>
          <a:p>
            <a:pPr lvl="1"/>
            <a:r>
              <a:rPr lang="cs-CZ" dirty="0" smtClean="0"/>
              <a:t>Počítačové dovednosti</a:t>
            </a:r>
          </a:p>
          <a:p>
            <a:pPr lvl="1"/>
            <a:r>
              <a:rPr lang="cs-CZ" dirty="0" smtClean="0"/>
              <a:t>Zkušenosti a dovednosti</a:t>
            </a:r>
          </a:p>
          <a:p>
            <a:pPr lvl="1"/>
            <a:r>
              <a:rPr lang="cs-CZ" dirty="0" smtClean="0"/>
              <a:t>Zdravotní stav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>
                <a:solidFill>
                  <a:srgbClr val="FFC000"/>
                </a:solidFill>
              </a:rPr>
              <a:t>Datum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Podpis </a:t>
            </a:r>
            <a:r>
              <a:rPr lang="cs-CZ" dirty="0" smtClean="0"/>
              <a:t>(je-li zasílán poštou)</a:t>
            </a:r>
          </a:p>
        </p:txBody>
      </p:sp>
    </p:spTree>
    <p:extLst>
      <p:ext uri="{BB962C8B-B14F-4D97-AF65-F5344CB8AC3E}">
        <p14:creationId xmlns:p14="http://schemas.microsoft.com/office/powerpoint/2010/main" val="1425968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sz="2800" dirty="0" smtClean="0">
                <a:solidFill>
                  <a:srgbClr val="C00000"/>
                </a:solidFill>
              </a:rPr>
              <a:t>PROHLÉDNĚTE SI NÁSLEDUJÍCÍ OBRÁZKY.</a:t>
            </a:r>
          </a:p>
          <a:p>
            <a:pPr marL="0" indent="0" algn="ctr">
              <a:buNone/>
            </a:pPr>
            <a:endParaRPr lang="cs-CZ" sz="2800" dirty="0" smtClean="0">
              <a:solidFill>
                <a:srgbClr val="C00000"/>
              </a:solidFill>
            </a:endParaRPr>
          </a:p>
          <a:p>
            <a:pPr marL="0" indent="0" algn="ctr">
              <a:buNone/>
            </a:pPr>
            <a:r>
              <a:rPr lang="cs-CZ" sz="2800" dirty="0" smtClean="0">
                <a:solidFill>
                  <a:srgbClr val="C00000"/>
                </a:solidFill>
              </a:rPr>
              <a:t>ŘEKNĚTE, KTERÉ PROFESE NA NICH JSOU.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PROFESE, ZAMĚSTNÁNÍ, …</a:t>
            </a:r>
            <a:endParaRPr lang="cs-CZ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3750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3" name="Picture 15" descr="C:\Users\Lenka\AppData\Local\Microsoft\Windows\Temporary Internet Files\Content.IE5\15X411D0\MC900231125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80710" y="42016"/>
            <a:ext cx="2493497" cy="3912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7" name="Picture 9" descr="C:\Users\Lenka\AppData\Local\Microsoft\Windows\Temporary Internet Files\Content.IE5\Z88FHS1Z\MC9002923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7994" y="-9663"/>
            <a:ext cx="3199887" cy="2657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Lenka\AppData\Local\Microsoft\Windows\Temporary Internet Files\Content.IE5\NTEVM7A2\MC900297793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478376"/>
            <a:ext cx="3655962" cy="227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Lenka\AppData\Local\Microsoft\Windows\Temporary Internet Files\Content.IE5\1VNQZRV3\MC9002957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3085" y="3909679"/>
            <a:ext cx="2756483" cy="2578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Lenka\AppData\Local\Microsoft\Windows\Temporary Internet Files\Content.IE5\1VNQZRV3\MC900436007[1].wm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536" y="3430945"/>
            <a:ext cx="2607345" cy="2658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Lenka\AppData\Local\Microsoft\Windows\Temporary Internet Files\Content.IE5\Z88FHS1Z\MC90023344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349056"/>
            <a:ext cx="2522899" cy="2163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Lenka\AppData\Local\Microsoft\Windows\Temporary Internet Files\Content.IE5\1VNQZRV3\MC90034391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-9663"/>
            <a:ext cx="3167642" cy="2657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1713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35152"/>
          </a:xfrm>
        </p:spPr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VYBERTE Z NABÍDKY UVEDENÝCH ZAMĚSTNÁNÍ JEDNO.</a:t>
            </a:r>
          </a:p>
          <a:p>
            <a:endParaRPr lang="cs-CZ" dirty="0">
              <a:solidFill>
                <a:srgbClr val="FFC000"/>
              </a:solidFill>
            </a:endParaRPr>
          </a:p>
          <a:p>
            <a:r>
              <a:rPr lang="cs-CZ" dirty="0" smtClean="0">
                <a:solidFill>
                  <a:srgbClr val="FFC000"/>
                </a:solidFill>
              </a:rPr>
              <a:t>VYTVOŘTE ŽIVOTOPIS PRO DANOU PROFESI. ODHADNĚTE NĚKTERÉ PODSTATNÉ ÚDAJE (VZDĚLÁNÍ, PRAXE, VĚK, ATD.)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VÁŠ ÚKOL: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3028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b="1" dirty="0" smtClean="0"/>
              <a:t>POMNO</a:t>
            </a:r>
            <a:r>
              <a:rPr lang="cs-CZ" b="1" dirty="0" smtClean="0">
                <a:solidFill>
                  <a:srgbClr val="FF0000"/>
                </a:solidFill>
              </a:rPr>
              <a:t>Ž</a:t>
            </a:r>
            <a:r>
              <a:rPr lang="cs-CZ" b="1" dirty="0" smtClean="0"/>
              <a:t>NÁ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/>
              <a:t>POP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b="1" dirty="0" smtClean="0"/>
              <a:t>S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0000"/>
                </a:solidFill>
              </a:rPr>
              <a:t>V</a:t>
            </a:r>
            <a:r>
              <a:rPr lang="cs-CZ" b="1" dirty="0" smtClean="0"/>
              <a:t>YPRAVOVÁNÍ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/>
              <a:t>SYN</a:t>
            </a:r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/>
              <a:t>NYMA			CURRICULUM </a:t>
            </a:r>
            <a:r>
              <a:rPr lang="cs-CZ" b="1" dirty="0"/>
              <a:t>VITAE </a:t>
            </a:r>
            <a:endParaRPr lang="cs-CZ" b="1" dirty="0" smtClean="0"/>
          </a:p>
          <a:p>
            <a:pPr>
              <a:buFont typeface="Wingdings" pitchFamily="2" charset="2"/>
              <a:buChar char="v"/>
            </a:pPr>
            <a:r>
              <a:rPr lang="cs-CZ" b="1" dirty="0" smtClean="0"/>
              <a:t>ODS</a:t>
            </a:r>
            <a:r>
              <a:rPr lang="cs-CZ" b="1" dirty="0" smtClean="0">
                <a:solidFill>
                  <a:srgbClr val="FF0000"/>
                </a:solidFill>
              </a:rPr>
              <a:t>T</a:t>
            </a:r>
            <a:r>
              <a:rPr lang="cs-CZ" b="1" dirty="0" smtClean="0"/>
              <a:t>AVCE			     	        = 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/>
              <a:t>ANT</a:t>
            </a:r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/>
              <a:t>NYMA			         </a:t>
            </a:r>
            <a:r>
              <a:rPr lang="cs-CZ" b="1" dirty="0" smtClean="0">
                <a:solidFill>
                  <a:srgbClr val="FF0000"/>
                </a:solidFill>
              </a:rPr>
              <a:t>ŽIVOTOPIS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0000"/>
                </a:solidFill>
              </a:rPr>
              <a:t>P</a:t>
            </a:r>
            <a:r>
              <a:rPr lang="cs-CZ" b="1" dirty="0" smtClean="0"/>
              <a:t>ŘIROVNÁNÍ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/>
              <a:t>NADP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b="1" dirty="0" smtClean="0"/>
              <a:t>S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/>
              <a:t>SNOVA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ŘEŠENÍ (viz. snímek č. 3)</a:t>
            </a:r>
            <a:endParaRPr lang="cs-CZ" b="1" dirty="0"/>
          </a:p>
        </p:txBody>
      </p:sp>
      <p:sp>
        <p:nvSpPr>
          <p:cNvPr id="4" name="Pravá složená závorka 3"/>
          <p:cNvSpPr/>
          <p:nvPr/>
        </p:nvSpPr>
        <p:spPr>
          <a:xfrm>
            <a:off x="3275856" y="1988840"/>
            <a:ext cx="864096" cy="3744416"/>
          </a:xfrm>
          <a:prstGeom prst="rightBrac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037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/>
              <a:t>Obrázky jsou použity ze sdílené galerie Microsoft </a:t>
            </a:r>
            <a:r>
              <a:rPr lang="cs-CZ" dirty="0" smtClean="0"/>
              <a:t>PowerPoint.</a:t>
            </a:r>
            <a:endParaRPr lang="cs-CZ" dirty="0"/>
          </a:p>
          <a:p>
            <a:pPr lvl="0"/>
            <a:r>
              <a:rPr lang="cs-CZ" dirty="0"/>
              <a:t>STYBLÍK, Vlastimil  a kol. </a:t>
            </a:r>
            <a:r>
              <a:rPr lang="cs-CZ" i="1" dirty="0"/>
              <a:t>Český jazyk pro 7. ročník základní školy a pro odpovídající ročník víceletých gymnázií</a:t>
            </a:r>
            <a:r>
              <a:rPr lang="cs-CZ" dirty="0"/>
              <a:t>. 2. vyd. Praha: SPN, 2004. s. 190. ISBN 80-7235-103-6.</a:t>
            </a:r>
          </a:p>
          <a:p>
            <a:pPr lvl="0"/>
            <a:r>
              <a:rPr lang="cs-CZ" dirty="0" smtClean="0"/>
              <a:t>KRAUSOVÁ</a:t>
            </a:r>
            <a:r>
              <a:rPr lang="cs-CZ" dirty="0"/>
              <a:t>, Zdeňka. </a:t>
            </a:r>
            <a:r>
              <a:rPr lang="cs-CZ" i="1" dirty="0"/>
              <a:t>Český jazyk pro 7. ročník základní školy a sekundu víceletého gymnázia :</a:t>
            </a:r>
            <a:r>
              <a:rPr lang="cs-CZ" dirty="0"/>
              <a:t> </a:t>
            </a:r>
            <a:r>
              <a:rPr lang="cs-CZ" i="1" dirty="0"/>
              <a:t>(český jazyk)</a:t>
            </a:r>
            <a:r>
              <a:rPr lang="cs-CZ" dirty="0"/>
              <a:t>. 1. vyd. Plzeň: Fraus, 2004, 136 s. ISBN 80-723-8320-5.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7881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137</TotalTime>
  <Words>481</Words>
  <Application>Microsoft Office PowerPoint</Application>
  <PresentationFormat>Předvádění na obrazovce (4:3)</PresentationFormat>
  <Paragraphs>106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Papír</vt:lpstr>
      <vt:lpstr>Prezentace aplikace PowerPoint</vt:lpstr>
      <vt:lpstr>Prezentace aplikace PowerPoint</vt:lpstr>
      <vt:lpstr>Co je curriculum vitae? Správně doplňte…</vt:lpstr>
      <vt:lpstr>ŽIVOTOPIS = CURRICULUM VITAE</vt:lpstr>
      <vt:lpstr>POZORNĚ SE PODÍVEJTE SE NA NÁSLEDUJÍCÍ ODKAZY S ŽIVOTOPISY:</vt:lpstr>
      <vt:lpstr>JAKÝ JE V NICH ROZDÍL?</vt:lpstr>
      <vt:lpstr>ZAPŘEMÝŠLEJTE:</vt:lpstr>
      <vt:lpstr>JAKÉ INFORMACE OBSAHUJE?</vt:lpstr>
      <vt:lpstr>PROFESE, ZAMĚSTNÁNÍ, …</vt:lpstr>
      <vt:lpstr>Prezentace aplikace PowerPoint</vt:lpstr>
      <vt:lpstr>VÁŠ ÚKOL:</vt:lpstr>
      <vt:lpstr>ŘEŠENÍ (viz. snímek č. 3)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</cp:lastModifiedBy>
  <cp:revision>16</cp:revision>
  <dcterms:created xsi:type="dcterms:W3CDTF">2012-05-06T17:01:07Z</dcterms:created>
  <dcterms:modified xsi:type="dcterms:W3CDTF">2012-05-30T14:36:28Z</dcterms:modified>
</cp:coreProperties>
</file>