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F6277F-8E48-4E18-B093-7BC9B5E24A5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93626-0600-41BA-BE17-FEB16DD811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504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C93626-0600-41BA-BE17-FEB16DD8117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C93626-0600-41BA-BE17-FEB16DD8117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91E384A-A06D-42BA-B958-886E742F7097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A5ABC8D-DF8B-4110-980E-12B8323BC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www.youtube.com/watch?v=kLLJV5pG_6w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733256"/>
            <a:ext cx="6764288" cy="910952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ANOTACE: Materiál je určen pro žáky 9. ročníku a slouží k výkladu nového učiva.</a:t>
            </a:r>
          </a:p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60648"/>
            <a:ext cx="3400425" cy="657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3" descr="Hlavička"/>
          <p:cNvPicPr>
            <a:picLocks noChangeAspect="1" noChangeArrowheads="1"/>
          </p:cNvPicPr>
          <p:nvPr/>
        </p:nvPicPr>
        <p:blipFill>
          <a:blip r:embed="rId3" cstate="print"/>
          <a:srcRect l="4417" t="26462" r="79144" b="12616"/>
          <a:stretch>
            <a:fillRect/>
          </a:stretch>
        </p:blipFill>
        <p:spPr bwMode="auto">
          <a:xfrm>
            <a:off x="683568" y="116632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56176" y="168895"/>
            <a:ext cx="284084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dirty="0"/>
              <a:t>VY_32_INOVACE_ČJ.9.A.01-10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1268760"/>
            <a:ext cx="7776864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/>
              <a:t>Název školy: ZŠ </a:t>
            </a:r>
            <a:r>
              <a:rPr lang="cs-CZ" sz="2300" dirty="0" err="1" smtClean="0"/>
              <a:t>Štětí</a:t>
            </a:r>
            <a:r>
              <a:rPr lang="cs-CZ" sz="2300" dirty="0" smtClean="0"/>
              <a:t>, Ostrovní 300</a:t>
            </a:r>
            <a:br>
              <a:rPr lang="cs-CZ" sz="2300" dirty="0" smtClean="0"/>
            </a:br>
            <a:r>
              <a:rPr lang="cs-CZ" sz="2300" dirty="0" smtClean="0"/>
              <a:t>Autor: Mgr. Tereza </a:t>
            </a:r>
            <a:r>
              <a:rPr lang="cs-CZ" sz="2300" dirty="0" err="1" smtClean="0"/>
              <a:t>Hrabkovská</a:t>
            </a:r>
            <a:r>
              <a:rPr lang="cs-CZ" sz="2300" dirty="0" smtClean="0"/>
              <a:t/>
            </a:r>
            <a:br>
              <a:rPr lang="cs-CZ" sz="2300" dirty="0" smtClean="0"/>
            </a:br>
            <a:r>
              <a:rPr lang="cs-CZ" sz="2300" dirty="0" smtClean="0"/>
              <a:t>Název materiálu: VY_32_INOVACE_CH.9.A.01_ELEKTROLÝZA</a:t>
            </a:r>
          </a:p>
          <a:p>
            <a:pPr algn="ctr"/>
            <a:r>
              <a:rPr lang="cs-CZ" sz="2300" dirty="0" smtClean="0"/>
              <a:t>Název: Elektrolýza</a:t>
            </a:r>
            <a:br>
              <a:rPr lang="cs-CZ" sz="2300" dirty="0" smtClean="0"/>
            </a:br>
            <a:r>
              <a:rPr lang="cs-CZ" sz="2300" dirty="0" smtClean="0"/>
              <a:t>Číslo operačního programu: CZ.1.07/1.4.00/21.1693</a:t>
            </a:r>
            <a:br>
              <a:rPr lang="cs-CZ" sz="2300" dirty="0" smtClean="0"/>
            </a:br>
            <a:r>
              <a:rPr lang="cs-CZ" sz="2300" dirty="0" smtClean="0"/>
              <a:t>Název projektu: PRIMA ŠKOLA</a:t>
            </a:r>
          </a:p>
          <a:p>
            <a:pPr algn="ctr"/>
            <a:r>
              <a:rPr lang="cs-CZ" sz="2300" dirty="0"/>
              <a:t>Vzdělávací oblast/obor: Člověk a </a:t>
            </a:r>
            <a:r>
              <a:rPr lang="cs-CZ" sz="2300" dirty="0" smtClean="0"/>
              <a:t>příroda/chemie</a:t>
            </a:r>
          </a:p>
          <a:p>
            <a:pPr algn="ctr"/>
            <a:r>
              <a:rPr lang="cs-CZ" sz="2300" dirty="0" smtClean="0"/>
              <a:t>Tematický okruh/téma: Chemické reakce/Elektrolýza</a:t>
            </a:r>
            <a:endParaRPr lang="cs-CZ" sz="2300" dirty="0"/>
          </a:p>
          <a:p>
            <a:pPr algn="ctr"/>
            <a:r>
              <a:rPr lang="cs-CZ" sz="2300" dirty="0" smtClean="0"/>
              <a:t>Vytvořeno: 15.10.2011</a:t>
            </a:r>
            <a:endParaRPr lang="cs-CZ" sz="2300" dirty="0"/>
          </a:p>
          <a:p>
            <a:pPr algn="ctr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8712968" cy="3096344"/>
          </a:xfrm>
        </p:spPr>
        <p:txBody>
          <a:bodyPr>
            <a:normAutofit/>
          </a:bodyPr>
          <a:lstStyle/>
          <a:p>
            <a:r>
              <a:rPr lang="cs-CZ" dirty="0" smtClean="0"/>
              <a:t>Některé chemické látky vedou elektrický proud.</a:t>
            </a:r>
          </a:p>
          <a:p>
            <a:r>
              <a:rPr lang="cs-CZ" dirty="0" smtClean="0"/>
              <a:t>Při průchodu proudu dochází k pohybu iontů.</a:t>
            </a:r>
          </a:p>
          <a:p>
            <a:pPr>
              <a:buNone/>
            </a:pPr>
            <a:endParaRPr lang="cs-CZ" dirty="0" smtClean="0"/>
          </a:p>
          <a:p>
            <a:r>
              <a:rPr lang="cs-CZ" sz="3600" dirty="0" smtClean="0"/>
              <a:t>Záporně nabitý </a:t>
            </a:r>
            <a:r>
              <a:rPr lang="cs-CZ" sz="3600" b="1" dirty="0" smtClean="0"/>
              <a:t>anion</a:t>
            </a:r>
            <a:r>
              <a:rPr lang="cs-CZ" sz="3600" dirty="0" smtClean="0"/>
              <a:t> se pohybuje ke kladně nabité elektrodě </a:t>
            </a:r>
            <a:r>
              <a:rPr lang="cs-CZ" sz="3600" b="1" dirty="0" smtClean="0"/>
              <a:t>anodě.</a:t>
            </a:r>
          </a:p>
          <a:p>
            <a:endParaRPr lang="cs-CZ" sz="3600" b="1" dirty="0" smtClean="0"/>
          </a:p>
          <a:p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221088"/>
            <a:ext cx="1015355" cy="884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2708920"/>
            <a:ext cx="576064" cy="216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7884368" y="2852936"/>
            <a:ext cx="615553" cy="297324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556792"/>
            <a:ext cx="879324" cy="81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835696" y="4437112"/>
            <a:ext cx="68407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Kladně nabitý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kanion</a:t>
            </a:r>
            <a:r>
              <a:rPr lang="cs-CZ" sz="3600" b="1" dirty="0" smtClean="0"/>
              <a:t> </a:t>
            </a:r>
            <a:r>
              <a:rPr lang="cs-CZ" sz="3600" dirty="0" smtClean="0"/>
              <a:t>se pohybuje k záporně nabité elektrodě </a:t>
            </a:r>
            <a:r>
              <a:rPr lang="cs-CZ" sz="3600" b="1" dirty="0" smtClean="0"/>
              <a:t>katodě</a:t>
            </a:r>
            <a:r>
              <a:rPr lang="cs-CZ" sz="3600" b="1" dirty="0" smtClean="0"/>
              <a:t>.</a:t>
            </a:r>
            <a:endParaRPr lang="cs-CZ" sz="36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509120"/>
            <a:ext cx="576064" cy="216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956376" y="3851756"/>
            <a:ext cx="1015663" cy="873388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b="1" dirty="0" smtClean="0"/>
              <a:t>Anoda	                    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5085184"/>
            <a:ext cx="461665" cy="1377444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b="1" dirty="0" smtClean="0"/>
              <a:t>katoda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365104"/>
            <a:ext cx="461665" cy="52322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2800" b="1" dirty="0" smtClean="0"/>
              <a:t>_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69195E-6 C -0.14323 -0.0939 -0.28628 -0.18779 -0.35659 -0.18294 C -0.42691 -0.17808 -0.41562 -0.0488 -0.42239 0.02983 C -0.42916 0.10846 -0.44757 0.18755 -0.39687 0.28839 C -0.34618 0.38922 -0.1552 0.65032 -0.11788 0.63436 C -0.08055 0.6184 -0.22777 0.27405 -0.17309 0.19287 C -0.1184 0.1117 0.13403 0.14153 0.21059 0.14708 C 0.28716 0.15263 0.28681 0.18963 0.28664 0.22664 " pathEditMode="relative" ptsTypes="aaaaaaaA">
                                      <p:cBhvr>
                                        <p:cTn id="3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65 0.0007 C 0.08385 0.12165 0.19236 0.24283 0.26094 0.24145 C 0.32951 0.24006 0.37934 0.11679 0.38663 -0.00786 C 0.39427 -0.13275 0.42882 -0.44611 0.3059 -0.50694 C 0.18316 -0.56776 -0.3375 -0.45259 -0.35035 -0.37373 C -0.36319 -0.29463 0.23906 -0.12349 0.22865 -0.03376 C 0.21823 0.05574 -0.30625 0.13113 -0.41319 0.1642 " pathEditMode="relative" rAng="0" ptsTypes="aaaaaaA">
                                      <p:cBhvr>
                                        <p:cTn id="5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1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7" grpId="0"/>
      <p:bldP spid="8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3456383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dirty="0" smtClean="0"/>
              <a:t>Proud mohou vést </a:t>
            </a:r>
            <a:r>
              <a:rPr lang="cs-CZ" sz="3200" b="1" dirty="0" smtClean="0">
                <a:solidFill>
                  <a:schemeClr val="accent2"/>
                </a:solidFill>
              </a:rPr>
              <a:t>roztoky</a:t>
            </a:r>
            <a:r>
              <a:rPr lang="cs-CZ" dirty="0" smtClean="0"/>
              <a:t> i </a:t>
            </a:r>
            <a:r>
              <a:rPr lang="cs-CZ" sz="3200" b="1" dirty="0" smtClean="0">
                <a:solidFill>
                  <a:schemeClr val="accent2"/>
                </a:solidFill>
              </a:rPr>
              <a:t>taveniny</a:t>
            </a:r>
            <a:r>
              <a:rPr lang="cs-CZ" b="1" dirty="0" smtClean="0"/>
              <a:t> </a:t>
            </a:r>
            <a:r>
              <a:rPr lang="cs-CZ" dirty="0" smtClean="0"/>
              <a:t>pevných látek.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Chemické látky, které vedou el. proud nazýváme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ELEKTROLYTY</a:t>
            </a:r>
            <a:r>
              <a:rPr lang="cs-CZ" dirty="0" smtClean="0"/>
              <a:t>.</a:t>
            </a:r>
          </a:p>
          <a:p>
            <a:pPr>
              <a:spcBef>
                <a:spcPts val="1200"/>
              </a:spcBef>
            </a:pPr>
            <a:r>
              <a:rPr lang="cs-CZ" sz="2000" b="1" dirty="0" err="1" smtClean="0"/>
              <a:t>Např</a:t>
            </a:r>
            <a:r>
              <a:rPr lang="cs-CZ" sz="2000" b="1" dirty="0" smtClean="0"/>
              <a:t>: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56490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kyseliny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56490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soli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256490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zásady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42900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 průchodu el. proudu elektrolytem, dochází k rozkladu chemických látek na ionty.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5229200"/>
            <a:ext cx="8657193" cy="110799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000" dirty="0" smtClean="0"/>
              <a:t>Rozklad látek vlivem stejnosměrného elektrického proudu nazýváme </a:t>
            </a:r>
            <a:r>
              <a:rPr lang="cs-CZ" sz="3600" dirty="0" smtClean="0"/>
              <a:t>                      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6084168" y="5805264"/>
            <a:ext cx="305983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dirty="0" smtClean="0"/>
              <a:t>ELEKTROLÝZA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6" presetClass="emph" presetSubtype="0" repeatCount="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 tmFilter="0, 0; .2, .5; .8, .5; 1, 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1000" autoRev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 animBg="1"/>
      <p:bldP spid="9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15217"/>
            <a:ext cx="6248400" cy="402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4186808" cy="851694"/>
          </a:xfrm>
        </p:spPr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Elekrolýza</a:t>
            </a:r>
            <a:endParaRPr lang="cs-CZ" b="1" cap="all" dirty="0">
              <a:ln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787549"/>
            <a:ext cx="518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Elektrody jsou vloženy do elektrolytu.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5589240"/>
            <a:ext cx="33123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záporné elektrodě kationty přijímají elektrony = </a:t>
            </a:r>
            <a:r>
              <a:rPr lang="cs-CZ" sz="2400" b="1" dirty="0" smtClean="0">
                <a:solidFill>
                  <a:schemeClr val="accent2"/>
                </a:solidFill>
              </a:rPr>
              <a:t>redukce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620688"/>
            <a:ext cx="28803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kladné elektrodě anionty odevzdávají elektrony = </a:t>
            </a:r>
            <a:r>
              <a:rPr lang="cs-CZ" sz="2400" b="1" dirty="0" smtClean="0">
                <a:solidFill>
                  <a:schemeClr val="accent2"/>
                </a:solidFill>
              </a:rPr>
              <a:t>oxidace</a:t>
            </a:r>
            <a:endParaRPr lang="cs-CZ" sz="2000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72800"/>
            <a:ext cx="316276" cy="280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151" y="3489587"/>
            <a:ext cx="316276" cy="280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158" y="1615217"/>
            <a:ext cx="316276" cy="280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5724" y="1576082"/>
            <a:ext cx="316276" cy="280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646" y="3068960"/>
            <a:ext cx="316276" cy="280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500" y="3489587"/>
            <a:ext cx="316276" cy="280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>
            <a:off x="5508104" y="1716250"/>
            <a:ext cx="32005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6144434" y="3209128"/>
            <a:ext cx="0" cy="28045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30" idx="0"/>
          </p:cNvCxnSpPr>
          <p:nvPr/>
        </p:nvCxnSpPr>
        <p:spPr>
          <a:xfrm flipV="1">
            <a:off x="6098290" y="3933056"/>
            <a:ext cx="0" cy="4397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3737934" y="1755385"/>
            <a:ext cx="474026" cy="1743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109922" y="2996952"/>
            <a:ext cx="30030" cy="49263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995638" y="3769923"/>
            <a:ext cx="0" cy="37915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876256" y="6237312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n w="1016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hlinkClick r:id="rId5"/>
              </a:rPr>
              <a:t>Elektrolýza</a:t>
            </a:r>
            <a:r>
              <a:rPr lang="cs-CZ" dirty="0" smtClean="0">
                <a:ln w="1016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dirty="0" err="1" smtClean="0"/>
              <a:t>NaCl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5112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Výroba hydroxidu sodného</a:t>
            </a:r>
          </a:p>
          <a:p>
            <a:pPr>
              <a:buNone/>
            </a:pPr>
            <a:r>
              <a:rPr lang="cs-CZ" sz="3200" dirty="0" smtClean="0"/>
              <a:t>Výroba kovů: hliníku</a:t>
            </a:r>
          </a:p>
          <a:p>
            <a:pPr>
              <a:buNone/>
            </a:pPr>
            <a:r>
              <a:rPr lang="cs-CZ" sz="3200" dirty="0" smtClean="0"/>
              <a:t>		     nekovů: vodíku, kyslíku</a:t>
            </a:r>
          </a:p>
          <a:p>
            <a:pPr>
              <a:buNone/>
            </a:pPr>
            <a:r>
              <a:rPr lang="cs-CZ" sz="3200" dirty="0" smtClean="0"/>
              <a:t>Elektrolytické čištění kovů</a:t>
            </a:r>
          </a:p>
          <a:p>
            <a:pPr>
              <a:buNone/>
            </a:pPr>
            <a:r>
              <a:rPr lang="cs-CZ" sz="3200" dirty="0" smtClean="0"/>
              <a:t>Pokovování kovů – pokrytí vrstvou kovu (chromování, niklování, zlacení)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 marL="95250" indent="14288">
              <a:buNone/>
            </a:pPr>
            <a:r>
              <a:rPr lang="cs-CZ" dirty="0" smtClean="0"/>
              <a:t>Elektrolýza je také základem polarografie- český chemik </a:t>
            </a:r>
            <a:r>
              <a:rPr lang="cs-CZ" dirty="0" smtClean="0">
                <a:solidFill>
                  <a:srgbClr val="0070C0"/>
                </a:solidFill>
              </a:rPr>
              <a:t>Jaroslav </a:t>
            </a:r>
            <a:r>
              <a:rPr lang="cs-CZ" dirty="0" err="1" smtClean="0">
                <a:solidFill>
                  <a:srgbClr val="0070C0"/>
                </a:solidFill>
              </a:rPr>
              <a:t>Heyrovský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- Nobelova cena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746648" cy="850106"/>
          </a:xfrm>
        </p:spPr>
        <p:txBody>
          <a:bodyPr>
            <a:normAutofit fontScale="90000"/>
          </a:bodyPr>
          <a:lstStyle/>
          <a:p>
            <a:r>
              <a:rPr lang="cs-CZ" sz="5400" spc="100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Použití</a:t>
            </a:r>
            <a:endParaRPr lang="cs-CZ" sz="5400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</a:ln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3672408" cy="836712"/>
          </a:xfrm>
        </p:spPr>
        <p:txBody>
          <a:bodyPr>
            <a:normAutofit/>
          </a:bodyPr>
          <a:lstStyle/>
          <a:p>
            <a:r>
              <a:rPr lang="cs-CZ" sz="4800" spc="100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Opakování</a:t>
            </a:r>
            <a:endParaRPr lang="cs-CZ" sz="4800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</a:ln>
            </a:endParaRPr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251520" y="764704"/>
            <a:ext cx="8568952" cy="59046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cs-CZ" sz="2800" dirty="0" smtClean="0"/>
              <a:t>Co je to elektrolýza?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cs-CZ" sz="2800" dirty="0" smtClean="0"/>
              <a:t>Mezi jaké druhy chemických reakcí by si zařadil elektrolýzu?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cs-CZ" sz="2800" dirty="0" smtClean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cs-CZ" sz="2800" dirty="0" smtClean="0"/>
              <a:t>Jaký děj probíhá na katodě?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cs-CZ" sz="2800" dirty="0" smtClean="0"/>
              <a:t>A na anodě?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cs-CZ" sz="2800" dirty="0" smtClean="0"/>
              <a:t>Kde se elektrolýza využívá?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95688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redoxní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2956882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slučování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2956882"/>
            <a:ext cx="1043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hoření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20702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8" grpId="0"/>
      <p:bldP spid="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256584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</a:pPr>
            <a:r>
              <a:rPr lang="cs-CZ" dirty="0" smtClean="0"/>
              <a:t>Prezentace slouží k osvojení nových a upevnění již známých pojmů zajímavou formou.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Prezentaci zařadíme na začátek vyučovací hodiny, po krátkém opakování klíčových pojmů (anion, kation).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Podle jednotlivých </a:t>
            </a:r>
            <a:r>
              <a:rPr lang="cs-CZ" dirty="0" err="1" smtClean="0"/>
              <a:t>slidů</a:t>
            </a:r>
            <a:r>
              <a:rPr lang="cs-CZ" dirty="0" smtClean="0"/>
              <a:t> probereme novou látku.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Na konci prezentace zopakujeme probrané učivo, pomocí otázek zařazených do prezentace.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Nejdůležitější pojmy a děje zapíšeme.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43192" cy="850106"/>
          </a:xfrm>
        </p:spPr>
        <p:txBody>
          <a:bodyPr>
            <a:normAutofit fontScale="90000"/>
          </a:bodyPr>
          <a:lstStyle/>
          <a:p>
            <a:r>
              <a:rPr lang="cs-CZ" sz="5400" spc="10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Metodický návod</a:t>
            </a:r>
            <a:endParaRPr lang="cs-CZ" sz="5400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</a:ln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36500" y="6351711"/>
            <a:ext cx="38999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2400" dirty="0" smtClean="0"/>
              <a:t>Ilustrace: archiv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4">
      <a:dk1>
        <a:srgbClr val="000000"/>
      </a:dk1>
      <a:lt1>
        <a:sysClr val="window" lastClr="FFFFFF"/>
      </a:lt1>
      <a:dk2>
        <a:srgbClr val="FFFF00"/>
      </a:dk2>
      <a:lt2>
        <a:srgbClr val="FFC000"/>
      </a:lt2>
      <a:accent1>
        <a:srgbClr val="C6D9F0"/>
      </a:accent1>
      <a:accent2>
        <a:srgbClr val="C0504D"/>
      </a:accent2>
      <a:accent3>
        <a:srgbClr val="9BBB59"/>
      </a:accent3>
      <a:accent4>
        <a:srgbClr val="8064A2"/>
      </a:accent4>
      <a:accent5>
        <a:srgbClr val="C6D9F0"/>
      </a:accent5>
      <a:accent6>
        <a:srgbClr val="F79646"/>
      </a:accent6>
      <a:hlink>
        <a:srgbClr val="C6D9F0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252</TotalTime>
  <Words>242</Words>
  <Application>Microsoft Office PowerPoint</Application>
  <PresentationFormat>Předvádění na obrazovce (4:3)</PresentationFormat>
  <Paragraphs>58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Prezentace aplikace PowerPoint</vt:lpstr>
      <vt:lpstr>Prezentace aplikace PowerPoint</vt:lpstr>
      <vt:lpstr>Elekrolýza</vt:lpstr>
      <vt:lpstr>Použití</vt:lpstr>
      <vt:lpstr>Opakování</vt:lpstr>
      <vt:lpstr>Metodický návod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Jan Táborský</cp:lastModifiedBy>
  <cp:revision>53</cp:revision>
  <dcterms:created xsi:type="dcterms:W3CDTF">2011-10-06T06:05:23Z</dcterms:created>
  <dcterms:modified xsi:type="dcterms:W3CDTF">2012-03-05T18:36:43Z</dcterms:modified>
</cp:coreProperties>
</file>