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9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1788C1-9065-4772-9426-DF84F215AF7D}" type="datetimeFigureOut">
              <a:rPr lang="cs-CZ" smtClean="0"/>
              <a:pPr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AEE2C2-8F70-47F7-9FD9-1F8CDD8FF94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5589240"/>
            <a:ext cx="7772400" cy="91095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ANOTACE: Materiál je určen pro žáky 9. ročníku a slouží k výkladu nového učiva.</a:t>
            </a:r>
          </a:p>
          <a:p>
            <a:endParaRPr lang="cs-CZ" dirty="0"/>
          </a:p>
        </p:txBody>
      </p:sp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3400425" cy="657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Obdélník 3"/>
          <p:cNvSpPr>
            <a:spLocks noChangeArrowheads="1"/>
          </p:cNvSpPr>
          <p:nvPr/>
        </p:nvSpPr>
        <p:spPr bwMode="auto">
          <a:xfrm>
            <a:off x="6156176" y="260648"/>
            <a:ext cx="248253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400" b="1" dirty="0" smtClean="0"/>
              <a:t>VY_32_INOVACE_CH.9.A.03-10</a:t>
            </a:r>
            <a:endParaRPr lang="cs-CZ" sz="1400" dirty="0"/>
          </a:p>
        </p:txBody>
      </p:sp>
      <p:sp>
        <p:nvSpPr>
          <p:cNvPr id="8" name="Obdélník 7"/>
          <p:cNvSpPr/>
          <p:nvPr/>
        </p:nvSpPr>
        <p:spPr>
          <a:xfrm>
            <a:off x="611560" y="1340768"/>
            <a:ext cx="777686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dirty="0" smtClean="0"/>
              <a:t>Název školy: ZŠ Štětí, Ostrovní 300</a:t>
            </a:r>
            <a:br>
              <a:rPr lang="cs-CZ" sz="2400" dirty="0" smtClean="0"/>
            </a:br>
            <a:r>
              <a:rPr lang="cs-CZ" sz="2400" dirty="0" smtClean="0"/>
              <a:t>Autor: Mgr. Tereza Hrabkovská</a:t>
            </a:r>
            <a:br>
              <a:rPr lang="cs-CZ" sz="2400" dirty="0" smtClean="0"/>
            </a:br>
            <a:r>
              <a:rPr lang="cs-CZ" sz="2400" dirty="0" smtClean="0"/>
              <a:t>Název materiálu: VY_32_INOVACE_CH.9.A.03_MOLÁRNÍ HMOTNOST</a:t>
            </a:r>
          </a:p>
          <a:p>
            <a:pPr algn="ctr"/>
            <a:r>
              <a:rPr lang="cs-CZ" sz="2400" dirty="0" smtClean="0"/>
              <a:t>Název: Molární hmotnost</a:t>
            </a:r>
            <a:br>
              <a:rPr lang="cs-CZ" sz="2400" dirty="0" smtClean="0"/>
            </a:br>
            <a:r>
              <a:rPr lang="cs-CZ" sz="2400" dirty="0" smtClean="0"/>
              <a:t>Číslo operačního programu: CZ.1.07/1.4.00/21.1693</a:t>
            </a:r>
            <a:br>
              <a:rPr lang="cs-CZ" sz="2400" dirty="0" smtClean="0"/>
            </a:br>
            <a:r>
              <a:rPr lang="cs-CZ" sz="2400" dirty="0" smtClean="0"/>
              <a:t>Název projektu: PRIMA ŠKOLA</a:t>
            </a:r>
          </a:p>
          <a:p>
            <a:pPr algn="ctr"/>
            <a:r>
              <a:rPr lang="cs-CZ" sz="2400" dirty="0" smtClean="0"/>
              <a:t>Vzdělávací oblast/obor: Člověk a příroda/Chemie</a:t>
            </a:r>
          </a:p>
          <a:p>
            <a:pPr algn="ctr"/>
            <a:r>
              <a:rPr lang="cs-CZ" sz="2400" dirty="0" smtClean="0"/>
              <a:t>Tematický okruh/téma: Chemické výpočty/Molární hmotnost</a:t>
            </a:r>
          </a:p>
          <a:p>
            <a:pPr algn="ctr"/>
            <a:r>
              <a:rPr lang="cs-CZ" sz="2400" dirty="0" smtClean="0"/>
              <a:t>Vytvořeno: 30. 10. 2011</a:t>
            </a:r>
            <a:endParaRPr lang="cs-CZ" sz="24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88640"/>
            <a:ext cx="1224136" cy="10478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764704"/>
            <a:ext cx="8568952" cy="5616624"/>
          </a:xfrm>
          <a:ln>
            <a:noFill/>
          </a:ln>
        </p:spPr>
        <p:txBody>
          <a:bodyPr>
            <a:normAutofit/>
          </a:bodyPr>
          <a:lstStyle/>
          <a:p>
            <a:pPr>
              <a:spcBef>
                <a:spcPts val="2400"/>
              </a:spcBef>
            </a:pPr>
            <a:r>
              <a:rPr lang="cs-CZ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Látkové množství </a:t>
            </a:r>
            <a:r>
              <a:rPr lang="cs-CZ" sz="3600" dirty="0" smtClean="0"/>
              <a:t>je fyzikální veličina vyjadřující počet částic nějaké látky (atomy,  ionty, molekuly).</a:t>
            </a:r>
          </a:p>
          <a:p>
            <a:pPr>
              <a:spcBef>
                <a:spcPts val="2400"/>
              </a:spcBef>
            </a:pPr>
            <a:r>
              <a:rPr lang="cs-CZ" sz="3600" dirty="0" smtClean="0"/>
              <a:t>Základní </a:t>
            </a:r>
            <a:r>
              <a:rPr lang="cs-CZ" sz="3600" dirty="0"/>
              <a:t>jednotkou látkového množství </a:t>
            </a:r>
            <a:r>
              <a:rPr lang="cs-CZ" sz="3600" b="1" dirty="0"/>
              <a:t>n </a:t>
            </a:r>
            <a:r>
              <a:rPr lang="cs-CZ" sz="3600" dirty="0"/>
              <a:t>je</a:t>
            </a:r>
            <a:r>
              <a:rPr lang="cs-CZ" sz="3600" b="1" dirty="0"/>
              <a:t> mol</a:t>
            </a:r>
            <a:r>
              <a:rPr lang="cs-CZ" sz="3600" b="1" dirty="0" smtClean="0"/>
              <a:t>.</a:t>
            </a:r>
          </a:p>
          <a:p>
            <a:pPr>
              <a:spcBef>
                <a:spcPts val="2400"/>
              </a:spcBef>
            </a:pPr>
            <a:r>
              <a:rPr lang="cs-CZ" sz="3600" b="1" dirty="0" smtClean="0"/>
              <a:t>1 mol</a:t>
            </a:r>
            <a:r>
              <a:rPr lang="cs-CZ" sz="3600" dirty="0" smtClean="0"/>
              <a:t> je množství látky, které </a:t>
            </a:r>
            <a:r>
              <a:rPr lang="cs-CZ" sz="3600" b="1" dirty="0" smtClean="0"/>
              <a:t>obsahuje 6,022 . 10</a:t>
            </a:r>
            <a:r>
              <a:rPr lang="cs-CZ" sz="3600" b="1" baseline="30000" dirty="0" smtClean="0"/>
              <a:t>23</a:t>
            </a:r>
            <a:r>
              <a:rPr lang="cs-CZ" sz="3600" b="1" dirty="0" smtClean="0"/>
              <a:t> částic</a:t>
            </a:r>
            <a:r>
              <a:rPr lang="cs-CZ" sz="3600" dirty="0" smtClean="0"/>
              <a:t> = </a:t>
            </a:r>
            <a:r>
              <a:rPr lang="cs-CZ" sz="3600" i="1" dirty="0" smtClean="0"/>
              <a:t>Avogadrova konstanta.</a:t>
            </a:r>
            <a:r>
              <a:rPr lang="cs-CZ" sz="3600" dirty="0" smtClean="0"/>
              <a:t> </a:t>
            </a:r>
            <a:endParaRPr lang="cs-CZ" sz="36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50106"/>
          </a:xfrm>
        </p:spPr>
        <p:txBody>
          <a:bodyPr>
            <a:normAutofit/>
          </a:bodyPr>
          <a:lstStyle/>
          <a:p>
            <a:r>
              <a:rPr lang="cs-CZ" sz="4800" u="sng" dirty="0" smtClean="0"/>
              <a:t>Výpočet</a:t>
            </a:r>
            <a:endParaRPr lang="cs-CZ" u="sng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1657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1340768"/>
            <a:ext cx="3747822" cy="1944216"/>
          </a:xfrm>
          <a:prstGeom prst="rect">
            <a:avLst/>
          </a:prstGeom>
          <a:noFill/>
          <a:ln w="57150" cmpd="tri">
            <a:solidFill>
              <a:schemeClr val="accent6">
                <a:lumMod val="75000"/>
              </a:schemeClr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283968" y="1484784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cs-CZ" sz="3200" i="1" dirty="0" smtClean="0"/>
              <a:t>n</a:t>
            </a:r>
            <a:r>
              <a:rPr lang="cs-CZ" sz="3200" dirty="0" smtClean="0"/>
              <a:t> - látkové množství</a:t>
            </a:r>
          </a:p>
          <a:p>
            <a:pPr>
              <a:buNone/>
            </a:pPr>
            <a:r>
              <a:rPr lang="cs-CZ" sz="3200" i="1" dirty="0" smtClean="0"/>
              <a:t>N </a:t>
            </a:r>
            <a:r>
              <a:rPr lang="cs-CZ" sz="3200" dirty="0" smtClean="0"/>
              <a:t>- počet částic v látce </a:t>
            </a:r>
          </a:p>
          <a:p>
            <a:pPr>
              <a:buNone/>
            </a:pPr>
            <a:r>
              <a:rPr lang="cs-CZ" sz="3200" i="1" dirty="0" smtClean="0"/>
              <a:t>N</a:t>
            </a:r>
            <a:r>
              <a:rPr lang="cs-CZ" sz="3200" i="1" baseline="-25000" dirty="0" smtClean="0"/>
              <a:t>A</a:t>
            </a:r>
            <a:r>
              <a:rPr lang="cs-CZ" sz="3200" dirty="0" smtClean="0"/>
              <a:t> - Avogadrova konstanta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5536" y="342900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C00000"/>
                </a:solidFill>
              </a:rPr>
              <a:t>Chemická reakce tedy vyjadřuje počet reagujících částic ale i počet reagujících molů.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11560" y="4644425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2Cu + O</a:t>
            </a:r>
            <a:r>
              <a:rPr lang="cs-CZ" sz="3200" baseline="-25000" dirty="0" smtClean="0"/>
              <a:t>2                   </a:t>
            </a:r>
            <a:r>
              <a:rPr lang="cs-CZ" sz="3200" dirty="0" smtClean="0"/>
              <a:t> 2CuO</a:t>
            </a:r>
            <a:endParaRPr lang="cs-CZ" sz="3200" dirty="0"/>
          </a:p>
        </p:txBody>
      </p:sp>
      <p:cxnSp>
        <p:nvCxnSpPr>
          <p:cNvPr id="14" name="Přímá spojovací šipka 13"/>
          <p:cNvCxnSpPr/>
          <p:nvPr/>
        </p:nvCxnSpPr>
        <p:spPr>
          <a:xfrm>
            <a:off x="2339752" y="4941168"/>
            <a:ext cx="86409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51520" y="5373216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 moly mědi reagují s 1 molem kyslíku a vznikají 2 moly oxidu měďnatého</a:t>
            </a:r>
            <a:endParaRPr lang="cs-CZ" sz="28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dirty="0" smtClean="0"/>
              <a:t>V praxi není výhodné používat k udávání hmotnosti látkové </a:t>
            </a:r>
            <a:r>
              <a:rPr lang="cs-CZ" sz="3600" dirty="0" smtClean="0"/>
              <a:t>množství, </a:t>
            </a:r>
            <a:r>
              <a:rPr lang="cs-CZ" sz="3600" dirty="0" smtClean="0"/>
              <a:t>a proto byla zavedena veličina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27176" y="1412776"/>
            <a:ext cx="5133256" cy="78296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</a:rPr>
              <a:t>m</a:t>
            </a:r>
            <a:r>
              <a:rPr lang="cs-CZ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/>
                </a:solidFill>
              </a:rPr>
              <a:t>olární hmotnost</a:t>
            </a:r>
            <a:endParaRPr lang="cs-CZ" b="1" dirty="0">
              <a:ln>
                <a:solidFill>
                  <a:schemeClr val="accent3">
                    <a:lumMod val="50000"/>
                  </a:schemeClr>
                </a:solidFill>
              </a:ln>
              <a:solidFill>
                <a:schemeClr val="accent3"/>
              </a:solidFill>
            </a:endParaRPr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1543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348880"/>
            <a:ext cx="3788026" cy="2160240"/>
          </a:xfrm>
          <a:prstGeom prst="rect">
            <a:avLst/>
          </a:prstGeom>
          <a:noFill/>
          <a:ln w="57150">
            <a:solidFill>
              <a:schemeClr val="accent3">
                <a:lumMod val="75000"/>
              </a:schemeClr>
            </a:solidFill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9" name="TextovéPole 8"/>
          <p:cNvSpPr txBox="1"/>
          <p:nvPr/>
        </p:nvSpPr>
        <p:spPr>
          <a:xfrm>
            <a:off x="323528" y="4797152"/>
            <a:ext cx="56166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 – molární hmotnost</a:t>
            </a:r>
          </a:p>
          <a:p>
            <a:r>
              <a:rPr lang="cs-CZ" sz="3600" dirty="0" smtClean="0"/>
              <a:t>n – látkové množství</a:t>
            </a:r>
          </a:p>
          <a:p>
            <a:r>
              <a:rPr lang="cs-CZ" sz="3600" dirty="0" smtClean="0"/>
              <a:t>m – celková hmotnost látky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2924944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z</a:t>
            </a:r>
            <a:r>
              <a:rPr lang="cs-CZ" sz="3600" dirty="0" smtClean="0"/>
              <a:t>ákladní jednotka</a:t>
            </a:r>
          </a:p>
          <a:p>
            <a:r>
              <a:rPr lang="cs-CZ" sz="3600" dirty="0" smtClean="0"/>
              <a:t>je  g/mol</a:t>
            </a:r>
            <a:endParaRPr lang="cs-CZ" sz="36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6264696"/>
          </a:xfrm>
        </p:spPr>
        <p:txBody>
          <a:bodyPr/>
          <a:lstStyle/>
          <a:p>
            <a:r>
              <a:rPr lang="cs-CZ" u="sng" dirty="0" smtClean="0"/>
              <a:t>Molární hmotnost prvků </a:t>
            </a:r>
            <a:r>
              <a:rPr lang="cs-CZ" dirty="0" smtClean="0"/>
              <a:t>najdeme v tabulkách.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Molární hmotnost kyslíku je 16 g/mol.</a:t>
            </a:r>
          </a:p>
          <a:p>
            <a:r>
              <a:rPr lang="cs-CZ" dirty="0" smtClean="0"/>
              <a:t>To znamená, že 1mol kyslíku má hmotnost 16 g.</a:t>
            </a:r>
          </a:p>
          <a:p>
            <a:pPr>
              <a:buNone/>
            </a:pPr>
            <a:endParaRPr lang="cs-CZ" dirty="0" smtClean="0"/>
          </a:p>
          <a:p>
            <a:r>
              <a:rPr lang="cs-CZ" u="sng" dirty="0" smtClean="0"/>
              <a:t>Molární hmotnost molekul </a:t>
            </a:r>
            <a:r>
              <a:rPr lang="cs-CZ" dirty="0" smtClean="0"/>
              <a:t>zjistíme tak, že sečteme molární hmotnost všech  atomů, které jsou v </a:t>
            </a:r>
            <a:r>
              <a:rPr lang="cs-CZ" smtClean="0"/>
              <a:t>molekule obsažené.</a:t>
            </a:r>
            <a:endParaRPr lang="cs-CZ" dirty="0" smtClean="0"/>
          </a:p>
        </p:txBody>
      </p:sp>
      <p:graphicFrame>
        <p:nvGraphicFramePr>
          <p:cNvPr id="18435" name="Object 3"/>
          <p:cNvGraphicFramePr>
            <a:graphicFrameLocks noChangeAspect="1"/>
          </p:cNvGraphicFramePr>
          <p:nvPr/>
        </p:nvGraphicFramePr>
        <p:xfrm>
          <a:off x="3131840" y="1412776"/>
          <a:ext cx="1412924" cy="1807101"/>
        </p:xfrm>
        <a:graphic>
          <a:graphicData uri="http://schemas.openxmlformats.org/presentationml/2006/ole">
            <p:oleObj spid="_x0000_s18435" name="ChemSketch" r:id="rId3" imgW="807840" imgH="1033200" progId="ACD.ChemSketch.20">
              <p:embed/>
            </p:oleObj>
          </a:graphicData>
        </a:graphic>
      </p:graphicFrame>
      <p:cxnSp>
        <p:nvCxnSpPr>
          <p:cNvPr id="8" name="Přímá spojovací šipka 7"/>
          <p:cNvCxnSpPr/>
          <p:nvPr/>
        </p:nvCxnSpPr>
        <p:spPr>
          <a:xfrm>
            <a:off x="1475656" y="908720"/>
            <a:ext cx="1728192" cy="792088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 w="lg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640960" cy="626469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cs-CZ" dirty="0"/>
              <a:t>	</a:t>
            </a:r>
            <a:r>
              <a:rPr lang="cs-CZ" dirty="0" smtClean="0"/>
              <a:t>	 </a:t>
            </a:r>
            <a:r>
              <a:rPr lang="cs-CZ" sz="4000" dirty="0" smtClean="0"/>
              <a:t>Na + Cl 			</a:t>
            </a:r>
            <a:r>
              <a:rPr lang="cs-CZ" sz="4000" dirty="0" err="1" smtClean="0"/>
              <a:t>NaCl</a:t>
            </a:r>
            <a:endParaRPr lang="cs-CZ" sz="4000" dirty="0" smtClean="0"/>
          </a:p>
          <a:p>
            <a:pPr>
              <a:spcBef>
                <a:spcPts val="0"/>
              </a:spcBef>
              <a:buNone/>
            </a:pPr>
            <a:r>
              <a:rPr lang="cs-CZ" sz="4000" dirty="0"/>
              <a:t>	 </a:t>
            </a:r>
            <a:r>
              <a:rPr lang="cs-CZ" sz="4000" dirty="0" smtClean="0"/>
              <a:t>  </a:t>
            </a:r>
            <a:r>
              <a:rPr lang="cs-CZ" sz="2800" dirty="0" smtClean="0"/>
              <a:t>M(Na)  +  M(Cl)        =        M(</a:t>
            </a:r>
            <a:r>
              <a:rPr lang="cs-CZ" sz="2800" dirty="0" err="1" smtClean="0"/>
              <a:t>NaCl</a:t>
            </a:r>
            <a:r>
              <a:rPr lang="cs-CZ" sz="2800" dirty="0" smtClean="0"/>
              <a:t>)</a:t>
            </a:r>
          </a:p>
          <a:p>
            <a:pPr>
              <a:spcBef>
                <a:spcPts val="0"/>
              </a:spcBef>
              <a:buNone/>
            </a:pPr>
            <a:r>
              <a:rPr lang="cs-CZ" sz="2800" dirty="0" smtClean="0"/>
              <a:t>23,00 g/mol + 35,45 g/mol = 58,45 g/mol</a:t>
            </a:r>
          </a:p>
          <a:p>
            <a:pPr>
              <a:spcBef>
                <a:spcPts val="0"/>
              </a:spcBef>
              <a:buNone/>
            </a:pPr>
            <a:endParaRPr lang="cs-CZ" sz="2800" dirty="0"/>
          </a:p>
          <a:p>
            <a:pPr marL="95250" indent="0">
              <a:spcBef>
                <a:spcPts val="0"/>
              </a:spcBef>
              <a:buNone/>
            </a:pPr>
            <a:r>
              <a:rPr lang="cs-CZ" sz="2800" dirty="0" smtClean="0"/>
              <a:t>Pokud molekula obsahuje více některých atomů, musíme jeho molární hmotnost vynásobit počtem atomů v molekule.</a:t>
            </a:r>
          </a:p>
          <a:p>
            <a:pPr marL="95250" indent="0">
              <a:spcBef>
                <a:spcPts val="0"/>
              </a:spcBef>
              <a:buNone/>
            </a:pPr>
            <a:endParaRPr lang="cs-CZ" sz="2800" dirty="0" smtClean="0"/>
          </a:p>
          <a:p>
            <a:pPr marL="95250" indent="0">
              <a:spcBef>
                <a:spcPts val="0"/>
              </a:spcBef>
              <a:buNone/>
            </a:pPr>
            <a:r>
              <a:rPr lang="cs-CZ" sz="2800" dirty="0" smtClean="0"/>
              <a:t>H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SO</a:t>
            </a:r>
            <a:r>
              <a:rPr lang="cs-CZ" sz="2800" baseline="-25000" dirty="0" smtClean="0"/>
              <a:t>4</a:t>
            </a:r>
            <a:endParaRPr lang="cs-CZ" sz="2800" dirty="0" smtClean="0"/>
          </a:p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2 x M(H) + M(S) + 4 . M(O) </a:t>
            </a:r>
            <a:r>
              <a:rPr lang="cs-CZ" sz="2400" dirty="0" smtClean="0"/>
              <a:t>= 2x1,01 + 32,06 + 4x16,00 = 98,08 g/mol</a:t>
            </a:r>
            <a:endParaRPr lang="cs-CZ" sz="44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Cu</a:t>
            </a:r>
            <a:r>
              <a:rPr lang="cs-CZ" sz="2800" baseline="-25000" dirty="0" smtClean="0"/>
              <a:t>2</a:t>
            </a:r>
            <a:r>
              <a:rPr lang="cs-CZ" sz="2800" dirty="0" smtClean="0"/>
              <a:t>S</a:t>
            </a:r>
            <a:endParaRPr lang="cs-CZ" sz="4000" dirty="0"/>
          </a:p>
          <a:p>
            <a:pPr marL="95250" indent="0">
              <a:spcBef>
                <a:spcPts val="0"/>
              </a:spcBef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2 x M(</a:t>
            </a:r>
            <a:r>
              <a:rPr lang="cs-CZ" sz="2800" dirty="0" err="1" smtClean="0">
                <a:solidFill>
                  <a:srgbClr val="FF0000"/>
                </a:solidFill>
              </a:rPr>
              <a:t>Cu</a:t>
            </a:r>
            <a:r>
              <a:rPr lang="cs-CZ" sz="2800" dirty="0" smtClean="0">
                <a:solidFill>
                  <a:srgbClr val="FF0000"/>
                </a:solidFill>
              </a:rPr>
              <a:t>) + M(S) </a:t>
            </a:r>
            <a:r>
              <a:rPr lang="cs-CZ" sz="2800" dirty="0" smtClean="0"/>
              <a:t>= 2x63,54 + 32,06 = 159,14 g/mol</a:t>
            </a:r>
            <a:endParaRPr lang="cs-CZ" sz="2800" dirty="0"/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2987824" y="764704"/>
            <a:ext cx="172819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Vypočítejte molární hmotnost těchto molekul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8640960" cy="4968552"/>
          </a:xfrm>
        </p:spPr>
        <p:txBody>
          <a:bodyPr>
            <a:normAutofit/>
          </a:bodyPr>
          <a:lstStyle/>
          <a:p>
            <a:r>
              <a:rPr lang="cs-CZ" dirty="0" err="1" smtClean="0"/>
              <a:t>FeS</a:t>
            </a:r>
            <a:r>
              <a:rPr lang="cs-CZ" dirty="0" smtClean="0"/>
              <a:t>		</a:t>
            </a:r>
          </a:p>
          <a:p>
            <a:pPr marL="1350963" indent="-1350963">
              <a:buNone/>
            </a:pPr>
            <a:r>
              <a:rPr lang="cs-CZ" dirty="0" smtClean="0"/>
              <a:t>	</a:t>
            </a:r>
            <a:r>
              <a:rPr lang="cs-CZ" sz="2400" dirty="0" smtClean="0"/>
              <a:t>55,85g/mol + 32,06g/mol = </a:t>
            </a:r>
            <a:r>
              <a:rPr lang="cs-CZ" sz="2400" b="1" dirty="0" smtClean="0">
                <a:solidFill>
                  <a:srgbClr val="C00000"/>
                </a:solidFill>
              </a:rPr>
              <a:t>87,91g/mol</a:t>
            </a:r>
          </a:p>
          <a:p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	</a:t>
            </a:r>
          </a:p>
          <a:p>
            <a:pPr marL="1350963" indent="-1350963">
              <a:buNone/>
            </a:pPr>
            <a:r>
              <a:rPr lang="cs-CZ" dirty="0" smtClean="0"/>
              <a:t>	</a:t>
            </a:r>
            <a:r>
              <a:rPr lang="cs-CZ" sz="2400" dirty="0" smtClean="0"/>
              <a:t>2x1,01g/mol + 16,00 = </a:t>
            </a:r>
            <a:r>
              <a:rPr lang="cs-CZ" sz="2400" b="1" dirty="0" smtClean="0">
                <a:solidFill>
                  <a:srgbClr val="C00000"/>
                </a:solidFill>
              </a:rPr>
              <a:t>18,02g/mol</a:t>
            </a:r>
          </a:p>
          <a:p>
            <a:r>
              <a:rPr lang="cs-CZ" dirty="0" smtClean="0"/>
              <a:t>ZnSO</a:t>
            </a:r>
            <a:r>
              <a:rPr lang="cs-CZ" baseline="-25000" dirty="0" smtClean="0"/>
              <a:t>4</a:t>
            </a:r>
          </a:p>
          <a:p>
            <a:pPr marL="1350963" indent="-1350963">
              <a:buNone/>
            </a:pPr>
            <a:r>
              <a:rPr lang="cs-CZ" sz="2400" dirty="0" smtClean="0"/>
              <a:t>	65,38g/mol + 32,06g/mol + 4x16,00g/mol = </a:t>
            </a:r>
            <a:r>
              <a:rPr lang="cs-CZ" sz="2400" b="1" dirty="0" smtClean="0">
                <a:solidFill>
                  <a:srgbClr val="C00000"/>
                </a:solidFill>
              </a:rPr>
              <a:t>161,44g/mol</a:t>
            </a:r>
            <a:endParaRPr lang="cs-CZ" sz="2400" b="1" dirty="0">
              <a:solidFill>
                <a:srgbClr val="C00000"/>
              </a:solidFill>
            </a:endParaRPr>
          </a:p>
          <a:p>
            <a:r>
              <a:rPr lang="cs-CZ" dirty="0"/>
              <a:t>H</a:t>
            </a:r>
            <a:r>
              <a:rPr lang="cs-CZ" baseline="-25000" dirty="0"/>
              <a:t>3</a:t>
            </a:r>
            <a:r>
              <a:rPr lang="cs-CZ" dirty="0"/>
              <a:t>PO</a:t>
            </a:r>
            <a:r>
              <a:rPr lang="cs-CZ" baseline="-25000" dirty="0"/>
              <a:t>4</a:t>
            </a:r>
            <a:endParaRPr lang="cs-CZ" dirty="0"/>
          </a:p>
          <a:p>
            <a:pPr marL="1350963" indent="-1350963">
              <a:buNone/>
            </a:pPr>
            <a:r>
              <a:rPr lang="cs-CZ" dirty="0" smtClean="0"/>
              <a:t>	</a:t>
            </a:r>
            <a:r>
              <a:rPr lang="cs-CZ" sz="2400" dirty="0" smtClean="0"/>
              <a:t>3x1,01g/mol + 30,97g/mol + 4x16,00g/mol = </a:t>
            </a:r>
            <a:r>
              <a:rPr lang="cs-CZ" sz="2400" b="1" dirty="0" smtClean="0">
                <a:solidFill>
                  <a:srgbClr val="C00000"/>
                </a:solidFill>
              </a:rPr>
              <a:t>98g/mol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6048672"/>
          </a:xfrm>
        </p:spPr>
        <p:txBody>
          <a:bodyPr/>
          <a:lstStyle/>
          <a:p>
            <a:pPr>
              <a:buNone/>
            </a:pPr>
            <a:r>
              <a:rPr lang="cs-CZ" b="1" dirty="0" smtClean="0">
                <a:ln w="180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Příklady:</a:t>
            </a:r>
          </a:p>
          <a:p>
            <a:pPr marL="514350" indent="-514350">
              <a:buNone/>
            </a:pPr>
            <a:r>
              <a:rPr lang="cs-CZ" dirty="0" smtClean="0"/>
              <a:t>Jaké látkové množství odpovídá 32 g mědi?</a:t>
            </a:r>
          </a:p>
          <a:p>
            <a:pPr marL="514350" indent="-514350">
              <a:buNone/>
            </a:pP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333" r="3052"/>
          <a:stretch>
            <a:fillRect/>
          </a:stretch>
        </p:blipFill>
        <p:spPr bwMode="auto">
          <a:xfrm>
            <a:off x="251520" y="2132856"/>
            <a:ext cx="1944216" cy="110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108862"/>
            <a:ext cx="1584176" cy="1115177"/>
          </a:xfrm>
          <a:prstGeom prst="rect">
            <a:avLst/>
          </a:prstGeom>
          <a:noFill/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1476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Pětiúhelník 6"/>
          <p:cNvSpPr/>
          <p:nvPr/>
        </p:nvSpPr>
        <p:spPr>
          <a:xfrm>
            <a:off x="2339752" y="2348880"/>
            <a:ext cx="136815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95536" y="3501008"/>
            <a:ext cx="2770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M(</a:t>
            </a:r>
            <a:r>
              <a:rPr lang="cs-CZ" sz="2400" dirty="0" err="1" smtClean="0"/>
              <a:t>Cu</a:t>
            </a:r>
            <a:r>
              <a:rPr lang="cs-CZ" sz="2400" dirty="0" smtClean="0"/>
              <a:t>) = 63,54 g/mol</a:t>
            </a:r>
            <a:endParaRPr lang="cs-CZ" sz="2400" dirty="0"/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584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5846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9792" y="4293096"/>
            <a:ext cx="1771650" cy="1171575"/>
          </a:xfrm>
          <a:prstGeom prst="rect">
            <a:avLst/>
          </a:prstGeom>
          <a:noFill/>
        </p:spPr>
      </p:pic>
      <p:pic>
        <p:nvPicPr>
          <p:cNvPr id="14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7624" y="4365104"/>
            <a:ext cx="1584176" cy="1115177"/>
          </a:xfrm>
          <a:prstGeom prst="rect">
            <a:avLst/>
          </a:prstGeom>
          <a:noFill/>
        </p:spPr>
      </p:pic>
      <p:sp>
        <p:nvSpPr>
          <p:cNvPr id="3584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5850" name="Rectangle 10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585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5851" name="Picture 1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4581128"/>
            <a:ext cx="2019300" cy="61912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435280" cy="612068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r>
              <a:rPr lang="cs-CZ" b="1" dirty="0" smtClean="0">
                <a:ln/>
                <a:solidFill>
                  <a:schemeClr val="accent3"/>
                </a:solidFill>
              </a:rPr>
              <a:t>Vypočítej:</a:t>
            </a:r>
          </a:p>
          <a:p>
            <a:pPr marL="514350" indent="-514350">
              <a:spcBef>
                <a:spcPts val="1800"/>
              </a:spcBef>
              <a:buAutoNum type="arabicPeriod"/>
            </a:pPr>
            <a:r>
              <a:rPr lang="cs-CZ" dirty="0" smtClean="0"/>
              <a:t>Jaké látkové množství odpovídá 16 g helia?</a:t>
            </a:r>
            <a:endParaRPr lang="cs-CZ" b="1" dirty="0" smtClean="0">
              <a:ln/>
              <a:solidFill>
                <a:schemeClr val="accent3"/>
              </a:solidFill>
            </a:endParaRPr>
          </a:p>
          <a:p>
            <a:pPr marL="6278563" indent="-6278563">
              <a:spcBef>
                <a:spcPts val="1800"/>
              </a:spcBef>
              <a:buNone/>
            </a:pPr>
            <a:r>
              <a:rPr lang="cs-CZ" b="1" dirty="0" smtClean="0">
                <a:ln/>
                <a:solidFill>
                  <a:schemeClr val="accent3"/>
                </a:solidFill>
              </a:rPr>
              <a:t>	</a:t>
            </a:r>
            <a:r>
              <a:rPr lang="cs-CZ" b="1" dirty="0" smtClean="0">
                <a:solidFill>
                  <a:srgbClr val="C00000"/>
                </a:solidFill>
              </a:rPr>
              <a:t>4 mol</a:t>
            </a:r>
            <a:endParaRPr lang="cs-CZ" b="1" dirty="0" smtClean="0">
              <a:ln/>
              <a:solidFill>
                <a:srgbClr val="C00000"/>
              </a:solidFill>
            </a:endParaRPr>
          </a:p>
          <a:p>
            <a:pPr marL="514350" indent="-514350">
              <a:spcBef>
                <a:spcPts val="1800"/>
              </a:spcBef>
              <a:buAutoNum type="arabicPeriod"/>
            </a:pPr>
            <a:r>
              <a:rPr lang="cs-CZ" dirty="0" smtClean="0"/>
              <a:t>Vypočítejte, jaké látkové množství představuje 36 g chemicky čisté vody.</a:t>
            </a:r>
          </a:p>
          <a:p>
            <a:pPr marL="514350" indent="-514350">
              <a:spcBef>
                <a:spcPts val="1800"/>
              </a:spcBef>
              <a:buNone/>
            </a:pPr>
            <a:r>
              <a:rPr lang="cs-CZ" dirty="0" smtClean="0"/>
              <a:t>								</a:t>
            </a:r>
            <a:r>
              <a:rPr lang="cs-CZ" b="1" dirty="0" smtClean="0">
                <a:solidFill>
                  <a:srgbClr val="C00000"/>
                </a:solidFill>
              </a:rPr>
              <a:t>2 mol</a:t>
            </a:r>
          </a:p>
          <a:p>
            <a:pPr marL="514350" indent="-514350">
              <a:spcBef>
                <a:spcPts val="1800"/>
              </a:spcBef>
              <a:buAutoNum type="arabicPeriod"/>
            </a:pPr>
            <a:r>
              <a:rPr lang="cs-CZ" dirty="0" smtClean="0"/>
              <a:t>Vypočítejte, jaké látkové množství vápníku odpovídá 80,16 g tohoto prvku.	</a:t>
            </a:r>
          </a:p>
          <a:p>
            <a:pPr marL="514350" indent="-514350">
              <a:spcBef>
                <a:spcPts val="1800"/>
              </a:spcBef>
              <a:buNone/>
            </a:pPr>
            <a:r>
              <a:rPr lang="cs-CZ" dirty="0" smtClean="0"/>
              <a:t>								</a:t>
            </a:r>
            <a:r>
              <a:rPr lang="cs-CZ" b="1" dirty="0" smtClean="0">
                <a:solidFill>
                  <a:srgbClr val="C00000"/>
                </a:solidFill>
              </a:rPr>
              <a:t>2 mol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424936" cy="5472608"/>
          </a:xfrm>
        </p:spPr>
        <p:txBody>
          <a:bodyPr/>
          <a:lstStyle/>
          <a:p>
            <a:r>
              <a:rPr lang="cs-CZ" dirty="0" smtClean="0"/>
              <a:t>Vypočítejte hmotnost 5 molů oxidu stříbrného.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332656"/>
            <a:ext cx="16273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3200" b="1" dirty="0" smtClean="0">
                <a:ln w="180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Příklady</a:t>
            </a:r>
            <a:r>
              <a:rPr lang="cs-CZ" b="1" dirty="0" smtClean="0">
                <a:ln w="180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: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333" r="3052"/>
          <a:stretch>
            <a:fillRect/>
          </a:stretch>
        </p:blipFill>
        <p:spPr bwMode="auto">
          <a:xfrm>
            <a:off x="251520" y="2323465"/>
            <a:ext cx="1944216" cy="110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Pětiúhelník 6"/>
          <p:cNvSpPr/>
          <p:nvPr/>
        </p:nvSpPr>
        <p:spPr>
          <a:xfrm>
            <a:off x="2339752" y="2539489"/>
            <a:ext cx="1368152" cy="648072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79912" y="2420888"/>
            <a:ext cx="2546868" cy="792088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323528" y="3501008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M(Ag</a:t>
            </a:r>
            <a:r>
              <a:rPr lang="cs-CZ" sz="2400" baseline="-25000" dirty="0" smtClean="0"/>
              <a:t>2</a:t>
            </a:r>
            <a:r>
              <a:rPr lang="cs-CZ" sz="2400" dirty="0" smtClean="0"/>
              <a:t>O) = 231,74 g/mol</a:t>
            </a:r>
            <a:endParaRPr lang="cs-CZ" sz="2400" dirty="0"/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4653136"/>
            <a:ext cx="2546868" cy="792088"/>
          </a:xfrm>
          <a:prstGeom prst="rect">
            <a:avLst/>
          </a:prstGeom>
          <a:noFill/>
        </p:spPr>
      </p:pic>
      <p:sp>
        <p:nvSpPr>
          <p:cNvPr id="38919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8920" name="Rectangle 8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892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38921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3568" y="5373216"/>
            <a:ext cx="6616982" cy="792088"/>
          </a:xfrm>
          <a:prstGeom prst="rect">
            <a:avLst/>
          </a:prstGeom>
          <a:noFill/>
        </p:spPr>
      </p:pic>
      <p:sp>
        <p:nvSpPr>
          <p:cNvPr id="38923" name="Rectangle 11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9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04664"/>
            <a:ext cx="8435280" cy="612068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buNone/>
            </a:pPr>
            <a:r>
              <a:rPr lang="cs-CZ" b="1" dirty="0" smtClean="0">
                <a:ln/>
                <a:solidFill>
                  <a:schemeClr val="accent3"/>
                </a:solidFill>
              </a:rPr>
              <a:t>Vypočítej:</a:t>
            </a:r>
          </a:p>
          <a:p>
            <a:pPr marL="6278563" indent="-6278563">
              <a:spcBef>
                <a:spcPts val="1800"/>
              </a:spcBef>
              <a:buNone/>
            </a:pPr>
            <a:r>
              <a:rPr lang="cs-CZ" dirty="0" smtClean="0"/>
              <a:t>1. Jakou hmotnost má 4 mol vápníku?</a:t>
            </a:r>
          </a:p>
          <a:p>
            <a:pPr marL="6278563" indent="-6278563">
              <a:spcBef>
                <a:spcPts val="1800"/>
              </a:spcBef>
              <a:buNone/>
            </a:pPr>
            <a:r>
              <a:rPr lang="cs-CZ" b="1" dirty="0" smtClean="0">
                <a:ln/>
                <a:solidFill>
                  <a:schemeClr val="accent3"/>
                </a:solidFill>
              </a:rPr>
              <a:t>	</a:t>
            </a:r>
            <a:r>
              <a:rPr lang="cs-CZ" b="1" dirty="0" smtClean="0">
                <a:solidFill>
                  <a:srgbClr val="C00000"/>
                </a:solidFill>
              </a:rPr>
              <a:t>160,32 g</a:t>
            </a:r>
            <a:endParaRPr lang="cs-CZ" b="1" dirty="0" smtClean="0">
              <a:ln/>
              <a:solidFill>
                <a:srgbClr val="C00000"/>
              </a:solidFill>
            </a:endParaRPr>
          </a:p>
          <a:p>
            <a:pPr marL="514350" indent="-514350">
              <a:spcBef>
                <a:spcPts val="1800"/>
              </a:spcBef>
              <a:buNone/>
            </a:pPr>
            <a:r>
              <a:rPr lang="cs-CZ" dirty="0" smtClean="0"/>
              <a:t>2. Vypočítej hmotnost 8 molů vody.		</a:t>
            </a:r>
          </a:p>
          <a:p>
            <a:pPr marL="514350" indent="-514350">
              <a:spcBef>
                <a:spcPts val="1800"/>
              </a:spcBef>
              <a:buNone/>
            </a:pPr>
            <a:r>
              <a:rPr lang="cs-CZ" b="1" dirty="0" smtClean="0">
                <a:solidFill>
                  <a:srgbClr val="C00000"/>
                </a:solidFill>
              </a:rPr>
              <a:t>								144 g</a:t>
            </a:r>
          </a:p>
          <a:p>
            <a:pPr marL="355600" indent="-355600">
              <a:spcBef>
                <a:spcPts val="1800"/>
              </a:spcBef>
              <a:buNone/>
            </a:pPr>
            <a:r>
              <a:rPr lang="cs-CZ" dirty="0" smtClean="0"/>
              <a:t>3. Jakou hmotnost mají 3 moly sulfidu železnatého?</a:t>
            </a:r>
          </a:p>
          <a:p>
            <a:pPr marL="514350" indent="-514350">
              <a:spcBef>
                <a:spcPts val="1800"/>
              </a:spcBef>
              <a:buNone/>
            </a:pPr>
            <a:r>
              <a:rPr lang="cs-CZ" b="1" dirty="0" smtClean="0">
                <a:solidFill>
                  <a:srgbClr val="C00000"/>
                </a:solidFill>
              </a:rPr>
              <a:t>								263,73 g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Metodické pokyny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328592"/>
          </a:xfrm>
        </p:spPr>
        <p:txBody>
          <a:bodyPr>
            <a:normAutofit/>
          </a:bodyPr>
          <a:lstStyle/>
          <a:p>
            <a:pPr>
              <a:spcBef>
                <a:spcPts val="1500"/>
              </a:spcBef>
            </a:pPr>
            <a:r>
              <a:rPr lang="cs-CZ" dirty="0" smtClean="0"/>
              <a:t>Definujeme fyzikální veličinu </a:t>
            </a:r>
            <a:r>
              <a:rPr lang="cs-CZ" u="sng" dirty="0" smtClean="0"/>
              <a:t>látkové množství</a:t>
            </a:r>
            <a:r>
              <a:rPr lang="cs-CZ" dirty="0" smtClean="0"/>
              <a:t>, vzorec, značku a jednotku. </a:t>
            </a:r>
          </a:p>
          <a:p>
            <a:pPr>
              <a:spcBef>
                <a:spcPts val="1500"/>
              </a:spcBef>
            </a:pPr>
            <a:r>
              <a:rPr lang="cs-CZ" dirty="0" smtClean="0"/>
              <a:t>Dále definujeme fyzikální veličinu </a:t>
            </a:r>
            <a:r>
              <a:rPr lang="cs-CZ" u="sng" dirty="0" smtClean="0"/>
              <a:t>molární hmotnost</a:t>
            </a:r>
            <a:r>
              <a:rPr lang="cs-CZ" dirty="0" smtClean="0"/>
              <a:t>, vzorec, značku a jednotku. </a:t>
            </a:r>
          </a:p>
          <a:p>
            <a:pPr>
              <a:spcBef>
                <a:spcPts val="1500"/>
              </a:spcBef>
            </a:pPr>
            <a:r>
              <a:rPr lang="cs-CZ" dirty="0" smtClean="0"/>
              <a:t>Vysvětlíme výpočet molární hmotnosti molekul.</a:t>
            </a:r>
          </a:p>
          <a:p>
            <a:pPr>
              <a:spcBef>
                <a:spcPts val="1500"/>
              </a:spcBef>
            </a:pPr>
            <a:r>
              <a:rPr lang="cs-CZ" dirty="0" smtClean="0"/>
              <a:t>Na příkladech ukážeme vyjádření výpočtu </a:t>
            </a:r>
            <a:r>
              <a:rPr lang="cs-CZ" b="1" dirty="0" smtClean="0"/>
              <a:t>hmotnosti</a:t>
            </a:r>
            <a:r>
              <a:rPr lang="cs-CZ" dirty="0" smtClean="0"/>
              <a:t> a </a:t>
            </a:r>
            <a:r>
              <a:rPr lang="cs-CZ" b="1" dirty="0" smtClean="0"/>
              <a:t>látkového množství </a:t>
            </a:r>
            <a:r>
              <a:rPr lang="cs-CZ" dirty="0" smtClean="0"/>
              <a:t>ze základního vzorce pro výpočet </a:t>
            </a:r>
            <a:r>
              <a:rPr lang="cs-CZ" b="1" dirty="0" smtClean="0"/>
              <a:t>molární hmotnosti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237312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Ilustrace: fotogalerie autora</a:t>
            </a:r>
            <a:endParaRPr lang="cs-CZ" sz="2400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140</TotalTime>
  <Words>304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sady Office</vt:lpstr>
      <vt:lpstr>ChemSketch</vt:lpstr>
      <vt:lpstr>Snímek 1</vt:lpstr>
      <vt:lpstr>Snímek 2</vt:lpstr>
      <vt:lpstr>Výpočet</vt:lpstr>
      <vt:lpstr>molární hmotnost</vt:lpstr>
      <vt:lpstr>Snímek 5</vt:lpstr>
      <vt:lpstr>Snímek 6</vt:lpstr>
      <vt:lpstr>Vypočítejte molární hmotnost těchto molekul</vt:lpstr>
      <vt:lpstr>Snímek 8</vt:lpstr>
      <vt:lpstr>Snímek 9</vt:lpstr>
      <vt:lpstr>Snímek 10</vt:lpstr>
      <vt:lpstr>Snímek 11</vt:lpstr>
      <vt:lpstr>Metodické pokyny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Terča</dc:creator>
  <cp:lastModifiedBy>Alena Francová</cp:lastModifiedBy>
  <cp:revision>30</cp:revision>
  <dcterms:created xsi:type="dcterms:W3CDTF">2011-10-30T12:10:21Z</dcterms:created>
  <dcterms:modified xsi:type="dcterms:W3CDTF">2011-11-15T07:11:00Z</dcterms:modified>
</cp:coreProperties>
</file>