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74938-0AB3-4201-912B-28D30E7D2E67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B224E-9A6C-4E7C-BC0C-C8463CC1A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8.png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589240"/>
            <a:ext cx="7772400" cy="9109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ANOTACE: Materiál je určen pro žáky 9. ročníku a slouží k výkladu nového učiva.</a:t>
            </a:r>
          </a:p>
          <a:p>
            <a:endParaRPr lang="cs-CZ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156176" y="260648"/>
            <a:ext cx="248253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VY_32_INOVACE_CH.9.A.05-10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251520" y="1412776"/>
            <a:ext cx="856895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</a:t>
            </a:r>
            <a:r>
              <a:rPr lang="cs-CZ" sz="2400" dirty="0" err="1" smtClean="0"/>
              <a:t>Štětí</a:t>
            </a:r>
            <a:r>
              <a:rPr lang="cs-CZ" sz="2400" dirty="0" smtClean="0"/>
              <a:t>, Ostrovní 300</a:t>
            </a:r>
            <a:br>
              <a:rPr lang="cs-CZ" sz="2400" dirty="0" smtClean="0"/>
            </a:br>
            <a:r>
              <a:rPr lang="cs-CZ" sz="2400" dirty="0" smtClean="0"/>
              <a:t>Autor: Mgr. Tereza Hrabkovská</a:t>
            </a:r>
            <a:br>
              <a:rPr lang="cs-CZ" sz="2400" dirty="0" smtClean="0"/>
            </a:br>
            <a:r>
              <a:rPr lang="cs-CZ" sz="2400" dirty="0" smtClean="0"/>
              <a:t>Název materiálu: VY_32_INOVACE_CH.9.A.05_LÁTKOVÁ KONCENTRACE</a:t>
            </a:r>
          </a:p>
          <a:p>
            <a:pPr algn="ctr"/>
            <a:r>
              <a:rPr lang="cs-CZ" sz="2400" dirty="0" smtClean="0"/>
              <a:t>Název: Látková koncentrace</a:t>
            </a:r>
            <a:br>
              <a:rPr lang="cs-CZ" sz="2400" dirty="0" smtClean="0"/>
            </a:br>
            <a:r>
              <a:rPr lang="cs-CZ" sz="2400" dirty="0" smtClean="0"/>
              <a:t>Číslo operačního programu: CZ.1.07/1.4.00/21.1693</a:t>
            </a:r>
            <a:br>
              <a:rPr lang="cs-CZ" sz="2400" dirty="0" smtClean="0"/>
            </a:br>
            <a:r>
              <a:rPr lang="cs-CZ" sz="2400" dirty="0" smtClean="0"/>
              <a:t>Název projektu: PRIMA ŠKOLA</a:t>
            </a:r>
          </a:p>
          <a:p>
            <a:pPr algn="ctr"/>
            <a:r>
              <a:rPr lang="cs-CZ" sz="2400" dirty="0" smtClean="0"/>
              <a:t>Vzdělávací oblast/obor: Člověk a příroda/Chemie</a:t>
            </a:r>
          </a:p>
          <a:p>
            <a:pPr algn="ctr"/>
            <a:r>
              <a:rPr lang="cs-CZ" sz="2400" dirty="0" smtClean="0"/>
              <a:t>Tematický okruh/téma: Chemické výpočty/Látková koncentrace</a:t>
            </a:r>
          </a:p>
          <a:p>
            <a:pPr algn="ctr"/>
            <a:r>
              <a:rPr lang="cs-CZ" sz="2400" dirty="0" smtClean="0"/>
              <a:t>Vytvořeno: 13. 11. 2011</a:t>
            </a:r>
            <a:endParaRPr lang="cs-CZ" sz="24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8640"/>
            <a:ext cx="1224136" cy="1047820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1979712" y="404664"/>
            <a:ext cx="3816424" cy="7379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19256" cy="4497363"/>
          </a:xfrm>
        </p:spPr>
        <p:txBody>
          <a:bodyPr>
            <a:normAutofit lnSpcReduction="10000"/>
          </a:bodyPr>
          <a:lstStyle/>
          <a:p>
            <a:pPr marL="531813" indent="-531813">
              <a:lnSpc>
                <a:spcPct val="200000"/>
              </a:lnSpc>
              <a:spcBef>
                <a:spcPts val="1800"/>
              </a:spcBef>
              <a:buBlip>
                <a:blip r:embed="rId2"/>
              </a:buBlip>
            </a:pPr>
            <a:r>
              <a:rPr lang="cs-CZ" sz="4400" dirty="0" smtClean="0"/>
              <a:t>Co víš o hmotnostním zlomku?</a:t>
            </a:r>
          </a:p>
          <a:p>
            <a:pPr marL="531813" indent="-531813">
              <a:lnSpc>
                <a:spcPct val="200000"/>
              </a:lnSpc>
              <a:spcBef>
                <a:spcPts val="1800"/>
              </a:spcBef>
              <a:buBlip>
                <a:blip r:embed="rId2"/>
              </a:buBlip>
            </a:pPr>
            <a:r>
              <a:rPr lang="cs-CZ" sz="4400" dirty="0" smtClean="0"/>
              <a:t>Co vyjadřuje?</a:t>
            </a:r>
          </a:p>
          <a:p>
            <a:pPr marL="531813" indent="-531813">
              <a:lnSpc>
                <a:spcPct val="200000"/>
              </a:lnSpc>
              <a:spcBef>
                <a:spcPts val="1800"/>
              </a:spcBef>
              <a:buBlip>
                <a:blip r:embed="rId2"/>
              </a:buBlip>
            </a:pPr>
            <a:r>
              <a:rPr lang="cs-CZ" sz="4400" dirty="0" smtClean="0"/>
              <a:t>K čemu se používá?</a:t>
            </a:r>
            <a:endParaRPr lang="cs-CZ" sz="4400" dirty="0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2657"/>
            <a:ext cx="8712968" cy="2160240"/>
          </a:xfrm>
        </p:spPr>
        <p:txBody>
          <a:bodyPr/>
          <a:lstStyle/>
          <a:p>
            <a:pPr marL="355600" indent="-355600">
              <a:buBlip>
                <a:blip r:embed="rId2"/>
              </a:buBlip>
            </a:pPr>
            <a:r>
              <a:rPr lang="cs-CZ" dirty="0" smtClean="0"/>
              <a:t>Obsah složky ve směsi můžeme vyjádřit i jinak, než pomocí hmotnostního zlomku.</a:t>
            </a:r>
          </a:p>
          <a:p>
            <a:pPr marL="355600" indent="-355600">
              <a:buBlip>
                <a:blip r:embed="rId2"/>
              </a:buBlip>
            </a:pPr>
            <a:r>
              <a:rPr lang="cs-CZ" dirty="0" smtClean="0"/>
              <a:t>Mnohem přesnější je vyjádření pomocí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látkové koncentrace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0" y="8096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2708920"/>
            <a:ext cx="2520280" cy="1467286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</a:ln>
        </p:spPr>
      </p:pic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0" y="12668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2780928"/>
            <a:ext cx="49685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</a:t>
            </a:r>
            <a:r>
              <a:rPr lang="cs-CZ" sz="3200" dirty="0" smtClean="0"/>
              <a:t> – látkové množství </a:t>
            </a:r>
            <a:r>
              <a:rPr lang="en-US" sz="3200" dirty="0" smtClean="0"/>
              <a:t>[</a:t>
            </a:r>
            <a:r>
              <a:rPr lang="cs-CZ" sz="3200" dirty="0" smtClean="0"/>
              <a:t>mol</a:t>
            </a:r>
            <a:r>
              <a:rPr lang="en-US" sz="3200" dirty="0" smtClean="0"/>
              <a:t>]</a:t>
            </a:r>
            <a:endParaRPr lang="cs-CZ" sz="3200" dirty="0" smtClean="0"/>
          </a:p>
          <a:p>
            <a:r>
              <a:rPr lang="cs-CZ" sz="3200" b="1" dirty="0" smtClean="0"/>
              <a:t>V</a:t>
            </a:r>
            <a:r>
              <a:rPr lang="cs-CZ" sz="3200" dirty="0" smtClean="0"/>
              <a:t> – objem </a:t>
            </a:r>
            <a:r>
              <a:rPr lang="en-US" sz="3200" dirty="0" smtClean="0"/>
              <a:t>[</a:t>
            </a:r>
            <a:r>
              <a:rPr lang="cs-CZ" sz="3200" dirty="0" smtClean="0"/>
              <a:t>dm</a:t>
            </a:r>
            <a:r>
              <a:rPr lang="cs-CZ" sz="3200" baseline="30000" dirty="0" smtClean="0"/>
              <a:t>3</a:t>
            </a:r>
            <a:r>
              <a:rPr lang="en-US" sz="3200" dirty="0" smtClean="0"/>
              <a:t>]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428401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Jednotkou je </a:t>
            </a:r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mol/ dm</a:t>
            </a:r>
            <a:r>
              <a:rPr lang="cs-CZ" sz="3200" b="1" baseline="30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5517232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Používá se tam, kde je potřeba přesnost </a:t>
            </a:r>
          </a:p>
          <a:p>
            <a:r>
              <a:rPr lang="cs-CZ" sz="3200" dirty="0" smtClean="0"/>
              <a:t>– chemie, medicína, …</a:t>
            </a:r>
            <a:endParaRPr lang="cs-CZ" sz="3200" dirty="0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58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Příprava roztoku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640960" cy="1944216"/>
          </a:xfrm>
        </p:spPr>
        <p:txBody>
          <a:bodyPr/>
          <a:lstStyle/>
          <a:p>
            <a:pPr marL="531813" indent="-531813">
              <a:buBlip>
                <a:blip r:embed="rId3"/>
              </a:buBlip>
            </a:pPr>
            <a:r>
              <a:rPr lang="cs-CZ" dirty="0" smtClean="0"/>
              <a:t>Přesný výpočet není vše.</a:t>
            </a:r>
          </a:p>
          <a:p>
            <a:pPr marL="531813" indent="-531813">
              <a:buBlip>
                <a:blip r:embed="rId3"/>
              </a:buBlip>
            </a:pPr>
            <a:r>
              <a:rPr lang="cs-CZ" dirty="0" smtClean="0"/>
              <a:t>Pro přípravu roztoku o přesné koncentraci </a:t>
            </a:r>
            <a:r>
              <a:rPr lang="cs-CZ" dirty="0" smtClean="0"/>
              <a:t>musíme </a:t>
            </a:r>
            <a:r>
              <a:rPr lang="cs-CZ" dirty="0" smtClean="0"/>
              <a:t>pracovat pečlivě.</a:t>
            </a:r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15362" name="Object 2"/>
          <p:cNvGraphicFramePr>
            <a:graphicFrameLocks noChangeAspect="1"/>
          </p:cNvGraphicFramePr>
          <p:nvPr/>
        </p:nvGraphicFramePr>
        <p:xfrm>
          <a:off x="6372200" y="2342316"/>
          <a:ext cx="1584176" cy="4111020"/>
        </p:xfrm>
        <a:graphic>
          <a:graphicData uri="http://schemas.openxmlformats.org/presentationml/2006/ole">
            <p:oleObj spid="_x0000_s15362" name="ChemSketch" r:id="rId4" imgW="1332000" imgH="3431880" progId="ACD.ChemSketch.20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467544" y="3212976"/>
            <a:ext cx="590465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Pro přípravu roztoků o přesné koncentraci používáme odměrné baňky, které mají rysku, odpovídající přesnému objemu.</a:t>
            </a: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568952" cy="6264696"/>
          </a:xfrm>
        </p:spPr>
        <p:txBody>
          <a:bodyPr>
            <a:normAutofit lnSpcReduction="10000"/>
          </a:bodyPr>
          <a:lstStyle/>
          <a:p>
            <a:pPr marL="531813" indent="-531813">
              <a:spcBef>
                <a:spcPts val="1200"/>
              </a:spcBef>
              <a:buBlip>
                <a:blip r:embed="rId2"/>
              </a:buBlip>
            </a:pPr>
            <a:r>
              <a:rPr lang="cs-CZ" dirty="0" smtClean="0"/>
              <a:t>Navážené množství látky nejprve rozpustíme v kádince pomocí malého množství destilované vody.</a:t>
            </a:r>
          </a:p>
          <a:p>
            <a:pPr marL="531813" indent="-531813">
              <a:spcBef>
                <a:spcPts val="1200"/>
              </a:spcBef>
              <a:buBlip>
                <a:blip r:embed="rId2"/>
              </a:buBlip>
            </a:pPr>
            <a:r>
              <a:rPr lang="cs-CZ" dirty="0" smtClean="0"/>
              <a:t>Po úplném rozpuštění látky nalijeme směs do odměrné baňky.</a:t>
            </a:r>
          </a:p>
          <a:p>
            <a:pPr marL="531813" indent="-531813">
              <a:spcBef>
                <a:spcPts val="1200"/>
              </a:spcBef>
              <a:buBlip>
                <a:blip r:embed="rId2"/>
              </a:buBlip>
            </a:pPr>
            <a:r>
              <a:rPr lang="cs-CZ" dirty="0" smtClean="0"/>
              <a:t>Poté zbytek látky z kádinky několikrát propláchneme vodou a nalijeme do odměrné baňky.</a:t>
            </a:r>
          </a:p>
          <a:p>
            <a:pPr marL="531813" indent="-531813">
              <a:spcBef>
                <a:spcPts val="1200"/>
              </a:spcBef>
              <a:buBlip>
                <a:blip r:embed="rId2"/>
              </a:buBlip>
            </a:pPr>
            <a:r>
              <a:rPr lang="cs-CZ" dirty="0" smtClean="0"/>
              <a:t>Odměrnou baňku doplníme střičkou po rysku odměrné baňky (dolní meniskus).</a:t>
            </a:r>
          </a:p>
          <a:p>
            <a:pPr marL="531813" indent="-531813">
              <a:spcBef>
                <a:spcPts val="1200"/>
              </a:spcBef>
              <a:buBlip>
                <a:blip r:embed="rId2"/>
              </a:buBlip>
            </a:pPr>
            <a:r>
              <a:rPr lang="cs-CZ" dirty="0" smtClean="0"/>
              <a:t>Odměrnou baňku zazátkujeme a baňkou několikrát otočíme.</a:t>
            </a:r>
            <a:endParaRPr lang="cs-CZ" dirty="0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5127" y="1278656"/>
            <a:ext cx="1905000" cy="145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Object 2"/>
          <p:cNvGraphicFramePr>
            <a:graphicFrameLocks noChangeAspect="1"/>
          </p:cNvGraphicFramePr>
          <p:nvPr/>
        </p:nvGraphicFramePr>
        <p:xfrm>
          <a:off x="2664023" y="2348880"/>
          <a:ext cx="1331913" cy="3789363"/>
        </p:xfrm>
        <a:graphic>
          <a:graphicData uri="http://schemas.openxmlformats.org/presentationml/2006/ole">
            <p:oleObj spid="_x0000_s17411" name="ChemSketch" r:id="rId4" imgW="1332000" imgH="3788640" progId="ACD.ChemSketch.20">
              <p:embed/>
            </p:oleObj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916832"/>
            <a:ext cx="2376264" cy="4401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467544" y="548680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připravená směs</a:t>
            </a:r>
            <a:endParaRPr lang="cs-CZ" sz="28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331640" y="1052736"/>
            <a:ext cx="864096" cy="7920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004048" y="1052736"/>
            <a:ext cx="3960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odměrná baňka doplněná po </a:t>
            </a:r>
            <a:r>
              <a:rPr lang="cs-CZ" sz="2800" u="sng" dirty="0" smtClean="0"/>
              <a:t>dolní meniskus</a:t>
            </a:r>
            <a:endParaRPr lang="cs-CZ" sz="2800" u="sng" dirty="0"/>
          </a:p>
        </p:txBody>
      </p:sp>
      <p:cxnSp>
        <p:nvCxnSpPr>
          <p:cNvPr id="14" name="Přímá spojovací čára 13"/>
          <p:cNvCxnSpPr/>
          <p:nvPr/>
        </p:nvCxnSpPr>
        <p:spPr>
          <a:xfrm flipH="1">
            <a:off x="6156176" y="2060848"/>
            <a:ext cx="720080" cy="187220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>
            <a:off x="6804248" y="1988840"/>
            <a:ext cx="72008" cy="180020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9"/>
            <a:ext cx="8640960" cy="1944216"/>
          </a:xfrm>
        </p:spPr>
        <p:txBody>
          <a:bodyPr>
            <a:normAutofit fontScale="92500"/>
          </a:bodyPr>
          <a:lstStyle/>
          <a:p>
            <a:r>
              <a:rPr lang="cs-CZ" sz="3600" dirty="0" smtClean="0"/>
              <a:t>V praxi se pro </a:t>
            </a:r>
            <a:r>
              <a:rPr lang="cs-CZ" sz="3600" u="sng" dirty="0" smtClean="0"/>
              <a:t>přípravu roztoků </a:t>
            </a:r>
            <a:r>
              <a:rPr lang="cs-CZ" sz="3600" dirty="0" smtClean="0"/>
              <a:t>místo látkového množství ve výpočtu vychází z </a:t>
            </a:r>
            <a:r>
              <a:rPr lang="cs-CZ" sz="3600" u="sng" dirty="0" smtClean="0"/>
              <a:t>hmotnosti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Pak tedy musíme upravit vzorec:</a:t>
            </a:r>
            <a:endParaRPr lang="cs-CZ" sz="3600" dirty="0"/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5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2492896"/>
            <a:ext cx="2088232" cy="1337969"/>
          </a:xfrm>
          <a:prstGeom prst="rect">
            <a:avLst/>
          </a:prstGeom>
          <a:noFill/>
        </p:spPr>
      </p:pic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2492896"/>
            <a:ext cx="1872208" cy="1300820"/>
          </a:xfrm>
          <a:prstGeom prst="rect">
            <a:avLst/>
          </a:prstGeom>
          <a:noFill/>
        </p:spPr>
      </p:pic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2699792" y="2996952"/>
            <a:ext cx="936104" cy="360040"/>
          </a:xfrm>
          <a:prstGeom prst="righ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4869160"/>
            <a:ext cx="2160240" cy="1257674"/>
          </a:xfrm>
          <a:prstGeom prst="rect">
            <a:avLst/>
          </a:prstGeom>
          <a:noFill/>
          <a:ln w="57150">
            <a:noFill/>
          </a:ln>
        </p:spPr>
      </p:pic>
      <p:cxnSp>
        <p:nvCxnSpPr>
          <p:cNvPr id="13" name="Přímá spojovací čára 12"/>
          <p:cNvCxnSpPr/>
          <p:nvPr/>
        </p:nvCxnSpPr>
        <p:spPr>
          <a:xfrm flipH="1">
            <a:off x="2411760" y="3429000"/>
            <a:ext cx="1440160" cy="144016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5" name="Šipka doprava se zářezem 14"/>
          <p:cNvSpPr/>
          <p:nvPr/>
        </p:nvSpPr>
        <p:spPr>
          <a:xfrm>
            <a:off x="2843808" y="5229200"/>
            <a:ext cx="1152128" cy="432048"/>
          </a:xfrm>
          <a:prstGeom prst="notchedRight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89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7891" name="Rectangle 3"/>
          <p:cNvSpPr>
            <a:spLocks noChangeArrowheads="1"/>
          </p:cNvSpPr>
          <p:nvPr/>
        </p:nvSpPr>
        <p:spPr bwMode="auto">
          <a:xfrm>
            <a:off x="0" y="2495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1960" y="4725144"/>
            <a:ext cx="2808312" cy="1515429"/>
          </a:xfrm>
          <a:prstGeom prst="rect">
            <a:avLst/>
          </a:prstGeom>
          <a:noFill/>
          <a:ln w="130175" cmpd="tri">
            <a:solidFill>
              <a:schemeClr val="accent4">
                <a:lumMod val="75000"/>
              </a:schemeClr>
            </a:solidFill>
          </a:ln>
        </p:spPr>
      </p:pic>
      <p:sp>
        <p:nvSpPr>
          <p:cNvPr id="37894" name="Rectangle 6"/>
          <p:cNvSpPr>
            <a:spLocks noChangeArrowheads="1"/>
          </p:cNvSpPr>
          <p:nvPr/>
        </p:nvSpPr>
        <p:spPr bwMode="auto">
          <a:xfrm>
            <a:off x="0" y="1819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76256" y="44624"/>
            <a:ext cx="1810544" cy="634082"/>
          </a:xfrm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568952" cy="5904656"/>
          </a:xfrm>
        </p:spPr>
        <p:txBody>
          <a:bodyPr/>
          <a:lstStyle/>
          <a:p>
            <a:r>
              <a:rPr lang="cs-CZ" dirty="0" smtClean="0"/>
              <a:t>Vypočítejte látkovou koncentraci plynu, který má objem 2 dm</a:t>
            </a:r>
            <a:r>
              <a:rPr lang="cs-CZ" baseline="30000" dirty="0" smtClean="0"/>
              <a:t>3</a:t>
            </a:r>
            <a:r>
              <a:rPr lang="cs-CZ" dirty="0" smtClean="0"/>
              <a:t> a obsahuje 10 molů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4.</a:t>
            </a:r>
          </a:p>
          <a:p>
            <a:endParaRPr lang="cs-CZ" baseline="-25000" dirty="0"/>
          </a:p>
          <a:p>
            <a:endParaRPr lang="cs-CZ" baseline="-25000" dirty="0" smtClean="0"/>
          </a:p>
          <a:p>
            <a:endParaRPr lang="cs-CZ" baseline="-25000" dirty="0" smtClean="0"/>
          </a:p>
          <a:p>
            <a:pPr>
              <a:buNone/>
            </a:pPr>
            <a:endParaRPr lang="cs-CZ" baseline="-25000" dirty="0"/>
          </a:p>
          <a:p>
            <a:r>
              <a:rPr lang="cs-CZ" dirty="0" smtClean="0"/>
              <a:t>Vypočítejte látkovou koncentraci roztoku, který jsme připravili ve 250 ml odměrné baňce rozpuštěním 2g </a:t>
            </a:r>
            <a:r>
              <a:rPr lang="cs-CZ" dirty="0" err="1" smtClean="0"/>
              <a:t>NaCl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2128417"/>
            <a:ext cx="1368152" cy="796527"/>
          </a:xfrm>
          <a:prstGeom prst="rect">
            <a:avLst/>
          </a:prstGeom>
          <a:noFill/>
          <a:ln w="57150">
            <a:noFill/>
          </a:ln>
        </p:spPr>
      </p:pic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2024093"/>
            <a:ext cx="3168352" cy="896412"/>
          </a:xfrm>
          <a:prstGeom prst="rect">
            <a:avLst/>
          </a:prstGeom>
          <a:noFill/>
        </p:spPr>
      </p:pic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41" name="Picture 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11761" y="5349088"/>
            <a:ext cx="5544616" cy="847470"/>
          </a:xfrm>
          <a:prstGeom prst="rect">
            <a:avLst/>
          </a:prstGeom>
          <a:noFill/>
        </p:spPr>
      </p:pic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0" y="13525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686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65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5299034"/>
            <a:ext cx="1872208" cy="1010286"/>
          </a:xfrm>
          <a:prstGeom prst="rect">
            <a:avLst/>
          </a:prstGeom>
          <a:noFill/>
        </p:spPr>
      </p:pic>
      <p:sp>
        <p:nvSpPr>
          <p:cNvPr id="36867" name="Rectangle 3"/>
          <p:cNvSpPr>
            <a:spLocks noChangeArrowheads="1"/>
          </p:cNvSpPr>
          <p:nvPr/>
        </p:nvSpPr>
        <p:spPr bwMode="auto">
          <a:xfrm>
            <a:off x="0" y="1819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6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264696"/>
          </a:xfrm>
        </p:spPr>
        <p:txBody>
          <a:bodyPr/>
          <a:lstStyle/>
          <a:p>
            <a:r>
              <a:rPr lang="cs-CZ" dirty="0" smtClean="0"/>
              <a:t>V chemické laboratoři je potřeba připravovat roztoky o přesné koncentraci.</a:t>
            </a:r>
          </a:p>
          <a:p>
            <a:r>
              <a:rPr lang="cs-CZ" dirty="0" smtClean="0"/>
              <a:t>Proto musíme umět vypočítat množství látky, které je potřeba pro přípravu roztoku o určité koncentraci.</a:t>
            </a:r>
          </a:p>
          <a:p>
            <a:r>
              <a:rPr lang="cs-CZ" dirty="0" smtClean="0"/>
              <a:t>Z předchozího vzorce tedy vyjádříme hmotnost látky:</a:t>
            </a:r>
            <a:endParaRPr lang="cs-CZ" dirty="0"/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83628" y="4941168"/>
            <a:ext cx="3584716" cy="835149"/>
          </a:xfrm>
          <a:prstGeom prst="rect">
            <a:avLst/>
          </a:prstGeom>
          <a:noFill/>
          <a:ln w="95250" cmpd="tri">
            <a:solidFill>
              <a:schemeClr val="accent4">
                <a:lumMod val="75000"/>
              </a:schemeClr>
            </a:solidFill>
          </a:ln>
        </p:spPr>
      </p:pic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0" y="10763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2771800" y="5157192"/>
            <a:ext cx="1080120" cy="360040"/>
          </a:xfrm>
          <a:prstGeom prst="righ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84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5841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4725144"/>
            <a:ext cx="2401945" cy="1296144"/>
          </a:xfrm>
          <a:prstGeom prst="rect">
            <a:avLst/>
          </a:prstGeom>
          <a:noFill/>
        </p:spPr>
      </p:pic>
      <p:sp>
        <p:nvSpPr>
          <p:cNvPr id="35843" name="Rectangle 3"/>
          <p:cNvSpPr>
            <a:spLocks noChangeArrowheads="1"/>
          </p:cNvSpPr>
          <p:nvPr/>
        </p:nvSpPr>
        <p:spPr bwMode="auto">
          <a:xfrm>
            <a:off x="0" y="1819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5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76256" y="116632"/>
            <a:ext cx="1810544" cy="634082"/>
          </a:xfrm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688632"/>
          </a:xfrm>
        </p:spPr>
        <p:txBody>
          <a:bodyPr/>
          <a:lstStyle/>
          <a:p>
            <a:pPr marL="0" indent="0">
              <a:buNone/>
            </a:pPr>
            <a:r>
              <a:rPr lang="cs-CZ" sz="3100" dirty="0" smtClean="0"/>
              <a:t>Vypočítejte hmotnost látky, potřebnou pro přípravu 500 ml CuSO</a:t>
            </a:r>
            <a:r>
              <a:rPr lang="cs-CZ" sz="3100" baseline="-25000" dirty="0" smtClean="0"/>
              <a:t>4</a:t>
            </a:r>
            <a:r>
              <a:rPr lang="cs-CZ" sz="3100" dirty="0" smtClean="0"/>
              <a:t> o koncentraci 0,2 mol/dm</a:t>
            </a:r>
            <a:r>
              <a:rPr lang="cs-CZ" sz="3100" baseline="30000" dirty="0"/>
              <a:t> </a:t>
            </a:r>
            <a:r>
              <a:rPr lang="cs-CZ" sz="3100" baseline="30000" dirty="0" smtClean="0"/>
              <a:t>3.</a:t>
            </a:r>
            <a:endParaRPr lang="cs-CZ" sz="3100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Vypočítejte hmotnost látky, potřebnou pro přípravu 1 litru AgNO</a:t>
            </a:r>
            <a:r>
              <a:rPr lang="cs-CZ" baseline="-25000" dirty="0" smtClean="0"/>
              <a:t>3</a:t>
            </a:r>
            <a:r>
              <a:rPr lang="cs-CZ" dirty="0" smtClean="0"/>
              <a:t> o koncentraci 0,05 mol/dm</a:t>
            </a:r>
            <a:r>
              <a:rPr lang="cs-CZ" baseline="30000" dirty="0" smtClean="0"/>
              <a:t> 3.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2204864"/>
            <a:ext cx="2457450" cy="619125"/>
          </a:xfrm>
          <a:prstGeom prst="rect">
            <a:avLst/>
          </a:prstGeom>
          <a:noFill/>
        </p:spPr>
      </p:pic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1008112" y="2708920"/>
            <a:ext cx="507605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= 0,2 . 159,6 . 0,5 = 15,9 g  </a:t>
            </a: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4941168"/>
            <a:ext cx="2457450" cy="619125"/>
          </a:xfrm>
          <a:prstGeom prst="rect">
            <a:avLst/>
          </a:prstGeom>
          <a:noFill/>
        </p:spPr>
      </p:pic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1008112" y="5445224"/>
            <a:ext cx="680424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= 0,05 . 169,86</a:t>
            </a:r>
            <a:r>
              <a:rPr kumimoji="0" lang="cs-CZ" sz="3600" b="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1 = 8,5</a:t>
            </a:r>
            <a:r>
              <a:rPr kumimoji="0" lang="cs-CZ" sz="3600" b="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g  </a:t>
            </a: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925144"/>
          </a:xfrm>
        </p:spPr>
        <p:txBody>
          <a:bodyPr>
            <a:noAutofit/>
          </a:bodyPr>
          <a:lstStyle/>
          <a:p>
            <a:r>
              <a:rPr lang="cs-CZ" sz="3400" dirty="0" smtClean="0"/>
              <a:t>Na začátku zopakujeme probranou látku.</a:t>
            </a:r>
          </a:p>
          <a:p>
            <a:r>
              <a:rPr lang="cs-CZ" sz="3400" dirty="0" smtClean="0"/>
              <a:t>Zavedeme pojem </a:t>
            </a:r>
            <a:r>
              <a:rPr lang="cs-CZ" sz="3400" b="1" dirty="0" smtClean="0"/>
              <a:t>látková koncentrace</a:t>
            </a:r>
            <a:r>
              <a:rPr lang="cs-CZ" sz="3400" dirty="0" smtClean="0"/>
              <a:t>, vzorec</a:t>
            </a:r>
            <a:r>
              <a:rPr lang="cs-CZ" sz="3400" smtClean="0"/>
              <a:t>, </a:t>
            </a:r>
            <a:r>
              <a:rPr lang="cs-CZ" sz="3400" smtClean="0"/>
              <a:t>jednotku, </a:t>
            </a:r>
            <a:r>
              <a:rPr lang="cs-CZ" sz="3400" dirty="0" smtClean="0"/>
              <a:t>použití.</a:t>
            </a:r>
          </a:p>
          <a:p>
            <a:r>
              <a:rPr lang="cs-CZ" sz="3400" dirty="0" smtClean="0"/>
              <a:t>Vysvětlíme přípravu roztoku pomocí odměrné baňky.</a:t>
            </a:r>
          </a:p>
          <a:p>
            <a:r>
              <a:rPr lang="cs-CZ" sz="3400" dirty="0" smtClean="0"/>
              <a:t>Vysvětlíme postup, při úpravě vzorce.</a:t>
            </a:r>
          </a:p>
          <a:p>
            <a:r>
              <a:rPr lang="cs-CZ" sz="3400" dirty="0" smtClean="0"/>
              <a:t>Nakonec vypočítáme několik příkladů pro upevnění učiva.</a:t>
            </a:r>
            <a:endParaRPr lang="cs-CZ" sz="3400" dirty="0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</TotalTime>
  <Words>384</Words>
  <Application>Microsoft Office PowerPoint</Application>
  <PresentationFormat>Předvádění na obrazovce (4:3)</PresentationFormat>
  <Paragraphs>59</Paragraphs>
  <Slides>11</Slides>
  <Notes>0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ChemSketch</vt:lpstr>
      <vt:lpstr>Snímek 1</vt:lpstr>
      <vt:lpstr>Opakování</vt:lpstr>
      <vt:lpstr>Snímek 3</vt:lpstr>
      <vt:lpstr>Příprava roztoku</vt:lpstr>
      <vt:lpstr>Snímek 5</vt:lpstr>
      <vt:lpstr>Snímek 6</vt:lpstr>
      <vt:lpstr>Snímek 7</vt:lpstr>
      <vt:lpstr>Příklad:</vt:lpstr>
      <vt:lpstr>Snímek 9</vt:lpstr>
      <vt:lpstr>Příklad:</vt:lpstr>
      <vt:lpstr>Metodický postup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Terča</dc:creator>
  <cp:lastModifiedBy>Terča</cp:lastModifiedBy>
  <cp:revision>32</cp:revision>
  <dcterms:created xsi:type="dcterms:W3CDTF">2011-11-06T14:17:54Z</dcterms:created>
  <dcterms:modified xsi:type="dcterms:W3CDTF">2011-11-21T19:13:36Z</dcterms:modified>
</cp:coreProperties>
</file>