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69" d="100"/>
          <a:sy n="69" d="100"/>
        </p:scale>
        <p:origin x="-8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4D8333-3BF8-48AB-AAC2-6772BD85860E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746FC4-BB3B-47A4-B705-FAA110259E1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869160"/>
            <a:ext cx="7772400" cy="910952"/>
          </a:xfrm>
          <a:solidFill>
            <a:schemeClr val="accent3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000" dirty="0" smtClean="0"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580112" y="24879"/>
            <a:ext cx="257391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VY_32_INOVACE_CH.9.A.06-10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83568" y="908720"/>
            <a:ext cx="7632848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</a:t>
            </a:r>
            <a:r>
              <a:rPr lang="cs-CZ" sz="2200" dirty="0" err="1" smtClean="0"/>
              <a:t>Štětí</a:t>
            </a:r>
            <a:r>
              <a:rPr lang="cs-CZ" sz="2200" dirty="0" smtClean="0"/>
              <a:t>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VY_32_INOVACE_CH.9.A.06_VÝPOČTY Z CHEMICKÝCH ROVNIC</a:t>
            </a:r>
          </a:p>
          <a:p>
            <a:pPr algn="ctr"/>
            <a:r>
              <a:rPr lang="cs-CZ" sz="2200" dirty="0" smtClean="0"/>
              <a:t>Název: Výpočty z chemických rovnic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Chemické výpočty/Výpočty z chemických rovnic</a:t>
            </a:r>
          </a:p>
          <a:p>
            <a:pPr algn="ctr"/>
            <a:r>
              <a:rPr lang="cs-CZ" sz="2200" dirty="0" smtClean="0"/>
              <a:t>Vytvořeno: 21. 11. 2011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lum contrast="40000"/>
          </a:blip>
          <a:srcRect/>
          <a:stretch>
            <a:fillRect/>
          </a:stretch>
        </p:blipFill>
        <p:spPr bwMode="auto">
          <a:xfrm>
            <a:off x="7740352" y="5733256"/>
            <a:ext cx="1224136" cy="10478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3563888" y="5949280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634082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Výpočty z chemických rovnic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5328592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200" dirty="0" smtClean="0"/>
              <a:t>Pomocí chemické rovnice můžeme vypočítat </a:t>
            </a:r>
            <a:r>
              <a:rPr lang="cs-CZ" sz="3200" u="sng" dirty="0" smtClean="0"/>
              <a:t>množství látek</a:t>
            </a:r>
            <a:r>
              <a:rPr lang="cs-CZ" sz="3200" dirty="0" smtClean="0"/>
              <a:t>, které se reakce účastní. 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Před vlastním výpočtem musíme rovnici upravit dle </a:t>
            </a:r>
            <a:r>
              <a:rPr lang="cs-CZ" sz="3200" b="1" dirty="0" smtClean="0"/>
              <a:t>zákona zachování hmotnosti.</a:t>
            </a:r>
          </a:p>
          <a:p>
            <a:pPr>
              <a:spcBef>
                <a:spcPts val="1800"/>
              </a:spcBef>
            </a:pPr>
            <a:endParaRPr lang="cs-CZ" sz="3200" b="1" dirty="0" smtClean="0"/>
          </a:p>
          <a:p>
            <a:pPr>
              <a:spcBef>
                <a:spcPts val="1800"/>
              </a:spcBef>
            </a:pPr>
            <a:r>
              <a:rPr lang="cs-CZ" sz="3200" u="sng" dirty="0" smtClean="0"/>
              <a:t>Výpočet  lze provádět dvojím způsobem:</a:t>
            </a:r>
          </a:p>
          <a:p>
            <a:pPr marL="514350" indent="-514350">
              <a:spcBef>
                <a:spcPts val="1800"/>
              </a:spcBef>
              <a:buAutoNum type="arabicParenR"/>
            </a:pPr>
            <a:r>
              <a:rPr lang="cs-CZ" sz="3200" dirty="0" smtClean="0"/>
              <a:t>pomocí porovnání látkového množství</a:t>
            </a:r>
          </a:p>
          <a:p>
            <a:pPr marL="514350" indent="-514350">
              <a:spcBef>
                <a:spcPts val="1800"/>
              </a:spcBef>
              <a:buAutoNum type="arabicParenR"/>
            </a:pPr>
            <a:r>
              <a:rPr lang="cs-CZ" sz="3200" dirty="0" smtClean="0"/>
              <a:t>pomocí trojčlenky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3744416" cy="564672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Vyčíslení</a:t>
            </a:r>
            <a:r>
              <a:rPr lang="cs-CZ" sz="4000" dirty="0" smtClean="0"/>
              <a:t> </a:t>
            </a:r>
            <a:r>
              <a:rPr lang="cs-CZ" sz="4000" b="1" dirty="0" smtClean="0"/>
              <a:t>rovnic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1256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N</a:t>
            </a:r>
            <a:r>
              <a:rPr lang="cs-CZ" baseline="-25000" dirty="0" smtClean="0"/>
              <a:t>2 </a:t>
            </a:r>
            <a:r>
              <a:rPr lang="cs-CZ" dirty="0" smtClean="0"/>
              <a:t>+   H</a:t>
            </a:r>
            <a:r>
              <a:rPr lang="cs-CZ" baseline="-25000" dirty="0" smtClean="0"/>
              <a:t>2</a:t>
            </a:r>
            <a:r>
              <a:rPr lang="cs-CZ" dirty="0" smtClean="0"/>
              <a:t>       	  NH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KI   +  Cl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I</a:t>
            </a:r>
            <a:r>
              <a:rPr lang="cs-CZ" baseline="-25000" dirty="0" smtClean="0"/>
              <a:t>2</a:t>
            </a:r>
            <a:r>
              <a:rPr lang="cs-CZ" dirty="0" smtClean="0"/>
              <a:t> +   </a:t>
            </a:r>
            <a:r>
              <a:rPr lang="cs-CZ" dirty="0" err="1" smtClean="0"/>
              <a:t>KCl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Zn</a:t>
            </a:r>
            <a:r>
              <a:rPr lang="cs-CZ" dirty="0" smtClean="0"/>
              <a:t> +    </a:t>
            </a:r>
            <a:r>
              <a:rPr lang="cs-CZ" dirty="0" err="1" smtClean="0"/>
              <a:t>HCl</a:t>
            </a:r>
            <a:r>
              <a:rPr lang="cs-CZ" dirty="0" smtClean="0"/>
              <a:t>		    H</a:t>
            </a:r>
            <a:r>
              <a:rPr lang="cs-CZ" baseline="-25000" dirty="0" smtClean="0"/>
              <a:t>2</a:t>
            </a:r>
            <a:r>
              <a:rPr lang="cs-CZ" dirty="0" smtClean="0"/>
              <a:t>  +  ZnCl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H</a:t>
            </a:r>
            <a:r>
              <a:rPr lang="cs-CZ" baseline="-25000" dirty="0" smtClean="0"/>
              <a:t>2</a:t>
            </a:r>
            <a:r>
              <a:rPr lang="cs-CZ" dirty="0" smtClean="0"/>
              <a:t>   +   O</a:t>
            </a:r>
            <a:r>
              <a:rPr lang="cs-CZ" baseline="-25000" dirty="0" smtClean="0"/>
              <a:t>2</a:t>
            </a:r>
            <a:r>
              <a:rPr lang="cs-CZ" dirty="0" smtClean="0"/>
              <a:t>		     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  +     </a:t>
            </a:r>
            <a:r>
              <a:rPr lang="cs-CZ" dirty="0" err="1" smtClean="0"/>
              <a:t>NaOH</a:t>
            </a:r>
            <a:r>
              <a:rPr lang="cs-CZ" dirty="0" smtClean="0"/>
              <a:t>	         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+  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07704" y="170080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051720" y="263691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267744" y="364502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123728" y="458112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347864" y="551723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907704" y="508518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5085184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1291407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1291407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</a:t>
            </a:r>
            <a:endParaRPr lang="cs-CZ" sz="1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222751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227511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3212976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414908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149080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2859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Napíšeme chemickou reakci a správně ji vyčíslíme.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Vyjádříme molární hmotnosti látek.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Dosadíme do vzorce a numericky vypočítáme.</a:t>
            </a: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Vypočítejte hmotnost I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který vznikne reakcí 4g KI s přebytkem chlorové vody.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Rovnice:</a:t>
            </a:r>
          </a:p>
          <a:p>
            <a:pPr marL="514350" indent="-5143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Zjistíme molární hmotnosti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(pouze látek, které nás zajímají)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)=166 g/mol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)=254 g/mol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985900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+  Cl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+ 2KCl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564672"/>
          </a:xfrm>
        </p:spPr>
        <p:txBody>
          <a:bodyPr>
            <a:noAutofit/>
          </a:bodyPr>
          <a:lstStyle/>
          <a:p>
            <a:r>
              <a:rPr lang="cs-CZ" sz="3600" b="1" u="sng" dirty="0" smtClean="0"/>
              <a:t>1) pomocí porovnání látkového množství</a:t>
            </a:r>
            <a:endParaRPr lang="cs-CZ" sz="3600" b="1" u="sng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283968" y="429309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lipsa 11"/>
          <p:cNvSpPr/>
          <p:nvPr/>
        </p:nvSpPr>
        <p:spPr>
          <a:xfrm>
            <a:off x="1763688" y="3501008"/>
            <a:ext cx="1080120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590465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Dosazení a úprava vzorce:</a:t>
            </a:r>
          </a:p>
          <a:p>
            <a:pPr marL="514350" indent="-514350">
              <a:buFont typeface="+mj-lt"/>
              <a:buAutoNum type="arabicPeriod" startAt="3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n(KI) = n(I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Reakcí 4g KI s přebytkem chlorové vody vznikne 6,12g I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3573016"/>
            <a:ext cx="3000375" cy="828675"/>
          </a:xfrm>
          <a:prstGeom prst="rect">
            <a:avLst/>
          </a:prstGeom>
          <a:noFill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412776"/>
            <a:ext cx="1584176" cy="1115177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2420888"/>
            <a:ext cx="2065729" cy="864096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1285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0" y="1276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4653136"/>
            <a:ext cx="4200525" cy="800100"/>
          </a:xfrm>
          <a:prstGeom prst="rect">
            <a:avLst/>
          </a:prstGeom>
          <a:noFill/>
        </p:spPr>
      </p:pic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35" name="Rectangle 15"/>
          <p:cNvSpPr>
            <a:spLocks noChangeArrowheads="1"/>
          </p:cNvSpPr>
          <p:nvPr/>
        </p:nvSpPr>
        <p:spPr bwMode="auto">
          <a:xfrm>
            <a:off x="0" y="1276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37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653136"/>
            <a:ext cx="3162300" cy="819150"/>
          </a:xfrm>
          <a:prstGeom prst="rect">
            <a:avLst/>
          </a:prstGeom>
          <a:noFill/>
        </p:spPr>
      </p:pic>
      <p:sp>
        <p:nvSpPr>
          <p:cNvPr id="5138" name="Rectangle 18"/>
          <p:cNvSpPr>
            <a:spLocks noChangeArrowheads="1"/>
          </p:cNvSpPr>
          <p:nvPr/>
        </p:nvSpPr>
        <p:spPr bwMode="auto">
          <a:xfrm>
            <a:off x="0" y="1276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Obdélník 3"/>
              <p:cNvSpPr/>
              <p:nvPr/>
            </p:nvSpPr>
            <p:spPr>
              <a:xfrm>
                <a:off x="5076056" y="3050628"/>
                <a:ext cx="2520280" cy="900759"/>
              </a:xfrm>
              <a:prstGeom prst="rect">
                <a:avLst/>
              </a:prstGeom>
              <a:ln w="38100"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 </m:t>
                          </m:r>
                          <m:r>
                            <a:rPr lang="cs-CZ" sz="2800" i="1"/>
                            <m:t>𝑚</m:t>
                          </m:r>
                        </m:e>
                        <m:sub>
                          <m:r>
                            <a:rPr lang="cs-CZ" sz="2800" i="1"/>
                            <m:t>𝐴</m:t>
                          </m:r>
                        </m:sub>
                      </m:sSub>
                      <m:r>
                        <a:rPr lang="cs-CZ" sz="2800" i="1"/>
                        <m:t>=</m:t>
                      </m:r>
                      <m:f>
                        <m:fPr>
                          <m:ctrlPr>
                            <a:rPr lang="cs-CZ" sz="2800" i="1"/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i="1"/>
                              </m:ctrlPr>
                            </m:sSubPr>
                            <m:e>
                              <m:r>
                                <a:rPr lang="cs-CZ" sz="2800" i="1"/>
                                <m:t>𝑚</m:t>
                              </m:r>
                            </m:e>
                            <m:sub>
                              <m:r>
                                <a:rPr lang="cs-CZ" sz="2800" i="1"/>
                                <m:t>𝐵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800" i="1"/>
                              </m:ctrlPr>
                            </m:sSubPr>
                            <m:e>
                              <m:r>
                                <a:rPr lang="cs-CZ" sz="2800" i="1"/>
                                <m:t>𝑀</m:t>
                              </m:r>
                            </m:e>
                            <m:sub>
                              <m:r>
                                <a:rPr lang="cs-CZ" sz="2800" i="1"/>
                                <m:t>𝐵</m:t>
                              </m:r>
                            </m:sub>
                          </m:sSub>
                        </m:den>
                      </m:f>
                      <m:r>
                        <a:rPr lang="cs-CZ" sz="2800" i="1"/>
                        <m:t>.</m:t>
                      </m:r>
                      <m:sSub>
                        <m:sSubPr>
                          <m:ctrlPr>
                            <a:rPr lang="cs-CZ" sz="2800" i="1"/>
                          </m:ctrlPr>
                        </m:sSubPr>
                        <m:e>
                          <m:r>
                            <a:rPr lang="cs-CZ" sz="2800" i="1"/>
                            <m:t>𝑀</m:t>
                          </m:r>
                        </m:e>
                        <m:sub>
                          <m:r>
                            <a:rPr lang="cs-CZ" sz="2800" i="1"/>
                            <m:t>𝐴</m:t>
                          </m:r>
                        </m:sub>
                      </m:sSub>
                      <m:r>
                        <a:rPr lang="cs-CZ" sz="2800" i="1"/>
                        <m:t> 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050628"/>
                <a:ext cx="2520280" cy="90075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38100">
                <a:solidFill>
                  <a:schemeClr val="accent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195736" y="3933056"/>
            <a:ext cx="36711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u="sng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O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2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u="sng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4176464" cy="564672"/>
          </a:xfrm>
        </p:spPr>
        <p:txBody>
          <a:bodyPr>
            <a:noAutofit/>
          </a:bodyPr>
          <a:lstStyle/>
          <a:p>
            <a:r>
              <a:rPr lang="cs-CZ" sz="3600" b="1" u="sng" dirty="0" smtClean="0"/>
              <a:t>2) pomocí trojčlenky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1256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Napíšeme chemickou reakci a správně ji vyčíslíme.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Vyjádříme molární hmotnosti látek.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Sestavení trojčlenky.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Vypočítejte hmotnost H</a:t>
            </a:r>
            <a:r>
              <a:rPr lang="cs-CZ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O, která vznikne reakcí 10g vodíku s kyslíkem.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Rovnice: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Zjistíme molární hmotnosti</a:t>
            </a:r>
          </a:p>
          <a:p>
            <a:pPr>
              <a:buNone/>
            </a:pPr>
            <a:r>
              <a:rPr lang="cs-CZ" dirty="0" smtClean="0"/>
              <a:t>M(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= 2 g/mol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M(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)= 18 g/mol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79912" y="422108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5904656"/>
          </a:xfrm>
        </p:spPr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Sestavení trojčlenky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2H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+ O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2H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 rovnice vychází: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 4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vodíku vznikne 36g vody.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4g 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……………………36g 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10g 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339752" y="141277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19672" y="162880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 mol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162880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 moly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 moly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1052736"/>
            <a:ext cx="2952328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Molární hmotnost udává hmotnost 1 molu látky!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1844824"/>
            <a:ext cx="1925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M(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1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= 2 g/mol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M(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1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)= 18 g/mol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3568" y="1988840"/>
            <a:ext cx="557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 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419872" y="1988840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36 g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539552" y="4509120"/>
            <a:ext cx="4752528" cy="0"/>
          </a:xfrm>
          <a:prstGeom prst="line">
            <a:avLst/>
          </a:prstGeom>
          <a:ln>
            <a:tailEnd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39552" y="3501008"/>
            <a:ext cx="0" cy="1008112"/>
          </a:xfrm>
          <a:prstGeom prst="straightConnector1">
            <a:avLst/>
          </a:prstGeom>
          <a:ln>
            <a:tailEnd type="triangl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5292080" y="3501008"/>
            <a:ext cx="0" cy="1008112"/>
          </a:xfrm>
          <a:prstGeom prst="straightConnector1">
            <a:avLst/>
          </a:prstGeom>
          <a:ln>
            <a:tailEnd type="triangle" w="lg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2160" y="3717032"/>
            <a:ext cx="1389885" cy="810766"/>
          </a:xfrm>
          <a:prstGeom prst="rect">
            <a:avLst/>
          </a:prstGeom>
          <a:noFill/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4869160"/>
            <a:ext cx="1728192" cy="822949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877272"/>
            <a:ext cx="1260140" cy="504056"/>
          </a:xfrm>
          <a:prstGeom prst="rect">
            <a:avLst/>
          </a:prstGeom>
          <a:noFill/>
        </p:spPr>
      </p:pic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75856" y="5445224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10g vodíku vznikne reakcí s kyslíkem 90g vody.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8" dur="5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04088"/>
            <a:ext cx="4104456" cy="564672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Metodický postup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12568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000" dirty="0" smtClean="0"/>
              <a:t>Nejprve vysvětlíme využití výpočtů z chemických rovnic.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Uvedeme dva možné způsoby výpočtu.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Zopakujeme znění zákona zachování hmotnosti.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Vyčíslíme několik rovnic.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Vysvětlíme postup při výpočtech </a:t>
            </a:r>
            <a:r>
              <a:rPr lang="cs-CZ" sz="3000" u="sng" dirty="0" smtClean="0"/>
              <a:t>pomocí porovnání látkového množství</a:t>
            </a:r>
            <a:r>
              <a:rPr lang="cs-CZ" sz="3000" dirty="0" smtClean="0"/>
              <a:t> i </a:t>
            </a:r>
            <a:r>
              <a:rPr lang="cs-CZ" sz="3000" u="sng" dirty="0" smtClean="0"/>
              <a:t>pomocí trojčlenky</a:t>
            </a:r>
            <a:r>
              <a:rPr lang="cs-CZ" sz="3000" dirty="0" smtClean="0"/>
              <a:t>.</a:t>
            </a:r>
            <a:endParaRPr lang="cs-CZ" sz="3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43">
      <a:dk1>
        <a:srgbClr val="000000"/>
      </a:dk1>
      <a:lt1>
        <a:sysClr val="window" lastClr="FFFFFF"/>
      </a:lt1>
      <a:dk2>
        <a:srgbClr val="163356"/>
      </a:dk2>
      <a:lt2>
        <a:srgbClr val="FFC000"/>
      </a:lt2>
      <a:accent1>
        <a:srgbClr val="C6D9F0"/>
      </a:accent1>
      <a:accent2>
        <a:srgbClr val="FFD965"/>
      </a:accent2>
      <a:accent3>
        <a:srgbClr val="4F6128"/>
      </a:accent3>
      <a:accent4>
        <a:srgbClr val="8064A2"/>
      </a:accent4>
      <a:accent5>
        <a:srgbClr val="C6D9F0"/>
      </a:accent5>
      <a:accent6>
        <a:srgbClr val="F79646"/>
      </a:accent6>
      <a:hlink>
        <a:srgbClr val="C6D9F0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</TotalTime>
  <Words>294</Words>
  <Application>Microsoft Office PowerPoint</Application>
  <PresentationFormat>Předvádění na obrazovce (4:3)</PresentationFormat>
  <Paragraphs>93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Výpočty z chemických rovnic</vt:lpstr>
      <vt:lpstr>Vyčíslení rovnic</vt:lpstr>
      <vt:lpstr>1) pomocí porovnání látkového množství</vt:lpstr>
      <vt:lpstr>Prezentace aplikace PowerPoint</vt:lpstr>
      <vt:lpstr>2) pomocí trojčlenky</vt:lpstr>
      <vt:lpstr>Prezentace aplikace PowerPoint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PC-29SW</cp:lastModifiedBy>
  <cp:revision>25</cp:revision>
  <dcterms:created xsi:type="dcterms:W3CDTF">2011-11-21T19:16:24Z</dcterms:created>
  <dcterms:modified xsi:type="dcterms:W3CDTF">2011-11-30T10:58:45Z</dcterms:modified>
</cp:coreProperties>
</file>