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9" r:id="rId2"/>
    <p:sldId id="257" r:id="rId3"/>
    <p:sldId id="258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221F908-9B0F-4F4C-A649-BBA38D7E3918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227650E-0926-4E93-9DFA-9BA6AA3A3D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52CA1DB-DD0A-4778-8ACA-DA2E0CEAD22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7105E19-124F-4057-A48D-12240FE7310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27C7D60-645B-4909-BF77-FA99FE65411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2F30FEF-2F43-4713-93BD-74AA5CF4E37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A8E12F5-30D1-4273-B7B6-A6DC9A1E870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B45401-BC8B-4C47-BB70-EDB7243A7455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08E06B3E-B25E-4316-9791-7231CAD3E1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6AC10-1701-45C0-8AA3-C0D720DF0D2D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605603-0DB4-464A-A9C3-6F4DBA066A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Elipsa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67C27C-9927-4B73-A7C8-0CF9617499CD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B8483009-C4CA-487B-96B3-025653B32D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EBD944-E27C-4968-BADE-8DBDA124C759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875D5B-97F2-4C0B-9818-4C6B55FE3B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6" name="Elipsa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Elipsa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79BBA-0732-445A-93BE-E8AD867A321B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C369B43D-1C04-40FE-AB69-5A14E9828B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308CC2-2D4E-4B2C-B213-7545A4AD24E2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9CC851-037D-4581-94EA-B3D71D614F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823B75-EA21-453E-BA9B-6F5B33F9AD10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10F8981-BE57-462C-B21F-5C6DA708FC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A131D3F1-3B6A-42FA-9950-527817FDEA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3D168-1ED8-4D7D-9ABE-DFDEE8EBE1EB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3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02FFC9-1895-42B5-82AE-B1F6BE477A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37050E-D99F-4507-8001-FC7DCC17F9E8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B4DFC-2848-4C49-BF0A-B7962829B0D5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A80D4-2CCE-4545-BB93-D0D3B0E81A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Elipsa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18A7E7-C9EE-4F5F-B87A-A263668F66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998AB2-32C0-477E-B458-94D4A6463A2B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456A88E7-95BF-4F79-A786-C9F36154F5C0}" type="datetimeFigureOut">
              <a:rPr lang="cs-CZ"/>
              <a:pPr>
                <a:defRPr/>
              </a:pPr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2FAFFFA-E1D6-4C89-B290-939B9114FD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9470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9471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1268760"/>
            <a:ext cx="7196336" cy="910952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ANOTACE: Materiál je určen pro žáky 9. ročníku a slouží k výkladu nového učiva.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sp>
        <p:nvSpPr>
          <p:cNvPr id="14338" name="Obdélník 3"/>
          <p:cNvSpPr>
            <a:spLocks noChangeArrowheads="1"/>
          </p:cNvSpPr>
          <p:nvPr/>
        </p:nvSpPr>
        <p:spPr bwMode="auto">
          <a:xfrm>
            <a:off x="5651500" y="260350"/>
            <a:ext cx="25749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>
                <a:latin typeface="Georgia" pitchFamily="18" charset="0"/>
              </a:rPr>
              <a:t>VY_32_INOVACE_CH.09.A.07-10</a:t>
            </a:r>
            <a:endParaRPr lang="cs-CZ" sz="1400">
              <a:latin typeface="Georgia" pitchFamily="18" charset="0"/>
            </a:endParaRPr>
          </a:p>
        </p:txBody>
      </p:sp>
      <p:sp>
        <p:nvSpPr>
          <p:cNvPr id="14339" name="Obdélník 7"/>
          <p:cNvSpPr>
            <a:spLocks noChangeArrowheads="1"/>
          </p:cNvSpPr>
          <p:nvPr/>
        </p:nvSpPr>
        <p:spPr bwMode="auto">
          <a:xfrm>
            <a:off x="250825" y="2924175"/>
            <a:ext cx="85693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200">
                <a:latin typeface="Georgia" pitchFamily="18" charset="0"/>
              </a:rPr>
              <a:t>Název školy: ZŠ Štětí, Ostrovní 300</a:t>
            </a:r>
            <a:br>
              <a:rPr lang="cs-CZ" sz="2200">
                <a:latin typeface="Georgia" pitchFamily="18" charset="0"/>
              </a:rPr>
            </a:br>
            <a:r>
              <a:rPr lang="cs-CZ" sz="2200">
                <a:latin typeface="Georgia" pitchFamily="18" charset="0"/>
              </a:rPr>
              <a:t>Autor: Mgr. Tereza Hrabkovská</a:t>
            </a:r>
            <a:br>
              <a:rPr lang="cs-CZ" sz="2200">
                <a:latin typeface="Georgia" pitchFamily="18" charset="0"/>
              </a:rPr>
            </a:br>
            <a:r>
              <a:rPr lang="cs-CZ" sz="2200">
                <a:latin typeface="Georgia" pitchFamily="18" charset="0"/>
              </a:rPr>
              <a:t>Název materiálu: VY_32_INOVACE_CH.9.A.07_ALKANY</a:t>
            </a:r>
          </a:p>
          <a:p>
            <a:pPr algn="ctr"/>
            <a:r>
              <a:rPr lang="cs-CZ" sz="2200">
                <a:latin typeface="Georgia" pitchFamily="18" charset="0"/>
              </a:rPr>
              <a:t>Název: Alkany</a:t>
            </a:r>
            <a:br>
              <a:rPr lang="cs-CZ" sz="2200">
                <a:latin typeface="Georgia" pitchFamily="18" charset="0"/>
              </a:rPr>
            </a:br>
            <a:r>
              <a:rPr lang="cs-CZ" sz="2200">
                <a:latin typeface="Georgia" pitchFamily="18" charset="0"/>
              </a:rPr>
              <a:t>Číslo operačního programu: CZ.1.07/1.4.00/21.1693</a:t>
            </a:r>
            <a:br>
              <a:rPr lang="cs-CZ" sz="2200">
                <a:latin typeface="Georgia" pitchFamily="18" charset="0"/>
              </a:rPr>
            </a:br>
            <a:r>
              <a:rPr lang="cs-CZ" sz="2200">
                <a:latin typeface="Georgia" pitchFamily="18" charset="0"/>
              </a:rPr>
              <a:t>Název projektu: PRIMA ŠKOLA</a:t>
            </a:r>
          </a:p>
          <a:p>
            <a:pPr algn="ctr"/>
            <a:r>
              <a:rPr lang="cs-CZ" sz="2200">
                <a:latin typeface="Georgia" pitchFamily="18" charset="0"/>
              </a:rPr>
              <a:t>Vzdělávací oblast/obor: Člověk a příroda/Chemie</a:t>
            </a:r>
          </a:p>
          <a:p>
            <a:pPr algn="ctr"/>
            <a:r>
              <a:rPr lang="cs-CZ" sz="2200">
                <a:latin typeface="Georgia" pitchFamily="18" charset="0"/>
              </a:rPr>
              <a:t>Tematický okruh/téma: Uhlovodíky/Alkany</a:t>
            </a:r>
            <a:endParaRPr lang="cs-CZ" sz="2200">
              <a:solidFill>
                <a:srgbClr val="FF0000"/>
              </a:solidFill>
              <a:latin typeface="Georgia" pitchFamily="18" charset="0"/>
            </a:endParaRPr>
          </a:p>
          <a:p>
            <a:pPr algn="ctr"/>
            <a:r>
              <a:rPr lang="cs-CZ" sz="2200">
                <a:latin typeface="Georgia" pitchFamily="18" charset="0"/>
              </a:rPr>
              <a:t>Vytvořeno: 6. 12. 2011</a:t>
            </a:r>
          </a:p>
        </p:txBody>
      </p:sp>
      <p:pic>
        <p:nvPicPr>
          <p:cNvPr id="14340" name="Picture 2" descr="logo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549275"/>
            <a:ext cx="1512888" cy="129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4"/>
          <a:srcRect r="12926"/>
          <a:stretch>
            <a:fillRect/>
          </a:stretch>
        </p:blipFill>
        <p:spPr bwMode="auto">
          <a:xfrm>
            <a:off x="1763713" y="188913"/>
            <a:ext cx="3816350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8038" y="333375"/>
            <a:ext cx="2243137" cy="633413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400" u="sng" dirty="0" err="1" smtClean="0">
                <a:solidFill>
                  <a:schemeClr val="accent3">
                    <a:lumMod val="75000"/>
                  </a:schemeClr>
                </a:solidFill>
              </a:rPr>
              <a:t>Alkany</a:t>
            </a:r>
            <a:endParaRPr lang="cs-CZ" sz="4400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0825" y="1557338"/>
            <a:ext cx="8642350" cy="5040312"/>
          </a:xfrm>
        </p:spPr>
        <p:txBody>
          <a:bodyPr/>
          <a:lstStyle/>
          <a:p>
            <a:pPr>
              <a:spcBef>
                <a:spcPts val="1800"/>
              </a:spcBef>
            </a:pPr>
            <a:r>
              <a:rPr lang="cs-CZ" smtClean="0"/>
              <a:t>Jsou to uhlovodíky s jednoduchými vazbami.</a:t>
            </a:r>
          </a:p>
          <a:p>
            <a:pPr>
              <a:spcBef>
                <a:spcPts val="1800"/>
              </a:spcBef>
            </a:pPr>
            <a:r>
              <a:rPr lang="cs-CZ" smtClean="0"/>
              <a:t>Alkany tvoří homologickou řadu, kdy každý další má o jeden uhlík více –homologický rozdíl = -CH</a:t>
            </a:r>
            <a:r>
              <a:rPr lang="cs-CZ" baseline="-25000" smtClean="0"/>
              <a:t>2</a:t>
            </a:r>
            <a:r>
              <a:rPr lang="cs-CZ" smtClean="0"/>
              <a:t>-.</a:t>
            </a:r>
          </a:p>
          <a:p>
            <a:pPr>
              <a:spcBef>
                <a:spcPts val="1800"/>
              </a:spcBef>
            </a:pPr>
            <a:r>
              <a:rPr lang="cs-CZ" u="sng" smtClean="0"/>
              <a:t>Obecný vzorec alkanu:</a:t>
            </a:r>
          </a:p>
          <a:p>
            <a:pPr>
              <a:buFont typeface="Wingdings 2" pitchFamily="18" charset="2"/>
              <a:buNone/>
            </a:pPr>
            <a:r>
              <a:rPr lang="cs-CZ" sz="3600" smtClean="0"/>
              <a:t>			C</a:t>
            </a:r>
            <a:r>
              <a:rPr lang="cs-CZ" sz="3600" baseline="-25000" smtClean="0"/>
              <a:t>n</a:t>
            </a:r>
            <a:r>
              <a:rPr lang="cs-CZ" sz="3600" smtClean="0"/>
              <a:t>H</a:t>
            </a:r>
            <a:r>
              <a:rPr lang="cs-CZ" sz="3600" baseline="-25000" smtClean="0"/>
              <a:t>2n+2</a:t>
            </a:r>
            <a:r>
              <a:rPr lang="cs-CZ" sz="3600" smtClean="0"/>
              <a:t> </a:t>
            </a:r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Alkan se 6 uhlíky má tedy vzorec: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		C</a:t>
            </a:r>
            <a:r>
              <a:rPr lang="cs-CZ" baseline="-25000" smtClean="0"/>
              <a:t>6</a:t>
            </a:r>
            <a:r>
              <a:rPr lang="cs-CZ" smtClean="0"/>
              <a:t>H</a:t>
            </a:r>
            <a:r>
              <a:rPr lang="cs-CZ" baseline="-25000" smtClean="0"/>
              <a:t>2.6+2</a:t>
            </a:r>
            <a:r>
              <a:rPr lang="cs-CZ" smtClean="0"/>
              <a:t> → C</a:t>
            </a:r>
            <a:r>
              <a:rPr lang="cs-CZ" baseline="-25000" smtClean="0"/>
              <a:t>6</a:t>
            </a:r>
            <a:r>
              <a:rPr lang="cs-CZ" smtClean="0"/>
              <a:t>H</a:t>
            </a:r>
            <a:r>
              <a:rPr lang="cs-CZ" baseline="-25000" smtClean="0"/>
              <a:t>14</a:t>
            </a:r>
            <a:r>
              <a:rPr lang="cs-CZ" smtClean="0"/>
              <a:t> (molekulový vzorec)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0" name="Nadpis 1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8229600" cy="792162"/>
          </a:xfrm>
        </p:spPr>
        <p:txBody>
          <a:bodyPr/>
          <a:lstStyle/>
          <a:p>
            <a:r>
              <a:rPr lang="cs-CZ" u="sng" smtClean="0"/>
              <a:t>Další typy chemických vzorců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23850" y="1341438"/>
            <a:ext cx="8461375" cy="5256212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b="1" smtClean="0"/>
              <a:t>Název</a:t>
            </a:r>
            <a:r>
              <a:rPr lang="cs-CZ" smtClean="0"/>
              <a:t>	       methan	           ethan	             propan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Strukturní</a:t>
            </a:r>
          </a:p>
          <a:p>
            <a:endParaRPr lang="cs-CZ" smtClean="0"/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			         CH</a:t>
            </a:r>
            <a:r>
              <a:rPr lang="cs-CZ" baseline="-25000" smtClean="0"/>
              <a:t>4</a:t>
            </a:r>
            <a:r>
              <a:rPr lang="cs-CZ" smtClean="0"/>
              <a:t>	       CH</a:t>
            </a:r>
            <a:r>
              <a:rPr lang="cs-CZ" baseline="-25000" smtClean="0"/>
              <a:t>3</a:t>
            </a:r>
            <a:r>
              <a:rPr lang="cs-CZ" smtClean="0"/>
              <a:t>-CH</a:t>
            </a:r>
            <a:r>
              <a:rPr lang="cs-CZ" baseline="-25000" smtClean="0"/>
              <a:t>3</a:t>
            </a:r>
            <a:r>
              <a:rPr lang="cs-CZ" smtClean="0"/>
              <a:t>      CH</a:t>
            </a:r>
            <a:r>
              <a:rPr lang="cs-CZ" baseline="-25000" smtClean="0"/>
              <a:t>3</a:t>
            </a:r>
            <a:r>
              <a:rPr lang="cs-CZ" smtClean="0"/>
              <a:t>-CH</a:t>
            </a:r>
            <a:r>
              <a:rPr lang="cs-CZ" baseline="-25000" smtClean="0"/>
              <a:t>2</a:t>
            </a:r>
            <a:r>
              <a:rPr lang="cs-CZ" smtClean="0"/>
              <a:t>-CH</a:t>
            </a:r>
            <a:r>
              <a:rPr lang="cs-CZ" baseline="-25000" smtClean="0"/>
              <a:t>3</a:t>
            </a:r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				CH</a:t>
            </a:r>
            <a:r>
              <a:rPr lang="cs-CZ" baseline="-25000" smtClean="0"/>
              <a:t>4	 </a:t>
            </a:r>
            <a:r>
              <a:rPr lang="cs-CZ" smtClean="0"/>
              <a:t>            C</a:t>
            </a:r>
            <a:r>
              <a:rPr lang="cs-CZ" baseline="-25000" smtClean="0"/>
              <a:t>2</a:t>
            </a:r>
            <a:r>
              <a:rPr lang="cs-CZ" smtClean="0"/>
              <a:t>H</a:t>
            </a:r>
            <a:r>
              <a:rPr lang="cs-CZ" baseline="-25000" smtClean="0"/>
              <a:t>6</a:t>
            </a:r>
            <a:r>
              <a:rPr lang="cs-CZ" smtClean="0"/>
              <a:t>                C</a:t>
            </a:r>
            <a:r>
              <a:rPr lang="cs-CZ" baseline="-25000" smtClean="0"/>
              <a:t>3</a:t>
            </a:r>
            <a:r>
              <a:rPr lang="cs-CZ" smtClean="0"/>
              <a:t>H</a:t>
            </a:r>
            <a:r>
              <a:rPr lang="cs-CZ" baseline="-25000" smtClean="0"/>
              <a:t>8 </a:t>
            </a:r>
            <a:endParaRPr lang="cs-CZ" smtClean="0"/>
          </a:p>
          <a:p>
            <a:endParaRPr lang="cs-CZ" smtClean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843213" y="2133600"/>
          <a:ext cx="1038225" cy="1079500"/>
        </p:xfrm>
        <a:graphic>
          <a:graphicData uri="http://schemas.openxmlformats.org/presentationml/2006/ole">
            <p:oleObj spid="_x0000_s1026" name="ChemSketch" r:id="rId4" imgW="633960" imgH="658440" progId="">
              <p:embed/>
            </p:oleObj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4572000" y="2133600"/>
          <a:ext cx="1624013" cy="1079500"/>
        </p:xfrm>
        <a:graphic>
          <a:graphicData uri="http://schemas.openxmlformats.org/presentationml/2006/ole">
            <p:oleObj spid="_x0000_s1027" name="ChemSketch" r:id="rId5" imgW="990720" imgH="658440" progId="">
              <p:embed/>
            </p:oleObj>
          </a:graphicData>
        </a:graphic>
      </p:graphicFrame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6621463" y="2133600"/>
          <a:ext cx="2198687" cy="1079500"/>
        </p:xfrm>
        <a:graphic>
          <a:graphicData uri="http://schemas.openxmlformats.org/presentationml/2006/ole">
            <p:oleObj spid="_x0000_s1029" name="ChemSketch" r:id="rId6" imgW="1341000" imgH="658440" progId="">
              <p:embed/>
            </p:oleObj>
          </a:graphicData>
        </a:graphic>
      </p:graphicFrame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323850" y="3770313"/>
            <a:ext cx="203041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Georgia" pitchFamily="18" charset="0"/>
              </a:rPr>
              <a:t>Racionální	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323850" y="5281613"/>
            <a:ext cx="2036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Georgia" pitchFamily="18" charset="0"/>
              </a:rPr>
              <a:t>Molekulový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3"/>
          <p:cNvSpPr>
            <a:spLocks noGrp="1"/>
          </p:cNvSpPr>
          <p:nvPr>
            <p:ph type="title" idx="4294967295"/>
          </p:nvPr>
        </p:nvSpPr>
        <p:spPr>
          <a:xfrm>
            <a:off x="1371600" y="188913"/>
            <a:ext cx="7772400" cy="647700"/>
          </a:xfrm>
        </p:spPr>
        <p:txBody>
          <a:bodyPr/>
          <a:lstStyle/>
          <a:p>
            <a:r>
              <a:rPr lang="cs-CZ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Doplň homologickou řadu alkanů: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294967295"/>
          </p:nvPr>
        </p:nvSpPr>
        <p:spPr>
          <a:xfrm>
            <a:off x="179388" y="908050"/>
            <a:ext cx="8964612" cy="5761038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methan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 CH</a:t>
            </a:r>
            <a:r>
              <a:rPr lang="cs-CZ" sz="3200" baseline="-25000" dirty="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ethan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 CH</a:t>
            </a:r>
            <a:r>
              <a:rPr lang="cs-CZ" sz="3200" baseline="-250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3200" baseline="-25000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propan	 CH</a:t>
            </a:r>
            <a:r>
              <a:rPr lang="cs-CZ" sz="3200" baseline="-250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3200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3200" baseline="-25000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butan	</a:t>
            </a:r>
            <a:endParaRPr lang="cs-CZ" sz="3200" baseline="-25000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pentan 	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hexan 	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heptan 	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oktan 	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nonan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dekan 	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2087563" y="2484438"/>
            <a:ext cx="3421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CH</a:t>
            </a:r>
            <a:r>
              <a:rPr lang="cs-CZ" sz="3200" baseline="-2500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2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32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32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3200" baseline="-25000">
                <a:latin typeface="Times New Roman" pitchFamily="18" charset="0"/>
                <a:cs typeface="Times New Roman" pitchFamily="18" charset="0"/>
              </a:rPr>
              <a:t>3</a:t>
            </a:r>
            <a:endParaRPr lang="cs-CZ" sz="3200">
              <a:latin typeface="Georgia" pitchFamily="18" charset="0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2124075" y="2997200"/>
            <a:ext cx="42640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CH</a:t>
            </a:r>
            <a:r>
              <a:rPr lang="cs-CZ" sz="3200" baseline="-2500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2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32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32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32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3200" baseline="-25000">
                <a:latin typeface="Times New Roman" pitchFamily="18" charset="0"/>
                <a:cs typeface="Times New Roman" pitchFamily="18" charset="0"/>
              </a:rPr>
              <a:t>3</a:t>
            </a:r>
            <a:endParaRPr lang="cs-CZ" sz="3200">
              <a:latin typeface="Georgia" pitchFamily="18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2124075" y="3573463"/>
            <a:ext cx="51069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CH</a:t>
            </a:r>
            <a:r>
              <a:rPr lang="cs-CZ" sz="3200" baseline="-2500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2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32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32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32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32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2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3200" baseline="-25000">
                <a:latin typeface="Times New Roman" pitchFamily="18" charset="0"/>
                <a:cs typeface="Times New Roman" pitchFamily="18" charset="0"/>
              </a:rPr>
              <a:t>3</a:t>
            </a:r>
            <a:endParaRPr lang="cs-CZ" sz="3200">
              <a:latin typeface="Georgia" pitchFamily="18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2149475" y="4068763"/>
            <a:ext cx="5588000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Times New Roman" pitchFamily="18" charset="0"/>
                <a:cs typeface="Times New Roman" pitchFamily="18" charset="0"/>
              </a:rPr>
              <a:t>CH</a:t>
            </a:r>
            <a:r>
              <a:rPr lang="cs-CZ" sz="3000" baseline="-2500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0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30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0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30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0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30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0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30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0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30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0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3000" baseline="-25000">
                <a:latin typeface="Times New Roman" pitchFamily="18" charset="0"/>
                <a:cs typeface="Times New Roman" pitchFamily="18" charset="0"/>
              </a:rPr>
              <a:t>3</a:t>
            </a:r>
            <a:endParaRPr lang="cs-CZ" sz="3000">
              <a:latin typeface="Georgia" pitchFamily="18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2170113" y="4581525"/>
            <a:ext cx="59769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CH</a:t>
            </a:r>
            <a:r>
              <a:rPr lang="cs-CZ" sz="2800" baseline="-2500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8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8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8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8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8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8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8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800" baseline="-25000">
                <a:latin typeface="Times New Roman" pitchFamily="18" charset="0"/>
                <a:cs typeface="Times New Roman" pitchFamily="18" charset="0"/>
              </a:rPr>
              <a:t>3</a:t>
            </a:r>
            <a:endParaRPr lang="cs-CZ" sz="3200">
              <a:latin typeface="Georgia" pitchFamily="18" charset="0"/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2192338" y="5157788"/>
            <a:ext cx="6234112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600">
                <a:latin typeface="Times New Roman" pitchFamily="18" charset="0"/>
                <a:cs typeface="Times New Roman" pitchFamily="18" charset="0"/>
              </a:rPr>
              <a:t>CH</a:t>
            </a:r>
            <a:r>
              <a:rPr lang="cs-CZ" sz="2600" baseline="-2500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6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6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6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6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6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6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6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6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6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6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6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6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6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6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6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600" baseline="-2500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600">
              <a:latin typeface="Georgia" pitchFamily="18" charset="0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2232025" y="5761038"/>
            <a:ext cx="68040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500">
                <a:latin typeface="Times New Roman" pitchFamily="18" charset="0"/>
                <a:cs typeface="Times New Roman" pitchFamily="18" charset="0"/>
              </a:rPr>
              <a:t>CH</a:t>
            </a:r>
            <a:r>
              <a:rPr lang="cs-CZ" sz="2500" baseline="-2500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5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5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5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5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5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5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5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5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5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5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5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5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5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5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5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500" baseline="-2500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500">
                <a:latin typeface="Times New Roman" pitchFamily="18" charset="0"/>
                <a:cs typeface="Times New Roman" pitchFamily="18" charset="0"/>
              </a:rPr>
              <a:t>-CH</a:t>
            </a:r>
            <a:r>
              <a:rPr lang="cs-CZ" sz="2500" baseline="-2500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50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79388" y="260350"/>
            <a:ext cx="8713787" cy="6048375"/>
          </a:xfrm>
        </p:spPr>
        <p:txBody>
          <a:bodyPr>
            <a:normAutofit fontScale="92500" lnSpcReduction="10000"/>
          </a:bodyPr>
          <a:lstStyle/>
          <a:p>
            <a:pPr marL="274320" indent="-274320" fontAlgn="auto">
              <a:spcBef>
                <a:spcPts val="180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u="sng" dirty="0" smtClean="0">
                <a:latin typeface="Times New Roman" pitchFamily="18" charset="0"/>
                <a:cs typeface="Times New Roman" pitchFamily="18" charset="0"/>
              </a:rPr>
              <a:t>První čtyři </a:t>
            </a:r>
            <a:r>
              <a:rPr lang="cs-CZ" sz="3200" u="sng" dirty="0" err="1" smtClean="0">
                <a:latin typeface="Times New Roman" pitchFamily="18" charset="0"/>
                <a:cs typeface="Times New Roman" pitchFamily="18" charset="0"/>
              </a:rPr>
              <a:t>alkany</a:t>
            </a:r>
            <a:r>
              <a:rPr lang="cs-CZ" sz="32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 homologické řadě mají mnoho </a:t>
            </a:r>
            <a:r>
              <a:rPr lang="cs-CZ" sz="3200" u="sng" dirty="0" smtClean="0">
                <a:latin typeface="Times New Roman" pitchFamily="18" charset="0"/>
                <a:cs typeface="Times New Roman" pitchFamily="18" charset="0"/>
              </a:rPr>
              <a:t>společných vlastností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74320" indent="-274320" fontAlgn="auto">
              <a:spcBef>
                <a:spcPts val="180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Za normálních podmínek – </a:t>
            </a:r>
            <a:r>
              <a:rPr lang="cs-CZ" sz="3200" u="sng" dirty="0" smtClean="0">
                <a:latin typeface="Times New Roman" pitchFamily="18" charset="0"/>
                <a:cs typeface="Times New Roman" pitchFamily="18" charset="0"/>
              </a:rPr>
              <a:t>bezbarvé, plynné látky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74320" indent="-274320" fontAlgn="auto">
              <a:spcBef>
                <a:spcPts val="180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Jsou nerozpustné ve vodě.</a:t>
            </a:r>
          </a:p>
          <a:p>
            <a:pPr marL="274320" indent="-274320" fontAlgn="auto">
              <a:spcBef>
                <a:spcPts val="180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Jsou </a:t>
            </a:r>
            <a:r>
              <a:rPr lang="cs-CZ" sz="3200" u="sng" dirty="0" smtClean="0">
                <a:latin typeface="Times New Roman" pitchFamily="18" charset="0"/>
                <a:cs typeface="Times New Roman" pitchFamily="18" charset="0"/>
              </a:rPr>
              <a:t>hořlavé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 snadno zápalné - se vzduchem tvoří výbušnou směs.</a:t>
            </a:r>
          </a:p>
          <a:p>
            <a:pPr marL="274320" indent="-274320" fontAlgn="auto">
              <a:spcBef>
                <a:spcPts val="180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Základními zdroji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alkanů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jsou </a:t>
            </a:r>
            <a:r>
              <a:rPr lang="cs-CZ" sz="3200" u="sng" dirty="0" smtClean="0">
                <a:latin typeface="Times New Roman" pitchFamily="18" charset="0"/>
                <a:cs typeface="Times New Roman" pitchFamily="18" charset="0"/>
              </a:rPr>
              <a:t>zemní plyn a ropa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74320" indent="-274320" fontAlgn="auto">
              <a:spcBef>
                <a:spcPts val="180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sz="3200" u="sng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FontTx/>
              <a:buNone/>
              <a:defRPr/>
            </a:pPr>
            <a:r>
              <a:rPr lang="cs-CZ" sz="3200" u="sng" dirty="0" smtClean="0">
                <a:latin typeface="Times New Roman" pitchFamily="18" charset="0"/>
                <a:cs typeface="Times New Roman" pitchFamily="18" charset="0"/>
              </a:rPr>
              <a:t>PROPAN-BUTAN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stlačená, kapalná směs se používá jako </a:t>
            </a:r>
            <a:r>
              <a:rPr lang="cs-CZ" sz="3200" u="sng" dirty="0" smtClean="0">
                <a:latin typeface="Times New Roman" pitchFamily="18" charset="0"/>
                <a:cs typeface="Times New Roman" pitchFamily="18" charset="0"/>
              </a:rPr>
              <a:t>palivo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(vařiče, sporáky, lampy, spalovací motory – LPG).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Metodický  postup</a:t>
            </a: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179388" y="1628775"/>
            <a:ext cx="8713787" cy="4608513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274320" indent="-274320" fontAlgn="auto"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Prezentace slouží k výkladu nové látky. </a:t>
            </a:r>
          </a:p>
          <a:p>
            <a:pPr marL="274320" indent="-274320" fontAlgn="auto"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Charakterizujeme skupinu uhlovodíků – </a:t>
            </a:r>
            <a:r>
              <a:rPr lang="cs-CZ" sz="3200">
                <a:latin typeface="Times New Roman" pitchFamily="18" charset="0"/>
                <a:cs typeface="Times New Roman" pitchFamily="18" charset="0"/>
              </a:rPr>
              <a:t>alkany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74320" indent="-274320" fontAlgn="auto"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Uvedeme obecný vzorec, podle kterého děti zapíší jakýkoliv vzorec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alkanu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, vyvodíme homologický přírůstek.</a:t>
            </a:r>
          </a:p>
          <a:p>
            <a:pPr marL="274320" indent="-274320" fontAlgn="auto"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Vysvětlíme chemické vzorce používané v organické chemii.</a:t>
            </a:r>
          </a:p>
          <a:p>
            <a:pPr marL="274320" indent="-274320" fontAlgn="auto"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Děti doplní homologickou řadu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alkanů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74320" indent="-274320" fontAlgn="auto"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Vysvětlíme vlastnosti některých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alkanů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74320" indent="-274320" fontAlgn="auto"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cs-CZ" sz="27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965</TotalTime>
  <Words>212</Words>
  <Application>Microsoft Office PowerPoint</Application>
  <PresentationFormat>Předvádění na obrazovce (4:3)</PresentationFormat>
  <Paragraphs>64</Paragraphs>
  <Slides>6</Slides>
  <Notes>5</Notes>
  <HiddenSlides>1</HiddenSlides>
  <MMClips>0</MMClips>
  <ScaleCrop>false</ScaleCrop>
  <HeadingPairs>
    <vt:vector size="8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25" baseType="lpstr">
      <vt:lpstr>Georgia</vt:lpstr>
      <vt:lpstr>Arial</vt:lpstr>
      <vt:lpstr>Wingdings 2</vt:lpstr>
      <vt:lpstr>Wingdings</vt:lpstr>
      <vt:lpstr>Calibri</vt:lpstr>
      <vt:lpstr>Times New Roman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ChemSketch</vt:lpstr>
      <vt:lpstr>Snímek 1</vt:lpstr>
      <vt:lpstr>Alkany</vt:lpstr>
      <vt:lpstr>Další typy chemických vzorců</vt:lpstr>
      <vt:lpstr>Doplň homologickou řadu alkanů:</vt:lpstr>
      <vt:lpstr>Snímek 5</vt:lpstr>
      <vt:lpstr>Metodický  postup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Alkany</dc:title>
  <dc:creator>Alena Francová</dc:creator>
  <cp:lastModifiedBy>Maminka</cp:lastModifiedBy>
  <cp:revision>26</cp:revision>
  <dcterms:created xsi:type="dcterms:W3CDTF">2011-12-06T07:24:54Z</dcterms:created>
  <dcterms:modified xsi:type="dcterms:W3CDTF">2012-03-06T13:01:38Z</dcterms:modified>
</cp:coreProperties>
</file>