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59" r:id="rId2"/>
    <p:sldId id="257" r:id="rId3"/>
    <p:sldId id="258" r:id="rId4"/>
    <p:sldId id="260" r:id="rId5"/>
    <p:sldId id="261" r:id="rId6"/>
    <p:sldId id="264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139468-D4D2-4335-99FA-8A132A4122AB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E271D-CAA4-4295-93B4-D1801BFD32A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7083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52391-3681-43A4-8D7A-E140EFD96EC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C273C00-40A5-4B70-80B7-4A71248F6968}" type="datetimeFigureOut">
              <a:rPr lang="cs-CZ" smtClean="0"/>
              <a:pPr/>
              <a:t>2.1.2012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306A26E-C411-4E44-9034-C42473AA060B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cut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a/a0/Welding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jpeg"/><Relationship Id="rId5" Type="http://schemas.openxmlformats.org/officeDocument/2006/relationships/image" Target="../media/image8.emf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Welding.jpg" TargetMode="External"/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67544" y="5661248"/>
            <a:ext cx="8229600" cy="91745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chemeClr val="accent3">
                    <a:lumMod val="25000"/>
                  </a:schemeClr>
                </a:solidFill>
              </a:rPr>
              <a:t>ANOTACE: Materiál je určen pro žáky 9. ročníku a slouží k výkladu nového učiva.</a:t>
            </a:r>
          </a:p>
          <a:p>
            <a:endParaRPr lang="cs-CZ" dirty="0"/>
          </a:p>
        </p:txBody>
      </p:sp>
      <p:sp>
        <p:nvSpPr>
          <p:cNvPr id="7" name="Obdélník 3"/>
          <p:cNvSpPr>
            <a:spLocks noChangeArrowheads="1"/>
          </p:cNvSpPr>
          <p:nvPr/>
        </p:nvSpPr>
        <p:spPr bwMode="auto">
          <a:xfrm>
            <a:off x="6323100" y="764704"/>
            <a:ext cx="28209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 smtClean="0">
                <a:solidFill>
                  <a:schemeClr val="accent3">
                    <a:lumMod val="25000"/>
                  </a:schemeClr>
                </a:solidFill>
              </a:rPr>
              <a:t>VY_32_INOVACE_CH.09.A.08-10</a:t>
            </a:r>
            <a:endParaRPr lang="cs-CZ" sz="1400" dirty="0">
              <a:solidFill>
                <a:schemeClr val="accent3">
                  <a:lumMod val="2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23528" y="1772816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Název školy: ZŠ Štětí, Ostrovní 300</a:t>
            </a:r>
            <a:br>
              <a:rPr lang="cs-CZ" sz="2400" dirty="0" smtClean="0"/>
            </a:br>
            <a:r>
              <a:rPr lang="cs-CZ" sz="2400" dirty="0" smtClean="0"/>
              <a:t>Autor: Mgr. Tereza Hrabkovská</a:t>
            </a:r>
            <a:br>
              <a:rPr lang="cs-CZ" sz="2400" dirty="0" smtClean="0"/>
            </a:br>
            <a:r>
              <a:rPr lang="cs-CZ" sz="2400" dirty="0" smtClean="0"/>
              <a:t>Název materiálu: VY_32_INOVACE_CH.9.A.07_ALKENY</a:t>
            </a:r>
          </a:p>
          <a:p>
            <a:pPr algn="ctr"/>
            <a:r>
              <a:rPr lang="cs-CZ" sz="2400" dirty="0" smtClean="0"/>
              <a:t>Název: Alkeny</a:t>
            </a:r>
            <a:br>
              <a:rPr lang="cs-CZ" sz="2400" dirty="0" smtClean="0"/>
            </a:br>
            <a:r>
              <a:rPr lang="cs-CZ" sz="2400" dirty="0" smtClean="0"/>
              <a:t>Číslo operačního programu: CZ.1.07/1.4.00/21.1693</a:t>
            </a:r>
            <a:br>
              <a:rPr lang="cs-CZ" sz="2400" dirty="0" smtClean="0"/>
            </a:br>
            <a:r>
              <a:rPr lang="cs-CZ" sz="2400" dirty="0" smtClean="0"/>
              <a:t>Název projektu: PRIMA ŠKOLA</a:t>
            </a:r>
          </a:p>
          <a:p>
            <a:pPr algn="ctr"/>
            <a:r>
              <a:rPr lang="cs-CZ" sz="2400" dirty="0" smtClean="0"/>
              <a:t>Vzdělávací oblast/obor: Člověk a příroda/Chemie</a:t>
            </a:r>
          </a:p>
          <a:p>
            <a:pPr algn="ctr"/>
            <a:r>
              <a:rPr lang="cs-CZ" sz="2400" dirty="0" smtClean="0"/>
              <a:t>Tematický okruh/téma: Uhlovodíky/Alkeny</a:t>
            </a:r>
            <a:endParaRPr lang="cs-CZ" sz="2400" dirty="0" smtClean="0">
              <a:solidFill>
                <a:srgbClr val="FF0000"/>
              </a:solidFill>
            </a:endParaRPr>
          </a:p>
          <a:p>
            <a:pPr algn="ctr"/>
            <a:r>
              <a:rPr lang="cs-CZ" sz="2400" dirty="0" smtClean="0"/>
              <a:t>Vytvořeno: 10. 12. 2011</a:t>
            </a:r>
            <a:endParaRPr lang="cs-CZ" sz="24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60648"/>
            <a:ext cx="1512168" cy="1294366"/>
          </a:xfrm>
          <a:prstGeom prst="rect">
            <a:avLst/>
          </a:prstGeom>
          <a:noFill/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4" cstate="print"/>
          <a:srcRect r="12926"/>
          <a:stretch>
            <a:fillRect/>
          </a:stretch>
        </p:blipFill>
        <p:spPr bwMode="auto">
          <a:xfrm>
            <a:off x="2195736" y="692696"/>
            <a:ext cx="3816424" cy="7379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332656"/>
            <a:ext cx="2160240" cy="778098"/>
          </a:xfrm>
        </p:spPr>
        <p:txBody>
          <a:bodyPr>
            <a:noAutofit/>
          </a:bodyPr>
          <a:lstStyle/>
          <a:p>
            <a:r>
              <a:rPr lang="cs-CZ" b="1" dirty="0" smtClean="0"/>
              <a:t>Alkeny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256584"/>
          </a:xfrm>
        </p:spPr>
        <p:txBody>
          <a:bodyPr>
            <a:normAutofit/>
          </a:bodyPr>
          <a:lstStyle/>
          <a:p>
            <a:pPr>
              <a:spcBef>
                <a:spcPts val="1800"/>
              </a:spcBef>
            </a:pPr>
            <a:r>
              <a:rPr lang="cs-CZ" sz="2800" dirty="0" smtClean="0"/>
              <a:t>Jsou to uhlovodíky s </a:t>
            </a:r>
            <a:r>
              <a:rPr lang="cs-CZ" sz="2800" b="1" u="sng" dirty="0" smtClean="0"/>
              <a:t>dvojnou vazbou</a:t>
            </a:r>
            <a:r>
              <a:rPr lang="cs-CZ" sz="2800" dirty="0" smtClean="0"/>
              <a:t>.</a:t>
            </a:r>
          </a:p>
          <a:p>
            <a:pPr>
              <a:spcBef>
                <a:spcPts val="1800"/>
              </a:spcBef>
            </a:pPr>
            <a:endParaRPr lang="cs-CZ" sz="2800" dirty="0" smtClean="0"/>
          </a:p>
          <a:p>
            <a:pPr>
              <a:spcBef>
                <a:spcPts val="1800"/>
              </a:spcBef>
            </a:pPr>
            <a:r>
              <a:rPr lang="cs-CZ" sz="2800" u="sng" dirty="0" smtClean="0"/>
              <a:t>Obecný vzorec </a:t>
            </a:r>
            <a:r>
              <a:rPr lang="cs-CZ" sz="2800" b="1" u="sng" dirty="0" smtClean="0"/>
              <a:t>alkenu</a:t>
            </a:r>
            <a:r>
              <a:rPr lang="cs-CZ" sz="2800" u="sng" dirty="0" smtClean="0"/>
              <a:t>:</a:t>
            </a:r>
          </a:p>
          <a:p>
            <a:pPr>
              <a:buNone/>
            </a:pP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</a:rPr>
              <a:t>			C</a:t>
            </a:r>
            <a:r>
              <a:rPr lang="cs-CZ" sz="4400" baseline="-25000" dirty="0" smtClean="0">
                <a:solidFill>
                  <a:schemeClr val="bg1">
                    <a:lumMod val="10000"/>
                  </a:schemeClr>
                </a:solidFill>
              </a:rPr>
              <a:t>n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</a:rPr>
              <a:t>H</a:t>
            </a:r>
            <a:r>
              <a:rPr lang="cs-CZ" sz="4400" baseline="-25000" dirty="0" smtClean="0">
                <a:solidFill>
                  <a:schemeClr val="bg1">
                    <a:lumMod val="10000"/>
                  </a:schemeClr>
                </a:solidFill>
              </a:rPr>
              <a:t>2n</a:t>
            </a:r>
          </a:p>
          <a:p>
            <a:r>
              <a:rPr lang="cs-CZ" sz="2800" u="sng" dirty="0" smtClean="0"/>
              <a:t>Názvosloví</a:t>
            </a:r>
            <a:r>
              <a:rPr lang="cs-CZ" sz="2800" dirty="0" smtClean="0"/>
              <a:t>: </a:t>
            </a:r>
            <a:r>
              <a:rPr lang="cs-CZ" sz="2800" dirty="0" smtClean="0">
                <a:solidFill>
                  <a:schemeClr val="bg1">
                    <a:lumMod val="10000"/>
                  </a:schemeClr>
                </a:solidFill>
              </a:rPr>
              <a:t>odvozeno od </a:t>
            </a:r>
            <a:r>
              <a:rPr lang="cs-CZ" sz="2800" dirty="0" err="1" smtClean="0">
                <a:solidFill>
                  <a:schemeClr val="bg1">
                    <a:lumMod val="10000"/>
                  </a:schemeClr>
                </a:solidFill>
              </a:rPr>
              <a:t>alkanu</a:t>
            </a:r>
            <a:r>
              <a:rPr lang="cs-CZ" sz="2800" dirty="0" smtClean="0">
                <a:solidFill>
                  <a:schemeClr val="bg1">
                    <a:lumMod val="10000"/>
                  </a:schemeClr>
                </a:solidFill>
              </a:rPr>
              <a:t> + </a:t>
            </a:r>
            <a:r>
              <a:rPr lang="cs-CZ" sz="2800" b="1" dirty="0" smtClean="0">
                <a:solidFill>
                  <a:schemeClr val="bg1">
                    <a:lumMod val="10000"/>
                  </a:schemeClr>
                </a:solidFill>
              </a:rPr>
              <a:t>přípona </a:t>
            </a:r>
            <a:r>
              <a:rPr lang="cs-CZ" sz="2800" b="1" dirty="0" err="1" smtClean="0">
                <a:solidFill>
                  <a:schemeClr val="bg1">
                    <a:lumMod val="10000"/>
                  </a:schemeClr>
                </a:solidFill>
              </a:rPr>
              <a:t>en</a:t>
            </a:r>
            <a:endParaRPr lang="cs-CZ" sz="2800" b="1" dirty="0" smtClean="0">
              <a:solidFill>
                <a:schemeClr val="bg1">
                  <a:lumMod val="10000"/>
                </a:schemeClr>
              </a:solidFill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bg1">
                    <a:lumMod val="10000"/>
                  </a:schemeClr>
                </a:solidFill>
              </a:rPr>
              <a:t>			 alken se 2 uhlíky = ETHEN</a:t>
            </a:r>
          </a:p>
          <a:p>
            <a:pPr>
              <a:buNone/>
            </a:pPr>
            <a:endParaRPr lang="cs-CZ" sz="2800" dirty="0" smtClean="0"/>
          </a:p>
          <a:p>
            <a:pPr marL="177800" indent="-177800">
              <a:tabLst>
                <a:tab pos="177800" algn="l"/>
              </a:tabLst>
            </a:pPr>
            <a:r>
              <a:rPr lang="cs-CZ" sz="2800" dirty="0" smtClean="0"/>
              <a:t>Uhlovodíky se dvěma dvojnými vazbami nazýváme </a:t>
            </a:r>
            <a:r>
              <a:rPr lang="cs-CZ" sz="2800" b="1" u="sng" dirty="0" smtClean="0">
                <a:solidFill>
                  <a:schemeClr val="tx1">
                    <a:lumMod val="75000"/>
                  </a:schemeClr>
                </a:solidFill>
              </a:rPr>
              <a:t>DIENY</a:t>
            </a:r>
            <a:r>
              <a:rPr lang="cs-CZ" sz="2800" dirty="0" smtClean="0"/>
              <a:t>.</a:t>
            </a:r>
          </a:p>
          <a:p>
            <a:endParaRPr lang="cs-CZ" dirty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331640" y="1988840"/>
          <a:ext cx="1944216" cy="5562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ChemSketch" r:id="rId3" imgW="615696" imgH="176784" progId="ACD.ChemSketch.20">
                  <p:embed/>
                </p:oleObj>
              </mc:Choice>
              <mc:Fallback>
                <p:oleObj name="ChemSketch" r:id="rId3" imgW="615696" imgH="176784" progId="ACD.ChemSketch.20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1988840"/>
                        <a:ext cx="1944216" cy="5562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1378496" cy="650336"/>
          </a:xfrm>
        </p:spPr>
        <p:txBody>
          <a:bodyPr>
            <a:normAutofit fontScale="90000"/>
          </a:bodyPr>
          <a:lstStyle/>
          <a:p>
            <a:r>
              <a:rPr lang="cs-CZ" sz="4000" b="1" u="sng" dirty="0" err="1" smtClean="0"/>
              <a:t>Ethen</a:t>
            </a:r>
            <a:endParaRPr lang="cs-CZ" sz="4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568952" cy="2304256"/>
          </a:xfrm>
        </p:spPr>
        <p:txBody>
          <a:bodyPr>
            <a:noAutofit/>
          </a:bodyPr>
          <a:lstStyle/>
          <a:p>
            <a:r>
              <a:rPr lang="cs-CZ" sz="2700" dirty="0" smtClean="0"/>
              <a:t>Nejnižší alken je </a:t>
            </a:r>
            <a:r>
              <a:rPr lang="cs-CZ" sz="2700" dirty="0" err="1" smtClean="0"/>
              <a:t>ethen</a:t>
            </a:r>
            <a:r>
              <a:rPr lang="cs-CZ" sz="2700" dirty="0" smtClean="0"/>
              <a:t> (</a:t>
            </a:r>
            <a:r>
              <a:rPr lang="cs-CZ" sz="2700" dirty="0" err="1" smtClean="0"/>
              <a:t>ethylen</a:t>
            </a:r>
            <a:r>
              <a:rPr lang="cs-CZ" sz="2700" dirty="0" smtClean="0"/>
              <a:t>).</a:t>
            </a:r>
          </a:p>
          <a:p>
            <a:r>
              <a:rPr lang="cs-CZ" sz="2700" dirty="0" smtClean="0"/>
              <a:t>Je </a:t>
            </a:r>
            <a:r>
              <a:rPr lang="cs-CZ" sz="2700" dirty="0"/>
              <a:t>to </a:t>
            </a:r>
            <a:r>
              <a:rPr lang="cs-CZ" sz="2700" dirty="0" smtClean="0"/>
              <a:t>bezbarvý, extrémně hořlavý </a:t>
            </a:r>
            <a:r>
              <a:rPr lang="cs-CZ" sz="2700" dirty="0"/>
              <a:t>plyn nasládlé vůně.</a:t>
            </a:r>
          </a:p>
          <a:p>
            <a:r>
              <a:rPr lang="cs-CZ" sz="2700" dirty="0" smtClean="0"/>
              <a:t>Používá se na dozrávání </a:t>
            </a:r>
            <a:r>
              <a:rPr lang="cs-CZ" sz="2700" dirty="0"/>
              <a:t>ovoce. </a:t>
            </a:r>
          </a:p>
          <a:p>
            <a:r>
              <a:rPr lang="cs-CZ" sz="2700" dirty="0"/>
              <a:t>Vyrábí se z něj mnoho syntetických látek, </a:t>
            </a:r>
            <a:r>
              <a:rPr lang="cs-CZ" sz="2700" dirty="0" err="1"/>
              <a:t>např</a:t>
            </a:r>
            <a:r>
              <a:rPr lang="cs-CZ" sz="2700" dirty="0"/>
              <a:t>: sáčky na potraviny, trubky, nádobí.</a:t>
            </a:r>
          </a:p>
          <a:p>
            <a:endParaRPr lang="cs-CZ" sz="24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4705980"/>
            <a:ext cx="4104456" cy="650336"/>
          </a:xfrm>
          <a:prstGeom prst="rect">
            <a:avLst/>
          </a:prstGeom>
        </p:spPr>
        <p:txBody>
          <a:bodyPr vert="horz" lIns="0" rIns="0" bIns="0" anchor="b">
            <a:normAutofit fontScale="25000" lnSpcReduction="20000"/>
          </a:bodyPr>
          <a:lstStyle/>
          <a:p>
            <a:pPr>
              <a:spcBef>
                <a:spcPct val="0"/>
              </a:spcBef>
            </a:pPr>
            <a:r>
              <a:rPr lang="cs-CZ" sz="14400" b="1" u="sng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Prop</a:t>
            </a:r>
            <a:r>
              <a:rPr kumimoji="0" lang="cs-CZ" sz="144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en</a:t>
            </a:r>
            <a:r>
              <a:rPr kumimoji="0" lang="cs-CZ" sz="1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cs-CZ" sz="11200" dirty="0" smtClean="0"/>
              <a:t>(propyl</a:t>
            </a:r>
            <a:r>
              <a:rPr lang="cs-CZ" sz="11200" dirty="0" smtClean="0">
                <a:solidFill>
                  <a:schemeClr val="tx2"/>
                </a:solidFill>
              </a:rPr>
              <a:t>en)</a:t>
            </a:r>
            <a:endParaRPr lang="cs-CZ" sz="1440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5354052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2603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cs-CZ" sz="2800" dirty="0" smtClean="0"/>
              <a:t>Používá se na výrobu plastů.</a:t>
            </a:r>
            <a:endParaRPr lang="cs-CZ" sz="2800" dirty="0"/>
          </a:p>
        </p:txBody>
      </p:sp>
      <p:pic>
        <p:nvPicPr>
          <p:cNvPr id="3074" name="Picture 2" descr="C:\Users\Terča\AppData\Local\Microsoft\Windows\Temporary Internet Files\Content.IE5\VL7198JW\MP9002277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3356992"/>
            <a:ext cx="2880320" cy="19102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53344" y="-27384"/>
            <a:ext cx="2098576" cy="1143000"/>
          </a:xfrm>
        </p:spPr>
        <p:txBody>
          <a:bodyPr/>
          <a:lstStyle/>
          <a:p>
            <a:r>
              <a:rPr lang="cs-CZ" b="1" dirty="0" err="1" smtClean="0"/>
              <a:t>Alkyny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435280" cy="4983832"/>
          </a:xfrm>
        </p:spPr>
        <p:txBody>
          <a:bodyPr/>
          <a:lstStyle/>
          <a:p>
            <a:pPr>
              <a:spcBef>
                <a:spcPts val="1800"/>
              </a:spcBef>
            </a:pPr>
            <a:r>
              <a:rPr lang="cs-CZ" sz="2800" dirty="0" smtClean="0"/>
              <a:t>Jsou to uhlovodíky s </a:t>
            </a:r>
            <a:r>
              <a:rPr lang="cs-CZ" sz="2800" b="1" u="sng" dirty="0" smtClean="0"/>
              <a:t>trojnou vazbou</a:t>
            </a:r>
            <a:r>
              <a:rPr lang="cs-CZ" sz="2800" dirty="0" smtClean="0"/>
              <a:t>.</a:t>
            </a:r>
          </a:p>
          <a:p>
            <a:pPr>
              <a:spcBef>
                <a:spcPts val="1800"/>
              </a:spcBef>
            </a:pPr>
            <a:endParaRPr lang="cs-CZ" dirty="0" smtClean="0"/>
          </a:p>
          <a:p>
            <a:pPr>
              <a:spcBef>
                <a:spcPts val="1800"/>
              </a:spcBef>
            </a:pPr>
            <a:r>
              <a:rPr lang="cs-CZ" sz="2800" u="sng" dirty="0" smtClean="0"/>
              <a:t>Obecný vzorec </a:t>
            </a:r>
            <a:r>
              <a:rPr lang="cs-CZ" sz="2800" b="1" u="sng" dirty="0" err="1" smtClean="0"/>
              <a:t>alkynu</a:t>
            </a:r>
            <a:r>
              <a:rPr lang="cs-CZ" sz="2800" u="sng" dirty="0" smtClean="0"/>
              <a:t>:</a:t>
            </a:r>
          </a:p>
          <a:p>
            <a:pPr>
              <a:buNone/>
            </a:pPr>
            <a:r>
              <a:rPr lang="cs-CZ" sz="4400" dirty="0" smtClean="0"/>
              <a:t>			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</a:rPr>
              <a:t>C</a:t>
            </a:r>
            <a:r>
              <a:rPr lang="cs-CZ" sz="4400" baseline="-25000" dirty="0" smtClean="0">
                <a:solidFill>
                  <a:schemeClr val="bg1">
                    <a:lumMod val="10000"/>
                  </a:schemeClr>
                </a:solidFill>
              </a:rPr>
              <a:t>n</a:t>
            </a:r>
            <a:r>
              <a:rPr lang="cs-CZ" sz="4400" dirty="0" smtClean="0">
                <a:solidFill>
                  <a:schemeClr val="bg1">
                    <a:lumMod val="10000"/>
                  </a:schemeClr>
                </a:solidFill>
              </a:rPr>
              <a:t>H</a:t>
            </a:r>
            <a:r>
              <a:rPr lang="cs-CZ" sz="4400" baseline="-25000" dirty="0" smtClean="0">
                <a:solidFill>
                  <a:schemeClr val="bg1">
                    <a:lumMod val="10000"/>
                  </a:schemeClr>
                </a:solidFill>
              </a:rPr>
              <a:t>2n-2</a:t>
            </a:r>
          </a:p>
          <a:p>
            <a:pPr>
              <a:buNone/>
            </a:pPr>
            <a:endParaRPr lang="cs-CZ" sz="4400" dirty="0" smtClean="0">
              <a:solidFill>
                <a:schemeClr val="bg1">
                  <a:lumMod val="10000"/>
                </a:schemeClr>
              </a:solidFill>
            </a:endParaRPr>
          </a:p>
          <a:p>
            <a:r>
              <a:rPr lang="cs-CZ" sz="2800" u="sng" dirty="0" smtClean="0"/>
              <a:t>Názvosloví</a:t>
            </a:r>
            <a:r>
              <a:rPr lang="cs-CZ" sz="2800" dirty="0" smtClean="0"/>
              <a:t>: </a:t>
            </a:r>
            <a:r>
              <a:rPr lang="cs-CZ" sz="2800" dirty="0" smtClean="0">
                <a:solidFill>
                  <a:schemeClr val="bg1">
                    <a:lumMod val="10000"/>
                  </a:schemeClr>
                </a:solidFill>
              </a:rPr>
              <a:t>odvozeno od </a:t>
            </a:r>
            <a:r>
              <a:rPr lang="cs-CZ" sz="2800" dirty="0" err="1" smtClean="0">
                <a:solidFill>
                  <a:schemeClr val="bg1">
                    <a:lumMod val="10000"/>
                  </a:schemeClr>
                </a:solidFill>
              </a:rPr>
              <a:t>alkanu</a:t>
            </a:r>
            <a:r>
              <a:rPr lang="cs-CZ" sz="2800" dirty="0" smtClean="0">
                <a:solidFill>
                  <a:schemeClr val="bg1">
                    <a:lumMod val="10000"/>
                  </a:schemeClr>
                </a:solidFill>
              </a:rPr>
              <a:t> + </a:t>
            </a:r>
            <a:r>
              <a:rPr lang="cs-CZ" sz="2800" b="1" dirty="0" smtClean="0">
                <a:solidFill>
                  <a:schemeClr val="bg1">
                    <a:lumMod val="10000"/>
                  </a:schemeClr>
                </a:solidFill>
              </a:rPr>
              <a:t>přípona </a:t>
            </a:r>
            <a:r>
              <a:rPr lang="cs-CZ" sz="2800" b="1" dirty="0" err="1" smtClean="0">
                <a:solidFill>
                  <a:schemeClr val="bg1">
                    <a:lumMod val="10000"/>
                  </a:schemeClr>
                </a:solidFill>
              </a:rPr>
              <a:t>yn</a:t>
            </a:r>
            <a:endParaRPr lang="cs-CZ" sz="2800" b="1" dirty="0" smtClean="0">
              <a:solidFill>
                <a:schemeClr val="bg1">
                  <a:lumMod val="10000"/>
                </a:schemeClr>
              </a:solidFill>
            </a:endParaRPr>
          </a:p>
          <a:p>
            <a:pPr lvl="6">
              <a:buNone/>
            </a:pPr>
            <a:r>
              <a:rPr lang="cs-CZ" sz="2800" dirty="0" smtClean="0">
                <a:solidFill>
                  <a:schemeClr val="bg1">
                    <a:lumMod val="10000"/>
                  </a:schemeClr>
                </a:solidFill>
              </a:rPr>
              <a:t>   </a:t>
            </a:r>
            <a:r>
              <a:rPr lang="cs-CZ" sz="2800" dirty="0" err="1" smtClean="0">
                <a:solidFill>
                  <a:schemeClr val="bg1">
                    <a:lumMod val="10000"/>
                  </a:schemeClr>
                </a:solidFill>
              </a:rPr>
              <a:t>alkyn</a:t>
            </a:r>
            <a:r>
              <a:rPr lang="cs-CZ" sz="2800" dirty="0" smtClean="0">
                <a:solidFill>
                  <a:schemeClr val="bg1">
                    <a:lumMod val="10000"/>
                  </a:schemeClr>
                </a:solidFill>
              </a:rPr>
              <a:t> se 2 uhlíky = ETHYN</a:t>
            </a:r>
            <a:endParaRPr lang="cs-CZ" sz="2800" dirty="0"/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331640" y="1988840"/>
          <a:ext cx="1747760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ChemSketch" r:id="rId3" imgW="505968" imgH="146304" progId="ACD.ChemSketch.20">
                  <p:embed/>
                </p:oleObj>
              </mc:Choice>
              <mc:Fallback>
                <p:oleObj name="ChemSketch" r:id="rId3" imgW="505968" imgH="146304" progId="ACD.ChemSketch.20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1988840"/>
                        <a:ext cx="1747760" cy="504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827584" y="5339338"/>
          <a:ext cx="1368152" cy="3939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ChemSketch" r:id="rId5" imgW="505968" imgH="146304" progId="ACD.ChemSketch.20">
                  <p:embed/>
                </p:oleObj>
              </mc:Choice>
              <mc:Fallback>
                <p:oleObj name="ChemSketch" r:id="rId5" imgW="505968" imgH="146304" progId="ACD.ChemSketch.20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5339338"/>
                        <a:ext cx="1368152" cy="39391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84784"/>
            <a:ext cx="8363272" cy="4839816"/>
          </a:xfrm>
        </p:spPr>
        <p:txBody>
          <a:bodyPr/>
          <a:lstStyle/>
          <a:p>
            <a:r>
              <a:rPr lang="cs-CZ" sz="2800" dirty="0" smtClean="0"/>
              <a:t>Bezbarvý, extrémně hořlavý plyn.</a:t>
            </a:r>
          </a:p>
          <a:p>
            <a:r>
              <a:rPr lang="cs-CZ" sz="2800" dirty="0" smtClean="0"/>
              <a:t>Ve směsi s kyslíkem tvoří plamen o teplotě 3300°C.</a:t>
            </a:r>
          </a:p>
          <a:p>
            <a:r>
              <a:rPr lang="cs-CZ" sz="2800" dirty="0" smtClean="0"/>
              <a:t>Acetylen-kyslíkový plamen se používá k řezání a sváření kovů – AUTOGEN.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3096344" cy="650336"/>
          </a:xfrm>
        </p:spPr>
        <p:txBody>
          <a:bodyPr>
            <a:normAutofit fontScale="90000"/>
          </a:bodyPr>
          <a:lstStyle/>
          <a:p>
            <a:r>
              <a:rPr lang="cs-CZ" sz="4000" b="1" u="sng" dirty="0" err="1" smtClean="0"/>
              <a:t>Ethyn</a:t>
            </a:r>
            <a:r>
              <a:rPr lang="cs-CZ" sz="4000" b="1" u="sng" dirty="0" smtClean="0"/>
              <a:t> </a:t>
            </a:r>
            <a:r>
              <a:rPr lang="cs-CZ" sz="4000" u="sng" dirty="0" smtClean="0"/>
              <a:t>(acetylen)</a:t>
            </a:r>
            <a:endParaRPr lang="cs-CZ" sz="4000" b="1" u="sng" dirty="0"/>
          </a:p>
        </p:txBody>
      </p:sp>
      <p:pic>
        <p:nvPicPr>
          <p:cNvPr id="21506" name="Picture 2" descr="Soubor:Weldin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429000"/>
            <a:ext cx="3312368" cy="3015813"/>
          </a:xfrm>
          <a:prstGeom prst="rect">
            <a:avLst/>
          </a:prstGeom>
          <a:noFill/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3717032"/>
            <a:ext cx="2808312" cy="2616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4499992" y="1052736"/>
          <a:ext cx="1368425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1" name="ChemSketch" r:id="rId3" imgW="505968" imgH="146304" progId="ACD.ChemSketch.20">
                  <p:embed/>
                </p:oleObj>
              </mc:Choice>
              <mc:Fallback>
                <p:oleObj name="ChemSketch" r:id="rId3" imgW="505968" imgH="146304" progId="ACD.ChemSketch.20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9992" y="1052736"/>
                        <a:ext cx="1368425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Nadpis 1"/>
          <p:cNvSpPr txBox="1">
            <a:spLocks/>
          </p:cNvSpPr>
          <p:nvPr/>
        </p:nvSpPr>
        <p:spPr>
          <a:xfrm>
            <a:off x="323528" y="1412776"/>
            <a:ext cx="3096344" cy="650336"/>
          </a:xfrm>
          <a:prstGeom prst="rect">
            <a:avLst/>
          </a:prstGeom>
        </p:spPr>
        <p:txBody>
          <a:bodyPr>
            <a:normAutofit fontScale="8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Ethyn</a:t>
            </a:r>
            <a:r>
              <a:rPr kumimoji="0" lang="cs-CZ" sz="4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40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(acetylen)</a:t>
            </a:r>
            <a:endParaRPr kumimoji="0" lang="cs-CZ" sz="4000" b="1" i="0" u="sng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23528" y="2996952"/>
            <a:ext cx="2952328" cy="650336"/>
          </a:xfrm>
          <a:prstGeom prst="rect">
            <a:avLst/>
          </a:prstGeom>
        </p:spPr>
        <p:txBody>
          <a:bodyPr>
            <a:normAutofit fontScale="8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Ethen</a:t>
            </a:r>
            <a:r>
              <a:rPr kumimoji="0" lang="cs-CZ" sz="40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cs-CZ" sz="4000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0" lang="cs-CZ" sz="400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ethylen</a:t>
            </a:r>
            <a:r>
              <a:rPr kumimoji="0" lang="cs-CZ" sz="4000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cs-CZ" sz="4000" b="1" i="0" u="sng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395536" y="4509120"/>
            <a:ext cx="3312368" cy="650336"/>
          </a:xfrm>
          <a:prstGeom prst="rect">
            <a:avLst/>
          </a:prstGeom>
        </p:spPr>
        <p:txBody>
          <a:bodyPr vert="horz" lIns="0" rIns="0" bIns="0" anchor="b">
            <a:normAutofit fontScale="25000" lnSpcReduction="20000"/>
          </a:bodyPr>
          <a:lstStyle/>
          <a:p>
            <a:pPr>
              <a:spcBef>
                <a:spcPct val="0"/>
              </a:spcBef>
            </a:pPr>
            <a:r>
              <a:rPr lang="cs-CZ" sz="13200" b="1" u="sng" dirty="0" err="1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Prop</a:t>
            </a:r>
            <a:r>
              <a:rPr kumimoji="0" lang="cs-CZ" sz="13200" b="1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en</a:t>
            </a:r>
            <a:r>
              <a:rPr kumimoji="0" lang="cs-CZ" sz="1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cs-CZ" sz="13200" dirty="0" smtClean="0"/>
              <a:t>(propyl</a:t>
            </a:r>
            <a:r>
              <a:rPr lang="cs-CZ" sz="13200" dirty="0" smtClean="0">
                <a:solidFill>
                  <a:schemeClr val="tx2"/>
                </a:solidFill>
              </a:rPr>
              <a:t>en)</a:t>
            </a:r>
            <a:endParaRPr lang="cs-CZ" sz="13200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cs-CZ" sz="4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1268760"/>
            <a:ext cx="2035400" cy="1896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 descr="C:\Users\Terča\AppData\Local\Microsoft\Windows\Temporary Internet Files\Content.IE5\VL7198JW\MP90022771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3068960"/>
            <a:ext cx="1954395" cy="1296144"/>
          </a:xfrm>
          <a:prstGeom prst="rect">
            <a:avLst/>
          </a:prstGeom>
          <a:noFill/>
        </p:spPr>
      </p:pic>
      <p:graphicFrame>
        <p:nvGraphicFramePr>
          <p:cNvPr id="22532" name="Object 4"/>
          <p:cNvGraphicFramePr>
            <a:graphicFrameLocks noChangeAspect="1"/>
          </p:cNvGraphicFramePr>
          <p:nvPr/>
        </p:nvGraphicFramePr>
        <p:xfrm>
          <a:off x="4211960" y="5517232"/>
          <a:ext cx="1944687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2" name="ChemSketch" r:id="rId7" imgW="615696" imgH="176784" progId="ACD.ChemSketch.20">
                  <p:embed/>
                </p:oleObj>
              </mc:Choice>
              <mc:Fallback>
                <p:oleObj name="ChemSketch" r:id="rId7" imgW="615696" imgH="176784" progId="ACD.ChemSketch.20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960" y="5517232"/>
                        <a:ext cx="1944687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4" name="Object 6"/>
          <p:cNvGraphicFramePr>
            <a:graphicFrameLocks noChangeAspect="1"/>
          </p:cNvGraphicFramePr>
          <p:nvPr/>
        </p:nvGraphicFramePr>
        <p:xfrm>
          <a:off x="3707904" y="3789040"/>
          <a:ext cx="2680870" cy="5040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3" name="ChemSketch" r:id="rId9" imgW="954024" imgH="179832" progId="ACD.ChemSketch.20">
                  <p:embed/>
                </p:oleObj>
              </mc:Choice>
              <mc:Fallback>
                <p:oleObj name="ChemSketch" r:id="rId9" imgW="954024" imgH="179832" progId="ACD.ChemSketch.20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7904" y="3789040"/>
                        <a:ext cx="2680870" cy="5040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972 0.01133 C -0.12795 0.00185 -0.31563 -0.0074 -0.3342 -0.0525 C -0.35278 -0.0976 -0.13316 -0.35823 -0.05208 -0.25925 C 0.02899 -0.16027 0.21823 0.46462 0.15226 0.54209 C 0.08628 0.61956 -0.36684 0.3092 -0.44774 0.20606 C -0.52865 0.10291 -0.43073 0.01318 -0.33281 -0.07632 " pathEditMode="relative" rAng="0" ptsTypes="aa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00" y="11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45051E-6 C 0.0783 0.12188 0.15659 0.24352 0.1283 0.2907 C 0.1 0.33765 -0.03507 0.28492 -0.17014 0.28238 C -0.30521 0.28007 -0.66754 0.35453 -0.68212 0.2766 C -0.6967 0.19866 -0.28386 -0.05527 -0.25816 -0.18455 C -0.23247 -0.31383 -0.504 -0.51619 -0.5283 -0.49861 C -0.55261 -0.48104 -0.47865 -0.28006 -0.40452 -0.07909 " pathEditMode="relative" ptsTypes="aaaaa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64 0.00277 L -0.01059 0.13459 L -0.03159 0.00277 L -0.05364 0.13459 L -0.07586 0.00277 L -0.09652 0.13459 L -0.11875 0.00277 L -0.13958 0.13459 L -0.1618 0.00277 L -0.18385 0.13459 L -0.20468 0.00277 L -0.22691 0.13459 L -0.24757 0.00277 L -0.26979 0.13459 L -0.29184 0.00277 L -0.31284 0.13459 L -0.33472 0.00277 " pathEditMode="relative" rAng="0" ptsTypes="FFFFFFFFFFFFFFFFF">
                                      <p:cBhvr>
                                        <p:cTn id="14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00" y="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667 0.00531 L 0.00799 0.00531 L 0.00799 0.03052 L -0.05052 0.03052 L -0.05052 0.05596 L -0.1092 0.05596 L -0.1092 0.0814 L -0.1677 0.0814 L -0.1677 0.10684 L -0.22639 0.10684 L -0.22639 0.13228 L -0.28489 0.13228 L -0.28489 0.15772 L -0.3434 0.15772 L -0.3434 0.18316 " pathEditMode="relative" rAng="0" ptsTypes="FFFFFFFFFFFFFFF">
                                      <p:cBhvr>
                                        <p:cTn id="18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00" y="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8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222 0.01202 L -0.02448 -0.0821 C -0.05712 -0.1013 -0.07483 -0.13021 -0.07483 -0.16073 C -0.07483 -0.19496 -0.05712 -0.22295 -0.02448 -0.24214 L 0.12222 -0.33419 " pathEditMode="relative" rAng="0" ptsTypes="FffFF">
                                      <p:cBhvr>
                                        <p:cTn id="22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0" y="-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4809728" cy="1143000"/>
          </a:xfrm>
        </p:spPr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700808"/>
            <a:ext cx="8712968" cy="462379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Prezentace slouží k vysvětlení nové látky.</a:t>
            </a:r>
          </a:p>
          <a:p>
            <a:pPr lvl="0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Charakterizujeme uhlovodíky s násobnou vazbou.</a:t>
            </a:r>
          </a:p>
          <a:p>
            <a:pPr lvl="0">
              <a:spcBef>
                <a:spcPts val="1800"/>
              </a:spcBef>
              <a:buClr>
                <a:schemeClr val="accent1"/>
              </a:buClr>
              <a:buSzPct val="85000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Uvedeme obecný vzorec, podle kterého děti odvodí vzorec uhlovodíků s dvojnou a trojnou vazbou.</a:t>
            </a:r>
          </a:p>
          <a:p>
            <a:pPr lvl="0">
              <a:spcBef>
                <a:spcPts val="1800"/>
              </a:spcBef>
              <a:buClr>
                <a:schemeClr val="accent1"/>
              </a:buClr>
              <a:buSzPct val="85000"/>
              <a:defRPr/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Vysvětlíme vlastnosti některých vybraných alkenů a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alkynů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4258816" cy="866360"/>
          </a:xfrm>
        </p:spPr>
        <p:txBody>
          <a:bodyPr/>
          <a:lstStyle/>
          <a:p>
            <a:r>
              <a:rPr lang="cs-CZ" u="sng" dirty="0" smtClean="0"/>
              <a:t>Použité 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935480"/>
            <a:ext cx="8712968" cy="4389120"/>
          </a:xfrm>
        </p:spPr>
        <p:txBody>
          <a:bodyPr/>
          <a:lstStyle/>
          <a:p>
            <a:r>
              <a:rPr lang="cs-CZ" sz="2800" dirty="0" smtClean="0"/>
              <a:t>Kliparty Office [online]. 2011 [cit. 2011-12-10]. Dostupné z www: </a:t>
            </a:r>
            <a:r>
              <a:rPr lang="cs-CZ" sz="2800" dirty="0" smtClean="0">
                <a:hlinkClick r:id="rId2"/>
              </a:rPr>
              <a:t>http://office.</a:t>
            </a:r>
            <a:r>
              <a:rPr lang="cs-CZ" sz="2800" dirty="0" err="1" smtClean="0">
                <a:hlinkClick r:id="rId2"/>
              </a:rPr>
              <a:t>microsoft.com</a:t>
            </a:r>
            <a:r>
              <a:rPr lang="cs-CZ" sz="2800" dirty="0" smtClean="0">
                <a:hlinkClick r:id="rId2"/>
              </a:rPr>
              <a:t>/</a:t>
            </a:r>
            <a:r>
              <a:rPr lang="cs-CZ" sz="2800" dirty="0" err="1" smtClean="0">
                <a:hlinkClick r:id="rId2"/>
              </a:rPr>
              <a:t>cs</a:t>
            </a:r>
            <a:r>
              <a:rPr lang="cs-CZ" sz="2800" dirty="0" smtClean="0">
                <a:hlinkClick r:id="rId2"/>
              </a:rPr>
              <a:t>-</a:t>
            </a:r>
            <a:r>
              <a:rPr lang="cs-CZ" sz="2800" dirty="0" err="1" smtClean="0">
                <a:hlinkClick r:id="rId2"/>
              </a:rPr>
              <a:t>cz</a:t>
            </a:r>
            <a:r>
              <a:rPr lang="cs-CZ" sz="2800" dirty="0" smtClean="0">
                <a:hlinkClick r:id="rId2"/>
              </a:rPr>
              <a:t>/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Uvedené zdroje [cit. 2011-12-10]. </a:t>
            </a:r>
            <a:r>
              <a:rPr lang="cs-CZ" sz="2800" smtClean="0"/>
              <a:t>Dostupné </a:t>
            </a:r>
            <a:r>
              <a:rPr lang="cs-CZ" sz="2800" smtClean="0"/>
              <a:t> na </a:t>
            </a:r>
            <a:r>
              <a:rPr lang="cs-CZ" sz="2800" dirty="0" smtClean="0"/>
              <a:t>WWW:</a:t>
            </a:r>
          </a:p>
          <a:p>
            <a:r>
              <a:rPr lang="cs-CZ" sz="2800" dirty="0" smtClean="0">
                <a:hlinkClick r:id="rId3"/>
              </a:rPr>
              <a:t>http://cs.wikipedia.org/wiki/Soubor:Welding.jpg</a:t>
            </a:r>
            <a:endParaRPr lang="cs-CZ" sz="2800" dirty="0" smtClean="0"/>
          </a:p>
          <a:p>
            <a:endParaRPr lang="cs-CZ" sz="2800" dirty="0" smtClean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66">
      <a:dk1>
        <a:srgbClr val="2D67AD"/>
      </a:dk1>
      <a:lt1>
        <a:srgbClr val="FDF9F9"/>
      </a:lt1>
      <a:dk2>
        <a:srgbClr val="2D67AD"/>
      </a:dk2>
      <a:lt2>
        <a:srgbClr val="C3D69B"/>
      </a:lt2>
      <a:accent1>
        <a:srgbClr val="9BBB59"/>
      </a:accent1>
      <a:accent2>
        <a:srgbClr val="C0504D"/>
      </a:accent2>
      <a:accent3>
        <a:srgbClr val="9BBB59"/>
      </a:accent3>
      <a:accent4>
        <a:srgbClr val="8064A2"/>
      </a:accent4>
      <a:accent5>
        <a:srgbClr val="4F6128"/>
      </a:accent5>
      <a:accent6>
        <a:srgbClr val="F79646"/>
      </a:accent6>
      <a:hlink>
        <a:srgbClr val="9BBB59"/>
      </a:hlink>
      <a:folHlink>
        <a:srgbClr val="80008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544</TotalTime>
  <Words>223</Words>
  <Application>Microsoft Office PowerPoint</Application>
  <PresentationFormat>Předvádění na obrazovce (4:3)</PresentationFormat>
  <Paragraphs>53</Paragraphs>
  <Slides>8</Slides>
  <Notes>1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Tok</vt:lpstr>
      <vt:lpstr>ChemSketch</vt:lpstr>
      <vt:lpstr>Prezentace aplikace PowerPoint</vt:lpstr>
      <vt:lpstr>Alkeny</vt:lpstr>
      <vt:lpstr>Ethen</vt:lpstr>
      <vt:lpstr>Alkyny</vt:lpstr>
      <vt:lpstr>Ethyn (acetylen)</vt:lpstr>
      <vt:lpstr>Prezentace aplikace PowerPoint</vt:lpstr>
      <vt:lpstr>Metodický postup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Terča</dc:creator>
  <cp:lastModifiedBy>Terezka</cp:lastModifiedBy>
  <cp:revision>28</cp:revision>
  <dcterms:created xsi:type="dcterms:W3CDTF">2011-12-10T10:44:04Z</dcterms:created>
  <dcterms:modified xsi:type="dcterms:W3CDTF">2012-01-02T18:47:46Z</dcterms:modified>
</cp:coreProperties>
</file>