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60" r:id="rId4"/>
    <p:sldId id="259" r:id="rId5"/>
    <p:sldId id="261" r:id="rId6"/>
    <p:sldId id="262" r:id="rId7"/>
    <p:sldId id="263" r:id="rId8"/>
    <p:sldId id="266" r:id="rId9"/>
    <p:sldId id="268" r:id="rId10"/>
    <p:sldId id="269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C326B-E06E-4F20-94BE-25A02D87CB3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FF1D0-FF9A-405B-87AF-7A06BD4CD4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1C074-E3B2-47D4-BDC5-8F20518E6938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35365-A878-464C-AEC5-E4A0C734FF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33D91-23BC-472C-B490-990F440A3D6C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FE471-E044-4219-ABF4-7C51C7327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34A68-6326-419A-8C69-FA8859BF1993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B72C5-1673-4A40-A10B-CE658BCFA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7A6F9-6DEF-4B52-AE49-3A5D2EC8C6F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932D7-2956-42E3-A895-02383DD0F5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E45E6-21B9-44F2-9BDD-52394FF19544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AE0C3-87D9-408C-B83F-86D9E9E259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74196-FCC3-4746-9B88-908F3E8444A7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F554A-54F6-4690-84BE-74333DB0B9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831B8-71D6-4F22-81DD-91A5E588F886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42D54-A3AE-48FE-8EBA-744A028D4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71307-4B27-4205-92BE-A7E3049FB202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F821E-49F2-4894-A6BF-CCE78F71E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E6246-B0E7-482A-994C-57749322990A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81FF5-3EE9-4564-8B6F-994B2A905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40D23-351D-4512-8E33-A8F4B11CA0F0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DEBCC-CC51-4D2E-889A-1C4CB5BBC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ED8B98-987B-4CBD-8813-94601DECAF66}" type="datetimeFigureOut">
              <a:rPr lang="cs-CZ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305CF6D-9107-43DF-A462-806D7230E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726868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726868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726868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726868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726868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726868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726868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726868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726868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726868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3/3f/WaynePump-sm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ufgeschnittener_Metall_Katalysator_f%C3%BCr_ein_Auto.jpg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WaynePump-s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614392"/>
            <a:ext cx="7196336" cy="910952"/>
          </a:xfrm>
        </p:spPr>
        <p:txBody>
          <a:bodyPr rtlCol="0"/>
          <a:lstStyle/>
          <a:p>
            <a:pPr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9. ročníku a slouží k výkladu nového učiva.</a:t>
            </a:r>
          </a:p>
          <a:p>
            <a:pPr fontAlgn="auto">
              <a:buClr>
                <a:schemeClr val="accent6">
                  <a:lumMod val="75000"/>
                </a:schemeClr>
              </a:buClr>
              <a:defRPr/>
            </a:pPr>
            <a:endParaRPr lang="cs-CZ" dirty="0"/>
          </a:p>
        </p:txBody>
      </p:sp>
      <p:sp>
        <p:nvSpPr>
          <p:cNvPr id="13314" name="Obdélník 3"/>
          <p:cNvSpPr>
            <a:spLocks noChangeArrowheads="1"/>
          </p:cNvSpPr>
          <p:nvPr/>
        </p:nvSpPr>
        <p:spPr bwMode="auto">
          <a:xfrm>
            <a:off x="6197600" y="96838"/>
            <a:ext cx="24828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Trebuchet MS" pitchFamily="34" charset="0"/>
              </a:rPr>
              <a:t>VY_32_INOVACE_CH.9.A.10-10</a:t>
            </a:r>
            <a:endParaRPr lang="cs-CZ" sz="1400">
              <a:latin typeface="Trebuchet MS" pitchFamily="34" charset="0"/>
            </a:endParaRPr>
          </a:p>
        </p:txBody>
      </p:sp>
      <p:sp>
        <p:nvSpPr>
          <p:cNvPr id="13315" name="Obdélník 7"/>
          <p:cNvSpPr>
            <a:spLocks noChangeArrowheads="1"/>
          </p:cNvSpPr>
          <p:nvPr/>
        </p:nvSpPr>
        <p:spPr bwMode="auto">
          <a:xfrm>
            <a:off x="250825" y="1484313"/>
            <a:ext cx="856932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200">
                <a:latin typeface="Trebuchet MS" pitchFamily="34" charset="0"/>
              </a:rPr>
              <a:t>Název školy: ZŠ Štětí, Ostrovní 300</a:t>
            </a:r>
            <a:br>
              <a:rPr lang="cs-CZ" sz="2200">
                <a:latin typeface="Trebuchet MS" pitchFamily="34" charset="0"/>
              </a:rPr>
            </a:br>
            <a:r>
              <a:rPr lang="cs-CZ" sz="2200">
                <a:latin typeface="Trebuchet MS" pitchFamily="34" charset="0"/>
              </a:rPr>
              <a:t>Autor: Mgr. Tereza Hrabkovská</a:t>
            </a:r>
            <a:br>
              <a:rPr lang="cs-CZ" sz="2200">
                <a:latin typeface="Trebuchet MS" pitchFamily="34" charset="0"/>
              </a:rPr>
            </a:br>
            <a:r>
              <a:rPr lang="cs-CZ" sz="2200">
                <a:latin typeface="Trebuchet MS" pitchFamily="34" charset="0"/>
              </a:rPr>
              <a:t>Název materiálu: VY_32_INOVACE_CH.9.A.10_RYCHLOST CHEMICKÉ REAKCE</a:t>
            </a:r>
          </a:p>
          <a:p>
            <a:pPr algn="ctr"/>
            <a:r>
              <a:rPr lang="cs-CZ" sz="2200">
                <a:latin typeface="Trebuchet MS" pitchFamily="34" charset="0"/>
              </a:rPr>
              <a:t>Název: Rychlost chemické reakce</a:t>
            </a:r>
          </a:p>
          <a:p>
            <a:pPr algn="ctr"/>
            <a:r>
              <a:rPr lang="cs-CZ" sz="2200">
                <a:latin typeface="Trebuchet MS" pitchFamily="34" charset="0"/>
              </a:rPr>
              <a:t>Číslo operačního programu: CZ.1.07/1.4.00/21.1693</a:t>
            </a:r>
            <a:br>
              <a:rPr lang="cs-CZ" sz="2200">
                <a:latin typeface="Trebuchet MS" pitchFamily="34" charset="0"/>
              </a:rPr>
            </a:br>
            <a:r>
              <a:rPr lang="cs-CZ" sz="2200">
                <a:latin typeface="Trebuchet MS" pitchFamily="34" charset="0"/>
              </a:rPr>
              <a:t>Název projektu: PRIMA ŠKOLA</a:t>
            </a:r>
          </a:p>
          <a:p>
            <a:pPr algn="ctr"/>
            <a:r>
              <a:rPr lang="cs-CZ" sz="2200">
                <a:latin typeface="Trebuchet MS" pitchFamily="34" charset="0"/>
              </a:rPr>
              <a:t>Vzdělávací oblast/obor: Člověk a příroda/Chemie</a:t>
            </a:r>
          </a:p>
          <a:p>
            <a:pPr algn="ctr"/>
            <a:r>
              <a:rPr lang="cs-CZ" sz="2200">
                <a:latin typeface="Trebuchet MS" pitchFamily="34" charset="0"/>
              </a:rPr>
              <a:t>Tematický okruh/téma: Chemické reakce/Rychlost chemické reakce</a:t>
            </a:r>
          </a:p>
          <a:p>
            <a:pPr algn="ctr"/>
            <a:r>
              <a:rPr lang="cs-CZ" sz="2200">
                <a:latin typeface="Trebuchet MS" pitchFamily="34" charset="0"/>
              </a:rPr>
              <a:t>Vytvořeno: 28. 12. 2011</a:t>
            </a:r>
          </a:p>
        </p:txBody>
      </p:sp>
      <p:pic>
        <p:nvPicPr>
          <p:cNvPr id="13316" name="Picture 2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260350"/>
            <a:ext cx="15128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/>
          <a:srcRect r="12926"/>
          <a:stretch>
            <a:fillRect/>
          </a:stretch>
        </p:blipFill>
        <p:spPr bwMode="auto">
          <a:xfrm>
            <a:off x="2124075" y="188913"/>
            <a:ext cx="381635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388" y="260350"/>
            <a:ext cx="8785225" cy="6408738"/>
          </a:xfrm>
        </p:spPr>
        <p:txBody>
          <a:bodyPr/>
          <a:lstStyle/>
          <a:p>
            <a:pPr marL="360363" indent="-314325"/>
            <a:r>
              <a:rPr lang="cs-CZ" sz="3200" smtClean="0"/>
              <a:t>Aby proběhla chemická reakce, musí se částice reaktantů </a:t>
            </a:r>
            <a:r>
              <a:rPr lang="cs-CZ" sz="3200" b="1" smtClean="0"/>
              <a:t>srazit</a:t>
            </a:r>
            <a:r>
              <a:rPr lang="cs-CZ" sz="3200" smtClean="0"/>
              <a:t>.</a:t>
            </a:r>
          </a:p>
          <a:p>
            <a:pPr marL="360363" indent="-314325"/>
            <a:endParaRPr lang="cs-CZ" sz="3200" smtClean="0"/>
          </a:p>
          <a:p>
            <a:pPr marL="360363" indent="-314325"/>
            <a:endParaRPr lang="cs-CZ" sz="3200" smtClean="0"/>
          </a:p>
          <a:p>
            <a:pPr marL="360363" indent="-314325"/>
            <a:endParaRPr lang="cs-CZ" sz="3200" smtClean="0"/>
          </a:p>
          <a:p>
            <a:pPr marL="360363" indent="-314325"/>
            <a:r>
              <a:rPr lang="cs-CZ" sz="3200" smtClean="0"/>
              <a:t>Účinná srážka nastane tehdy, když jsou částice vhodně prostorově orientovány a mají dostatečnou aktivační energii. </a:t>
            </a:r>
          </a:p>
          <a:p>
            <a:pPr marL="360363" indent="-314325"/>
            <a:r>
              <a:rPr lang="cs-CZ" sz="3200" smtClean="0"/>
              <a:t>Aktivační energie E</a:t>
            </a:r>
            <a:r>
              <a:rPr lang="cs-CZ" sz="3200" baseline="-25000" smtClean="0"/>
              <a:t>A </a:t>
            </a:r>
            <a:r>
              <a:rPr lang="cs-CZ" sz="3200" smtClean="0"/>
              <a:t>– energie potřebná k tomu, aby chemická reakce proběhla.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28775"/>
            <a:ext cx="45751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388" y="476250"/>
            <a:ext cx="8713787" cy="6048375"/>
          </a:xfrm>
        </p:spPr>
        <p:txBody>
          <a:bodyPr rtlCol="0">
            <a:normAutofit/>
          </a:bodyPr>
          <a:lstStyle/>
          <a:p>
            <a:pPr marL="442913" indent="-39687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Rychlost chemických reakcí zkoumá 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reakční kinetika</a:t>
            </a: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 marL="442913" indent="-39687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Existuje několik 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faktorů</a:t>
            </a: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které 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rychlost</a:t>
            </a: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chemických reakcí 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ovlivňují</a:t>
            </a: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</a:p>
          <a:p>
            <a:pPr marL="442913" indent="-396875" fontAlgn="auto">
              <a:buClr>
                <a:schemeClr val="accent6">
                  <a:lumMod val="75000"/>
                </a:schemeClr>
              </a:buClr>
              <a:defRPr/>
            </a:pPr>
            <a:endParaRPr lang="cs-CZ" sz="32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42913" indent="-39687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Napadají tě některé faktory ovlivňující rychlost chemické reakce?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6613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1. Koncentrace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196975"/>
            <a:ext cx="8569325" cy="5327650"/>
          </a:xfrm>
        </p:spPr>
        <p:txBody>
          <a:bodyPr rtlCol="0">
            <a:normAutofit/>
          </a:bodyPr>
          <a:lstStyle/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Látková (molární) koncentrace udává množství molů rozpuštěné látky v celkovém objemu roztoku.</a:t>
            </a:r>
          </a:p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 rostoucí koncentrací reaktantů roste i rychlost chemické reakce.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9388" lvl="1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Čím větší počet částic, tím je větší </a:t>
            </a:r>
          </a:p>
          <a:p>
            <a:pPr marL="179388" lvl="1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šance, že dojde ke srážce.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4724400"/>
            <a:ext cx="30670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88125" y="2276475"/>
            <a:ext cx="1800225" cy="1047750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8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6613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2. 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268413"/>
            <a:ext cx="8642350" cy="5256212"/>
          </a:xfrm>
        </p:spPr>
        <p:txBody>
          <a:bodyPr rtlCol="0">
            <a:normAutofit/>
          </a:bodyPr>
          <a:lstStyle/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Rostoucí teplota zvyšuje rychlost pohybu částic reaktantů.</a:t>
            </a:r>
          </a:p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Větší rychlost pohybu částic zvyšuje pravděpodobnost srážky částic.</a:t>
            </a:r>
          </a:p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Vyšší teplota reakční směsi zvyšuje i rychlost chemické reakce.</a:t>
            </a:r>
          </a:p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endParaRPr lang="cs-CZ" sz="28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60363" indent="-314325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Proto uchováváme potraviny </a:t>
            </a:r>
          </a:p>
          <a:p>
            <a:pPr marL="46038" indent="314325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 chladničce.</a:t>
            </a:r>
            <a:endParaRPr lang="cs-CZ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3076" name="Picture 4" descr="C:\Users\Terezka\AppData\Local\Microsoft\Windows\Temporary Internet Files\Content.IE5\W1Q161WB\MP90040371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3787775"/>
            <a:ext cx="2305050" cy="288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94122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3. Povrch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3994150"/>
            <a:ext cx="297180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19675" y="3994150"/>
            <a:ext cx="310673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250825" y="1196975"/>
            <a:ext cx="8642350" cy="525621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3525" indent="-263525" fontAlgn="auto">
              <a:spcBef>
                <a:spcPts val="1200"/>
              </a:spcBef>
              <a:defRPr/>
            </a:pPr>
            <a:r>
              <a:rPr lang="cs-CZ" sz="2800" dirty="0" smtClean="0"/>
              <a:t>Aby reakce probíhala co nejrychleji, musí být látky v co největším kontaktu.</a:t>
            </a:r>
          </a:p>
          <a:p>
            <a:pPr marL="263525" indent="-263525" fontAlgn="auto">
              <a:spcBef>
                <a:spcPts val="1200"/>
              </a:spcBef>
              <a:defRPr/>
            </a:pPr>
            <a:r>
              <a:rPr lang="cs-CZ" sz="2800" dirty="0" smtClean="0"/>
              <a:t>Čím větší je povrch reagujících látek, tím rychleji reakce probíhá.</a:t>
            </a:r>
          </a:p>
          <a:p>
            <a:pPr marL="46038" indent="314325" fontAlgn="auto">
              <a:buFont typeface="Georgia" pitchFamily="18" charset="0"/>
              <a:buNone/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6613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4. Katalyzátor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125538"/>
            <a:ext cx="8642350" cy="5472112"/>
          </a:xfrm>
        </p:spPr>
        <p:txBody>
          <a:bodyPr/>
          <a:lstStyle/>
          <a:p>
            <a:pPr marL="360363" indent="-314325"/>
            <a:r>
              <a:rPr lang="cs-CZ" sz="2800" smtClean="0"/>
              <a:t>Chemické reakce, které mají velkou aktivační energii probíhají pomalu nebo vůbec.</a:t>
            </a:r>
          </a:p>
          <a:p>
            <a:pPr marL="360363" indent="-314325"/>
            <a:r>
              <a:rPr lang="cs-CZ" sz="2800" smtClean="0"/>
              <a:t>Pro ovlivnění rychlosti chemické reakce se používají </a:t>
            </a:r>
            <a:r>
              <a:rPr lang="cs-CZ" sz="2800" b="1" smtClean="0"/>
              <a:t>tzv. KATALYZÁTORY</a:t>
            </a:r>
            <a:r>
              <a:rPr lang="cs-CZ" sz="2800" smtClean="0"/>
              <a:t>. </a:t>
            </a:r>
          </a:p>
          <a:p>
            <a:pPr marL="360363" indent="-314325"/>
            <a:r>
              <a:rPr lang="cs-CZ" sz="2800" smtClean="0"/>
              <a:t>Tyto látky se účastní reakce ale zůstávají </a:t>
            </a:r>
            <a:r>
              <a:rPr lang="cs-CZ" sz="2800" b="1" smtClean="0"/>
              <a:t>neměnné</a:t>
            </a:r>
            <a:r>
              <a:rPr lang="cs-CZ" sz="2800" smtClean="0"/>
              <a:t>. </a:t>
            </a:r>
          </a:p>
          <a:p>
            <a:pPr marL="360363" indent="-314325"/>
            <a:r>
              <a:rPr lang="cs-CZ" sz="2800" smtClean="0"/>
              <a:t>Nejčastěji se jako katalyzátory používají různé kovy – platina, nikl, měď.</a:t>
            </a:r>
          </a:p>
          <a:p>
            <a:pPr marL="360363" indent="-314325"/>
            <a:r>
              <a:rPr lang="cs-CZ" sz="2800" smtClean="0"/>
              <a:t>V chemickém průmyslu je více jak polovina reakcí katalyzovaných.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850" y="404813"/>
            <a:ext cx="8496300" cy="6119812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Slyšel jsi už někdy pojem katalyzátor?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Katalyzátor je dnes součástí všech moderních automobilů.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sz="2400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Jaký význam má </a:t>
            </a:r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automobilový katalyzátor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?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Přeměňuje škodlivé látky, které produkuje motor na méně škodlivé. Snižuje tak emise výfukových plynů.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3429000"/>
            <a:ext cx="3697287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900" y="5373688"/>
            <a:ext cx="7507288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388" y="333375"/>
            <a:ext cx="8569325" cy="2016125"/>
          </a:xfrm>
        </p:spPr>
        <p:txBody>
          <a:bodyPr/>
          <a:lstStyle/>
          <a:p>
            <a:pPr marL="503238" indent="-457200">
              <a:buSzPct val="100000"/>
              <a:buFont typeface="Wingdings" pitchFamily="2" charset="2"/>
              <a:buChar char="v"/>
            </a:pPr>
            <a:r>
              <a:rPr lang="cs-CZ" sz="2800" smtClean="0"/>
              <a:t>Látky, které snižují účinek katalyzátoru</a:t>
            </a:r>
            <a:r>
              <a:rPr lang="cs-CZ" sz="2800" smtClean="0">
                <a:latin typeface="Arial" charset="0"/>
              </a:rPr>
              <a:t>,</a:t>
            </a:r>
            <a:r>
              <a:rPr lang="cs-CZ" sz="2800" smtClean="0"/>
              <a:t> se nazývají </a:t>
            </a:r>
            <a:r>
              <a:rPr lang="cs-CZ" sz="2800" b="1" smtClean="0"/>
              <a:t>katalytické jedy.</a:t>
            </a:r>
          </a:p>
          <a:p>
            <a:pPr marL="503238" indent="-457200">
              <a:buSzPct val="100000"/>
              <a:buFont typeface="Wingdings" pitchFamily="2" charset="2"/>
              <a:buChar char="v"/>
            </a:pPr>
            <a:r>
              <a:rPr lang="cs-CZ" sz="2800" smtClean="0"/>
              <a:t>Automobilovým katalyzátorům škodí sloučeniny olova. </a:t>
            </a:r>
          </a:p>
        </p:txBody>
      </p:sp>
      <p:pic>
        <p:nvPicPr>
          <p:cNvPr id="2050" name="Picture 2" descr="Soubor:WaynePump-sm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2205038"/>
            <a:ext cx="2946400" cy="441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79388" y="2349500"/>
            <a:ext cx="5616575" cy="31845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540000" indent="-457200" fontAlgn="auto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Olovo totiž snižuje katalytický účinek vzácných kovů, používaných v automobilových katalyzátorech.</a:t>
            </a:r>
          </a:p>
          <a:p>
            <a:pPr marL="540000" indent="-457200" fontAlgn="auto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Automobily </a:t>
            </a:r>
            <a:r>
              <a:rPr lang="cs-CZ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s katalyzátorem vyžadují používání bezolovnatého benzínu.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04664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Inhibitory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388" y="1341438"/>
            <a:ext cx="8640762" cy="5111750"/>
          </a:xfrm>
        </p:spPr>
        <p:txBody>
          <a:bodyPr>
            <a:normAutofit/>
          </a:bodyPr>
          <a:lstStyle/>
          <a:p>
            <a:pPr marL="360363" indent="-314325"/>
            <a:r>
              <a:rPr lang="cs-CZ" sz="2800" smtClean="0"/>
              <a:t>Víme už tedy, že </a:t>
            </a:r>
            <a:r>
              <a:rPr lang="cs-CZ" sz="2800" b="1" smtClean="0"/>
              <a:t>katalyzátory</a:t>
            </a:r>
            <a:r>
              <a:rPr lang="cs-CZ" sz="2800" smtClean="0"/>
              <a:t> jsou látky, které </a:t>
            </a:r>
            <a:r>
              <a:rPr lang="cs-CZ" sz="2800" b="1" smtClean="0"/>
              <a:t>zvyšují rychlost </a:t>
            </a:r>
            <a:r>
              <a:rPr lang="cs-CZ" sz="2800" smtClean="0"/>
              <a:t>chemických reakcí.</a:t>
            </a:r>
          </a:p>
          <a:p>
            <a:pPr marL="360363" indent="-314325"/>
            <a:r>
              <a:rPr lang="cs-CZ" sz="2800" smtClean="0"/>
              <a:t>Naopak látky, které </a:t>
            </a:r>
            <a:r>
              <a:rPr lang="cs-CZ" sz="2800" b="1" smtClean="0"/>
              <a:t>rychlost</a:t>
            </a:r>
            <a:r>
              <a:rPr lang="cs-CZ" sz="2800" smtClean="0"/>
              <a:t> chemických reakcí </a:t>
            </a:r>
            <a:r>
              <a:rPr lang="cs-CZ" sz="2800" b="1" smtClean="0"/>
              <a:t>snižují</a:t>
            </a:r>
            <a:r>
              <a:rPr lang="cs-CZ" sz="2800" b="1" smtClean="0">
                <a:latin typeface="Arial" charset="0"/>
              </a:rPr>
              <a:t>,</a:t>
            </a:r>
            <a:r>
              <a:rPr lang="cs-CZ" sz="2800" smtClean="0"/>
              <a:t> nazýváme </a:t>
            </a:r>
            <a:r>
              <a:rPr lang="cs-CZ" sz="2800" b="1" smtClean="0"/>
              <a:t>INHIBITORY</a:t>
            </a:r>
            <a:r>
              <a:rPr lang="cs-CZ" sz="2800" smtClean="0"/>
              <a:t>.</a:t>
            </a:r>
          </a:p>
          <a:p>
            <a:pPr marL="360363" indent="-314325"/>
            <a:endParaRPr lang="cs-CZ" sz="2800" smtClean="0"/>
          </a:p>
          <a:p>
            <a:pPr marL="360363" indent="-314325"/>
            <a:r>
              <a:rPr lang="cs-CZ" sz="2800" smtClean="0"/>
              <a:t>Mezi tyto látky patří i </a:t>
            </a:r>
            <a:r>
              <a:rPr lang="cs-CZ" sz="2800" b="1" smtClean="0"/>
              <a:t>stabilizátory</a:t>
            </a:r>
            <a:r>
              <a:rPr lang="cs-CZ" sz="2800" smtClean="0"/>
              <a:t>.</a:t>
            </a:r>
          </a:p>
          <a:p>
            <a:pPr marL="360363" indent="-314325"/>
            <a:endParaRPr lang="cs-CZ" sz="2800" smtClean="0"/>
          </a:p>
          <a:p>
            <a:pPr marL="360363" indent="-314325"/>
            <a:r>
              <a:rPr lang="cs-CZ" sz="2800" smtClean="0"/>
              <a:t>Například stabilizátory potravin prodlužují jejich trvanlivost.</a:t>
            </a:r>
          </a:p>
          <a:p>
            <a:pPr marL="360363" indent="-314325"/>
            <a:endParaRPr lang="cs-CZ" sz="2800" smtClean="0"/>
          </a:p>
          <a:p>
            <a:pPr marL="360363" indent="-314325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341438"/>
            <a:ext cx="8642350" cy="5256212"/>
          </a:xfrm>
        </p:spPr>
        <p:txBody>
          <a:bodyPr rtlCol="0">
            <a:normAutofit lnSpcReduction="10000"/>
          </a:bodyPr>
          <a:lstStyle/>
          <a:p>
            <a:pPr marL="182563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Nejprve vysvětlíme podmínky, za kterých probíhají chemické reakce.</a:t>
            </a:r>
          </a:p>
          <a:p>
            <a:pPr marL="182563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Uvedeme faktory, které urychlují průběh chemické reakce.</a:t>
            </a:r>
          </a:p>
          <a:p>
            <a:pPr marL="182563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Zavedeme pojem katalyzátor.</a:t>
            </a:r>
          </a:p>
          <a:p>
            <a:pPr marL="182563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Vysvětlíme, jak fungují katalyzátory a zmíníme některé zástupce.</a:t>
            </a:r>
          </a:p>
          <a:p>
            <a:pPr marL="182563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Zopakujeme funkci katalyzátorů v automobilech.</a:t>
            </a:r>
          </a:p>
          <a:p>
            <a:pPr marL="182563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Vysvětlíme účinek katalytických jedů.</a:t>
            </a:r>
          </a:p>
          <a:p>
            <a:pPr marL="182563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Zavedeme pojem inhibitory a vysvětlíme jejich princip na stabilizátorech potravin.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0825" y="1268413"/>
            <a:ext cx="8642350" cy="5184775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Kliparty Office [online]. 2011 [cit. 2011-12-28]. Dostupné z www: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http://office.microsoft.com/cs-cz/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Uvedené zdroje [cit. 2011-12-28]. Dostupné pod licencí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Creative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Commons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na WWW:</a:t>
            </a: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Romanm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http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://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cs.wikipedia.org/wiki/Soubor:Aufgeschnittener_Metall_Katalysator_f%C3%BCr_ein_Auto.jpg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GeorgHH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http</a:t>
            </a: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://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cs.wikipedia.org/wiki/Soubor:WaynePump-sm.jpg</a:t>
            </a: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572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321</TotalTime>
  <Words>401</Words>
  <Application>Microsoft Office PowerPoint</Application>
  <PresentationFormat>On-screen Show (4:3)</PresentationFormat>
  <Paragraphs>66</Paragraphs>
  <Slides>12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12</vt:i4>
      </vt:variant>
    </vt:vector>
  </HeadingPairs>
  <TitlesOfParts>
    <vt:vector size="21" baseType="lpstr">
      <vt:lpstr>Trebuchet MS</vt:lpstr>
      <vt:lpstr>Arial</vt:lpstr>
      <vt:lpstr>Georgia</vt:lpstr>
      <vt:lpstr>Calibri</vt:lpstr>
      <vt:lpstr>Wingdings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DUM</cp:lastModifiedBy>
  <cp:revision>38</cp:revision>
  <dcterms:created xsi:type="dcterms:W3CDTF">2011-12-28T13:29:56Z</dcterms:created>
  <dcterms:modified xsi:type="dcterms:W3CDTF">2012-03-05T19:53:49Z</dcterms:modified>
</cp:coreProperties>
</file>