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3" r:id="rId3"/>
    <p:sldId id="256" r:id="rId4"/>
    <p:sldId id="257" r:id="rId5"/>
    <p:sldId id="259" r:id="rId6"/>
    <p:sldId id="260" r:id="rId7"/>
    <p:sldId id="258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  <p:sldId id="268" r:id="rId17"/>
    <p:sldId id="269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F54F2-529D-470E-8B00-535F1AA4595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2EE76-AE89-4A03-8181-0A82B289D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B0E13-A63B-4EF5-A7E0-0C97B72236E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96B8B-A0D9-4550-9001-06C964160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3CF88-B3E9-4E11-8BE1-C2683C9C9AC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2695E-459C-48D9-A802-55014C77F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C8F76-470F-4CA8-B84A-79232FEBEFE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2F817-9552-463B-84DF-F9775EC6C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7E6C0-294E-453D-A8E5-E77FEC25108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051959-1F86-4ADB-8A05-BD8D2F7AB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1DD81-7E34-439F-829F-3293676EF10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69878-5061-4905-B7CD-CC89FDAB2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D5509-F05F-46CB-9BC1-EF7920C80CA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3BD5F-11A2-46F3-9A75-02A72D9A8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C9B15-BB4A-4AF4-B679-70AB81BE0F4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22E6E-1B27-4825-BFFA-14201A6E0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298A4-5974-4A45-B4BE-D73CD819269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23058-3C5F-4DDF-90D9-FAC265F4B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3C767-23F1-4813-A06D-8E4E8EE22CB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103A1-CCC2-419D-A692-22E3FEBC4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18A0C-226B-4A77-9D21-A3697121D22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587D1-F3E5-4CFC-9347-CAA057064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4433FB-FE24-49C6-95D2-DFE8C252476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177993-4147-4860-AE3A-94A744395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PODOBNOST GEOMETRICKÝCH 					ÚTVARŮ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endParaRPr lang="cs-CZ" sz="2000" smtClean="0">
              <a:solidFill>
                <a:schemeClr val="tx1"/>
              </a:solidFill>
            </a:endParaRPr>
          </a:p>
          <a:p>
            <a:r>
              <a:rPr lang="cs-CZ" sz="19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r>
              <a:rPr lang="cs-CZ" sz="1900" smtClean="0">
                <a:solidFill>
                  <a:schemeClr val="tx1"/>
                </a:solidFill>
              </a:rPr>
              <a:t>Autor: Mgr. Hana Kuříková</a:t>
            </a:r>
          </a:p>
          <a:p>
            <a:r>
              <a:rPr lang="cs-CZ" sz="1900" smtClean="0">
                <a:solidFill>
                  <a:schemeClr val="tx1"/>
                </a:solidFill>
              </a:rPr>
              <a:t>Název:  VY_32_INOVACE_02_B_1_Podobnost geometrických útvarů</a:t>
            </a:r>
          </a:p>
          <a:p>
            <a:r>
              <a:rPr lang="cs-CZ" sz="1900" smtClean="0">
                <a:solidFill>
                  <a:schemeClr val="tx1"/>
                </a:solidFill>
              </a:rPr>
              <a:t>Téma:   Matematika 9. ročník</a:t>
            </a:r>
          </a:p>
          <a:p>
            <a:r>
              <a:rPr lang="cs-CZ" sz="1900" smtClean="0">
                <a:solidFill>
                  <a:schemeClr val="tx1"/>
                </a:solidFill>
              </a:rPr>
              <a:t>Číslo projektu: CZ.1.07/1.4.00/21.2131</a:t>
            </a: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19.1.2012</a:t>
                      </a:r>
                    </a:p>
                    <a:p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20.1.2012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Podobnost</a:t>
                      </a:r>
                      <a:r>
                        <a:rPr lang="cs-CZ" baseline="0" dirty="0" smtClean="0"/>
                        <a:t> geometrických útvarů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Poměr podobnosti, podobnost,obraz,vzor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PODOBNOST GEOMETRICKÝCH ÚTVARŮ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4832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7030A0"/>
                </a:solidFill>
              </a:rPr>
              <a:t>Co znamená slovo podobný?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Význam slova podobný znáte z praxe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00B050"/>
                </a:solidFill>
              </a:rPr>
              <a:t>Jmenuj obory: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00B0F0"/>
                </a:solidFill>
              </a:rPr>
              <a:t>Zeměpis	</a:t>
            </a:r>
            <a:r>
              <a:rPr lang="cs-CZ" smtClean="0"/>
              <a:t>		dvě mapy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téhož území 				měřítko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00B0F0"/>
                </a:solidFill>
              </a:rPr>
              <a:t>Stavitelství</a:t>
            </a:r>
            <a:r>
              <a:rPr lang="cs-CZ" smtClean="0"/>
              <a:t>		plány domu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00B0F0"/>
                </a:solidFill>
              </a:rPr>
              <a:t>Konstrukce</a:t>
            </a:r>
            <a:r>
              <a:rPr lang="cs-CZ" smtClean="0"/>
              <a:t>		technické výkresy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					fotografie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00B0F0"/>
                </a:solidFill>
              </a:rPr>
              <a:t>Geometrie</a:t>
            </a:r>
            <a:r>
              <a:rPr lang="cs-CZ" smtClean="0"/>
              <a:t>		</a:t>
            </a:r>
            <a:r>
              <a:rPr lang="cs-CZ" smtClean="0">
                <a:latin typeface="Arial" charset="0"/>
              </a:rPr>
              <a:t>        </a:t>
            </a:r>
            <a:r>
              <a:rPr lang="cs-CZ" smtClean="0"/>
              <a:t>čtverce, kruhy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Definice podobnosti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Dva geometrické útvary jsou podobné, jestliže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oměry délek všech dvojic odpovídajících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úseček těchto útvarů se rovnají témuž číslu k.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Toto číslo k se nazývá poměr podobnosti.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Zápis:  obraz ku vzoru!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</a:t>
            </a:r>
            <a:r>
              <a:rPr lang="en-US" dirty="0" smtClean="0"/>
              <a:t>’</a:t>
            </a:r>
            <a:r>
              <a:rPr lang="cs-CZ" dirty="0" smtClean="0"/>
              <a:t> : a = I</a:t>
            </a:r>
            <a:r>
              <a:rPr lang="en-US" dirty="0" smtClean="0"/>
              <a:t>A’B’</a:t>
            </a:r>
            <a:r>
              <a:rPr lang="cs-CZ" dirty="0" smtClean="0"/>
              <a:t>I : IABI = k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podobnost zapisujeme   a</a:t>
            </a:r>
            <a:r>
              <a:rPr lang="en-US" dirty="0" smtClean="0"/>
              <a:t>’</a:t>
            </a:r>
            <a:r>
              <a:rPr lang="cs-CZ" dirty="0" smtClean="0"/>
              <a:t> </a:t>
            </a:r>
            <a:r>
              <a:rPr lang="en-US" dirty="0" smtClean="0"/>
              <a:t>~</a:t>
            </a:r>
            <a:r>
              <a:rPr lang="cs-CZ" dirty="0" smtClean="0"/>
              <a:t> a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Poměr podobnosti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	k </a:t>
            </a:r>
            <a:r>
              <a:rPr lang="en-US" dirty="0" smtClean="0"/>
              <a:t>&gt; </a:t>
            </a:r>
            <a:r>
              <a:rPr lang="cs-CZ" dirty="0" smtClean="0"/>
              <a:t>1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	zvětšení délek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	k</a:t>
            </a:r>
            <a:r>
              <a:rPr lang="en-US" dirty="0" smtClean="0"/>
              <a:t> &lt; 1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	zmenšení délek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		k = 1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	zachování délek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(shodnost)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1214438" y="1643063"/>
            <a:ext cx="1214437" cy="78581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6286500" y="1214438"/>
            <a:ext cx="2286000" cy="135731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Lichoběžník 5"/>
          <p:cNvSpPr/>
          <p:nvPr/>
        </p:nvSpPr>
        <p:spPr>
          <a:xfrm>
            <a:off x="857250" y="3357563"/>
            <a:ext cx="2143125" cy="1214437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6500813" y="3429000"/>
            <a:ext cx="1643062" cy="92868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1285875" y="5286375"/>
            <a:ext cx="1357313" cy="785813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6643688" y="5286375"/>
            <a:ext cx="1357312" cy="785813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Podobné úsečky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Zjisti zda je úsečka IABI=12 cm podobná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s úsečkou I</a:t>
            </a:r>
            <a:r>
              <a:rPr lang="en-US" smtClean="0"/>
              <a:t>A’B’</a:t>
            </a:r>
            <a:r>
              <a:rPr lang="cs-CZ" smtClean="0"/>
              <a:t>I= 6cm.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I</a:t>
            </a:r>
            <a:r>
              <a:rPr lang="en-US" smtClean="0"/>
              <a:t>A’B’</a:t>
            </a:r>
            <a:r>
              <a:rPr lang="cs-CZ" smtClean="0"/>
              <a:t>I : IABI = 6 : 12 = </a:t>
            </a:r>
            <a:r>
              <a:rPr lang="cs-CZ" smtClean="0">
                <a:solidFill>
                  <a:srgbClr val="FF0000"/>
                </a:solidFill>
              </a:rPr>
              <a:t>1 : 2 = 0,5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800" smtClean="0"/>
              <a:t>Obraz ku vzoru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800" smtClean="0"/>
              <a:t>Poměr podobnosti  k = 1 : 2 = 0,5</a:t>
            </a:r>
          </a:p>
          <a:p>
            <a:pPr marL="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solidFill>
                  <a:srgbClr val="FF0000"/>
                </a:solidFill>
              </a:rPr>
              <a:t>Každé dvě úsečky jsou podobné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63" y="3571875"/>
            <a:ext cx="2714625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0063" y="2928938"/>
            <a:ext cx="5929312" cy="15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6358731" y="2928144"/>
            <a:ext cx="142875" cy="1588"/>
          </a:xfrm>
          <a:prstGeom prst="line">
            <a:avLst/>
          </a:prstGeom>
          <a:ln w="254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429419" y="2928144"/>
            <a:ext cx="142875" cy="1587"/>
          </a:xfrm>
          <a:prstGeom prst="line">
            <a:avLst/>
          </a:prstGeom>
          <a:ln w="254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3144044" y="3571082"/>
            <a:ext cx="142875" cy="1587"/>
          </a:xfrm>
          <a:prstGeom prst="line">
            <a:avLst/>
          </a:prstGeom>
          <a:ln w="254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429419" y="3571082"/>
            <a:ext cx="142875" cy="1587"/>
          </a:xfrm>
          <a:prstGeom prst="line">
            <a:avLst/>
          </a:prstGeom>
          <a:ln w="254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215063" y="3071813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57188" y="3000375"/>
            <a:ext cx="35718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071813" y="364331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88" y="364331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686800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Podobné kruhy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686800" cy="5715000"/>
          </a:xfrm>
        </p:spPr>
        <p:txBody>
          <a:bodyPr>
            <a:normAutofit fontScale="92500" lnSpcReduction="10000"/>
          </a:bodyPr>
          <a:lstStyle/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Zjisti zda je kruh K (S,80 mm) podobný s kruhem K</a:t>
            </a:r>
            <a:r>
              <a:rPr lang="en-US" dirty="0" smtClean="0"/>
              <a:t>’</a:t>
            </a:r>
            <a:r>
              <a:rPr lang="cs-CZ" dirty="0" smtClean="0"/>
              <a:t>(S</a:t>
            </a:r>
            <a:r>
              <a:rPr lang="en-US" dirty="0" smtClean="0"/>
              <a:t>’</a:t>
            </a:r>
            <a:r>
              <a:rPr lang="cs-CZ" dirty="0" smtClean="0"/>
              <a:t>,40 mm).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r</a:t>
            </a:r>
            <a:r>
              <a:rPr lang="en-US" dirty="0" smtClean="0"/>
              <a:t>’</a:t>
            </a:r>
            <a:r>
              <a:rPr lang="cs-CZ" dirty="0" smtClean="0"/>
              <a:t> : r = 40 : 80 = 4 : 8 = 1 : 2 = 0,5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Poměr podobnosti k = 0,5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Každé dva kruhy jsou podobné.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6063" y="2286000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</a:p>
        </p:txBody>
      </p:sp>
      <p:sp>
        <p:nvSpPr>
          <p:cNvPr id="6" name="Elipsa 5"/>
          <p:cNvSpPr/>
          <p:nvPr/>
        </p:nvSpPr>
        <p:spPr>
          <a:xfrm>
            <a:off x="642938" y="2071688"/>
            <a:ext cx="2286000" cy="2214562"/>
          </a:xfrm>
          <a:prstGeom prst="ellipse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9375" y="2500313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072063" y="2643188"/>
            <a:ext cx="1571625" cy="1500187"/>
          </a:xfrm>
          <a:prstGeom prst="ellipse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Podobné čtverce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	Zjisti zda čtverec ABCD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a=6cm je podobný se čtvercem A</a:t>
            </a:r>
            <a:r>
              <a:rPr lang="en-US" smtClean="0"/>
              <a:t>’</a:t>
            </a: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C</a:t>
            </a:r>
            <a:r>
              <a:rPr lang="en-US" smtClean="0"/>
              <a:t>’</a:t>
            </a:r>
            <a:r>
              <a:rPr lang="cs-CZ" smtClean="0"/>
              <a:t>D</a:t>
            </a:r>
            <a:r>
              <a:rPr lang="en-US" smtClean="0"/>
              <a:t>’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a</a:t>
            </a:r>
            <a:r>
              <a:rPr lang="en-US" smtClean="0"/>
              <a:t>’</a:t>
            </a:r>
            <a:r>
              <a:rPr lang="cs-CZ" smtClean="0"/>
              <a:t>=4cm.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a</a:t>
            </a:r>
            <a:r>
              <a:rPr lang="en-US" smtClean="0"/>
              <a:t>’</a:t>
            </a:r>
            <a:r>
              <a:rPr lang="cs-CZ" smtClean="0"/>
              <a:t> : a = 4 : 6 = 2 : 3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FF0000"/>
                </a:solidFill>
              </a:rPr>
              <a:t>Každé dva čtverce jsou podobné.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2000" y="2857500"/>
            <a:ext cx="1714500" cy="1643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72313" y="3143250"/>
            <a:ext cx="1214437" cy="1214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43625" y="4500563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29125" y="4500563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29125" y="2500313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88" y="2500313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072438" y="4357688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9438" y="4357688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29438" y="2786063"/>
            <a:ext cx="571500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38" y="278606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4292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	Zjisti zda obdélník ABCD je podobný s obdélníkem KLMN. Vypočítej obsahy a urči poměr obsahů.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IABI = 4cm		IKLI = 6cm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IBCI = 2cm		ILMI = 3cm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071563" y="4429125"/>
            <a:ext cx="2000250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9125" y="4143375"/>
            <a:ext cx="3357563" cy="17859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000375" y="5572125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57250" y="5572125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57250" y="4071938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00375" y="4071938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715250" y="600075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143375" y="600075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43375" y="3786188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715250" y="371475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IKLI : IABI = 6 : 4 = 3 : 2 = 1,5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ILMI : IBCI = 3 : 2 = 1,5		totéž číslo k=1,5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KLMN   </a:t>
            </a:r>
            <a:r>
              <a:rPr lang="en-US" sz="2800" dirty="0" smtClean="0"/>
              <a:t>~</a:t>
            </a:r>
            <a:r>
              <a:rPr lang="cs-CZ" sz="2800" dirty="0" smtClean="0"/>
              <a:t>   ABCD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		čteme podobný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S</a:t>
            </a:r>
            <a:r>
              <a:rPr lang="cs-CZ" sz="2800" baseline="-25000" dirty="0" smtClean="0"/>
              <a:t>ABCD </a:t>
            </a:r>
            <a:r>
              <a:rPr lang="cs-CZ" sz="2800" dirty="0" smtClean="0"/>
              <a:t>= a . b			S</a:t>
            </a:r>
            <a:r>
              <a:rPr lang="cs-CZ" sz="2800" baseline="-25000" dirty="0" smtClean="0"/>
              <a:t>KLMN </a:t>
            </a:r>
            <a:r>
              <a:rPr lang="cs-CZ" sz="2800" dirty="0" smtClean="0"/>
              <a:t>= a</a:t>
            </a:r>
            <a:r>
              <a:rPr lang="en-US" sz="2800" dirty="0" smtClean="0"/>
              <a:t>’</a:t>
            </a:r>
            <a:r>
              <a:rPr lang="cs-CZ" sz="2800" dirty="0" smtClean="0"/>
              <a:t> . b</a:t>
            </a:r>
            <a:r>
              <a:rPr lang="en-US" sz="2800" dirty="0" smtClean="0"/>
              <a:t>’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S</a:t>
            </a:r>
            <a:r>
              <a:rPr lang="cs-CZ" sz="2800" baseline="-25000" dirty="0" smtClean="0"/>
              <a:t>ABCD </a:t>
            </a:r>
            <a:r>
              <a:rPr lang="cs-CZ" sz="2800" dirty="0" smtClean="0"/>
              <a:t>= 4 . 2 = 8 cm</a:t>
            </a:r>
            <a:r>
              <a:rPr lang="cs-CZ" sz="2800" baseline="30000" dirty="0" smtClean="0"/>
              <a:t>2</a:t>
            </a:r>
            <a:r>
              <a:rPr lang="cs-CZ" sz="2800" baseline="30000" dirty="0"/>
              <a:t>	</a:t>
            </a:r>
            <a:r>
              <a:rPr lang="cs-CZ" sz="2800" dirty="0" smtClean="0"/>
              <a:t>S</a:t>
            </a:r>
            <a:r>
              <a:rPr lang="cs-CZ" sz="2800" baseline="-25000" dirty="0" smtClean="0"/>
              <a:t>KLMN </a:t>
            </a:r>
            <a:r>
              <a:rPr lang="cs-CZ" sz="2800" dirty="0" smtClean="0"/>
              <a:t>= 6 . 3 = 18 cm</a:t>
            </a:r>
            <a:r>
              <a:rPr lang="cs-CZ" sz="2800" baseline="30000" dirty="0" smtClean="0"/>
              <a:t>2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800" baseline="300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S</a:t>
            </a:r>
            <a:r>
              <a:rPr lang="en-US" sz="2800" dirty="0" smtClean="0"/>
              <a:t>’</a:t>
            </a:r>
            <a:r>
              <a:rPr lang="cs-CZ" sz="2800" dirty="0" smtClean="0"/>
              <a:t> : S = 18 : 8 = 9 : 4 = k</a:t>
            </a:r>
            <a:r>
              <a:rPr lang="cs-CZ" sz="2800" baseline="30000" dirty="0" smtClean="0"/>
              <a:t>2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Poměr obsahů podobných rovinných útvarů k</a:t>
            </a:r>
            <a:r>
              <a:rPr lang="cs-CZ" sz="2800" baseline="30000" dirty="0" smtClean="0">
                <a:solidFill>
                  <a:srgbClr val="FF0000"/>
                </a:solidFill>
              </a:rPr>
              <a:t>2</a:t>
            </a:r>
            <a:endParaRPr lang="cs-CZ" sz="2800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Obdélník ABCD má délky stran 2cm a 4cm. Urči délky stran obdélníku A</a:t>
            </a:r>
            <a:r>
              <a:rPr lang="en-US" sz="2800" dirty="0" smtClean="0"/>
              <a:t>’</a:t>
            </a:r>
            <a:r>
              <a:rPr lang="cs-CZ" sz="2800" dirty="0" smtClean="0"/>
              <a:t>B</a:t>
            </a:r>
            <a:r>
              <a:rPr lang="en-US" sz="2800" dirty="0" smtClean="0"/>
              <a:t>’</a:t>
            </a:r>
            <a:r>
              <a:rPr lang="cs-CZ" sz="2800" dirty="0" smtClean="0"/>
              <a:t>C</a:t>
            </a:r>
            <a:r>
              <a:rPr lang="en-US" sz="2800" dirty="0" smtClean="0"/>
              <a:t>’</a:t>
            </a:r>
            <a:r>
              <a:rPr lang="cs-CZ" sz="2800" dirty="0" smtClean="0"/>
              <a:t>D</a:t>
            </a:r>
            <a:r>
              <a:rPr lang="en-US" sz="2800" dirty="0" smtClean="0"/>
              <a:t>’</a:t>
            </a:r>
            <a:r>
              <a:rPr lang="cs-CZ" sz="2800" dirty="0" smtClean="0"/>
              <a:t>, který je podobný obdélníku ABCD s poměrem podobnosti k = 1/4.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a</a:t>
            </a:r>
            <a:r>
              <a:rPr lang="en-US" smtClean="0"/>
              <a:t>’</a:t>
            </a:r>
            <a:r>
              <a:rPr lang="cs-CZ" smtClean="0"/>
              <a:t> = k . 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 = k . b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a</a:t>
            </a:r>
            <a:r>
              <a:rPr lang="en-US" smtClean="0"/>
              <a:t>’</a:t>
            </a:r>
            <a:r>
              <a:rPr lang="cs-CZ" smtClean="0"/>
              <a:t> = 1/4 . 2 = 0,5 cm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 = 1/4 . 4 = 1 cm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Obdélníky ABCD a EFGH jsou podobné. </a:t>
            </a:r>
            <a:endParaRPr lang="cs-CZ" dirty="0"/>
          </a:p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Pro IABI=5cm, IBCI=4cm,IEFI=12,5cm určete poměr podobnosti a vypočítejte délku strany FG druhého obdélníku.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IEFI : IABI = 12,5 : 5 = 2,5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k = 2,5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IFGI = k . IBCI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IFGI = 2,5 . 4 = 10 cm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Obdélník O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má strany o délkách a=14 mm, b=20mm.</a:t>
            </a:r>
          </a:p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Vypočítej rozměry podobného obdélníku 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, je-li</a:t>
            </a:r>
          </a:p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poměr podobnosti 3,5. Pak vypočítej poměr obsahů obdélníků O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a O</a:t>
            </a:r>
            <a:r>
              <a:rPr lang="cs-CZ" sz="2800" baseline="-25000" dirty="0" smtClean="0"/>
              <a:t>2.</a:t>
            </a:r>
            <a:endParaRPr lang="cs-CZ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a</a:t>
            </a:r>
            <a:r>
              <a:rPr lang="en-US" smtClean="0"/>
              <a:t>’</a:t>
            </a:r>
            <a:r>
              <a:rPr lang="cs-CZ" smtClean="0"/>
              <a:t> = k . a = 3,5 .14 =49 mm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 = k . b = 3,5 . 20 = 70 mm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Obsah O</a:t>
            </a:r>
            <a:r>
              <a:rPr lang="cs-CZ" baseline="-25000" smtClean="0"/>
              <a:t>1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S = a . b = 14 . 20 =280 mm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Obsah O</a:t>
            </a:r>
            <a:r>
              <a:rPr lang="cs-CZ" baseline="-25000" smtClean="0"/>
              <a:t>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S</a:t>
            </a:r>
            <a:r>
              <a:rPr lang="en-US" smtClean="0"/>
              <a:t>’</a:t>
            </a:r>
            <a:r>
              <a:rPr lang="cs-CZ" smtClean="0"/>
              <a:t> = a</a:t>
            </a:r>
            <a:r>
              <a:rPr lang="en-US" smtClean="0"/>
              <a:t>’</a:t>
            </a:r>
            <a:r>
              <a:rPr lang="cs-CZ" smtClean="0"/>
              <a:t> . b</a:t>
            </a:r>
            <a:r>
              <a:rPr lang="en-US" smtClean="0"/>
              <a:t>’</a:t>
            </a:r>
            <a:r>
              <a:rPr lang="cs-CZ" smtClean="0"/>
              <a:t> = 49 . 70 = 3430 mm</a:t>
            </a:r>
            <a:r>
              <a:rPr lang="cs-CZ" baseline="30000" smtClean="0"/>
              <a:t>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3430 : 280 = 343 : 28 = 12,25 = k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	Anotace: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</a:p>
          <a:p>
            <a:pPr algn="just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V této prezentaci se žáci seznamují s vlastnostmi podobných útvarů a poměrem podobnosti. Zjišťují, které rovinné obrazce jsou podobné, určují poměr podobnosti a správně zapisují podobnost.</a:t>
            </a:r>
          </a:p>
          <a:p>
            <a:pPr algn="just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Žákům jsou zadány postupně příklady, ve kterých zjišťují zda obdélníky jsou podobné, porovnávají jejich obsahy a zjišťují rozměry podobného obdélníka. Každý příklad je doplněn řešením.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	</a:t>
            </a:r>
            <a:r>
              <a:rPr lang="cs-CZ" b="1" u="sng" dirty="0" smtClean="0"/>
              <a:t>Použité zdroje: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Odvárko Oldřich- Kadleček Jiří:  Matematika pro 9. ročník ZŠ  2.díl , 1.vydání 2000,  </a:t>
            </a:r>
            <a:r>
              <a:rPr lang="cs-CZ" dirty="0" err="1" smtClean="0"/>
              <a:t>Prometheus</a:t>
            </a:r>
            <a:r>
              <a:rPr lang="cs-CZ" dirty="0" smtClean="0"/>
              <a:t>, počet stran 91, ISBN 80-7196-208-2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u="sng" dirty="0" smtClean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186</TotalTime>
  <Words>566</Words>
  <Application>Microsoft Office PowerPoint</Application>
  <PresentationFormat>On-screen Show (4:3)</PresentationFormat>
  <Paragraphs>150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PODOBNOST GEOMETRICKÝCH ÚTVARŮ</dc:title>
  <dc:creator>Vaclav</dc:creator>
  <cp:lastModifiedBy>DUM</cp:lastModifiedBy>
  <cp:revision>54</cp:revision>
  <dcterms:created xsi:type="dcterms:W3CDTF">2012-01-18T17:54:23Z</dcterms:created>
  <dcterms:modified xsi:type="dcterms:W3CDTF">2012-03-05T20:52:53Z</dcterms:modified>
</cp:coreProperties>
</file>