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  <p:sldMasterId id="2147483675" r:id="rId2"/>
  </p:sldMasterIdLst>
  <p:sldIdLst>
    <p:sldId id="288" r:id="rId3"/>
    <p:sldId id="286" r:id="rId4"/>
    <p:sldId id="276" r:id="rId5"/>
    <p:sldId id="275" r:id="rId6"/>
    <p:sldId id="277" r:id="rId7"/>
    <p:sldId id="285" r:id="rId8"/>
    <p:sldId id="280" r:id="rId9"/>
    <p:sldId id="273" r:id="rId10"/>
    <p:sldId id="278" r:id="rId11"/>
    <p:sldId id="274" r:id="rId12"/>
    <p:sldId id="284" r:id="rId13"/>
    <p:sldId id="281" r:id="rId14"/>
    <p:sldId id="282" r:id="rId15"/>
    <p:sldId id="269" r:id="rId16"/>
    <p:sldId id="272" r:id="rId17"/>
    <p:sldId id="279" r:id="rId18"/>
    <p:sldId id="289" r:id="rId19"/>
    <p:sldId id="290" r:id="rId20"/>
    <p:sldId id="291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77777"/>
    <a:srgbClr val="0033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h 1912"/>
              <a:gd name="T1" fmla="*/ 6 h 1912"/>
              <a:gd name="T2" fmla="*/ 6 h 1912"/>
              <a:gd name="T3" fmla="*/ 60 h 1912"/>
              <a:gd name="T4" fmla="*/ 1912 h 1912"/>
              <a:gd name="T5" fmla="*/ 1912 h 1912"/>
              <a:gd name="T6" fmla="*/ 0 h 1912"/>
              <a:gd name="T7" fmla="*/ 0 h 1912"/>
            </a:gdLst>
            <a:ahLst/>
            <a:cxnLst>
              <a:cxn ang="0">
                <a:pos x="0" y="T0"/>
              </a:cxn>
              <a:cxn ang="0">
                <a:pos x="0" y="T1"/>
              </a:cxn>
              <a:cxn ang="0">
                <a:pos x="0" y="T2"/>
              </a:cxn>
              <a:cxn ang="0">
                <a:pos x="0" y="T3"/>
              </a:cxn>
              <a:cxn ang="0">
                <a:pos x="0" y="T4"/>
              </a:cxn>
              <a:cxn ang="0">
                <a:pos x="0" y="T5"/>
              </a:cxn>
              <a:cxn ang="0">
                <a:pos x="0" y="T6"/>
              </a:cxn>
              <a:cxn ang="0">
                <a:pos x="0" y="T7"/>
              </a:cxn>
            </a:cxnLst>
            <a:rect l="0" t="0" r="r" b="b"/>
            <a:pathLst>
              <a:path h="1912">
                <a:moveTo>
                  <a:pt x="0" y="0"/>
                </a:moveTo>
                <a:lnTo>
                  <a:pt x="0" y="6"/>
                </a:ln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191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E92FEC4-3D36-49FB-886E-893AB93A8A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advTm="25500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9A97D5-D16D-46CA-8CFC-70AFBA8B73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25500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2D8A19-780B-4C7B-8429-2A2159EFE1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25500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B21821-020A-47E4-97AF-4425A33174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25500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B49FDC-84E8-4272-9BEF-BB412E34A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25500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697116-ECAD-4338-851E-37898D3AE2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25500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E178DE-9320-4FE9-9709-77EDCAC014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25500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825295-8B16-4115-BF75-1D95F3608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25500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DCCD51-E5C8-476C-8B90-C1E782CF6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25500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61D1B1-0F51-4DFC-BA89-1CB8E609B1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25500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E080BF-39AB-4AD9-96E9-C95F66D824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25500">
    <p:split orient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10119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1465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828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4509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8335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6862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3416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515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0326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9904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592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030A96DA-811D-46A8-91DB-7B2C0B1852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ransition advTm="25500">
    <p:split orient="vert"/>
  </p:transition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Tahoma" pitchFamily="34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Tahoma" pitchFamily="34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28.6.2012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7113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VODOJEMY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600" smtClean="0"/>
              <a:t>VY_32_INOVACE_25_Vodojemy</a:t>
            </a:r>
          </a:p>
          <a:p>
            <a:pPr eaLnBrk="1" hangingPunct="1">
              <a:defRPr/>
            </a:pPr>
            <a:r>
              <a:rPr lang="cs-CZ" sz="1600" smtClean="0"/>
              <a:t>Vlastivěda</a:t>
            </a:r>
            <a:r>
              <a:rPr lang="cs-CZ" sz="1600" dirty="0" smtClean="0"/>
              <a:t>, 4.a 5.ročník</a:t>
            </a:r>
          </a:p>
          <a:p>
            <a:pPr eaLnBrk="1" hangingPunct="1">
              <a:defRPr/>
            </a:pPr>
            <a:r>
              <a:rPr lang="cs-CZ" sz="1600" dirty="0" smtClean="0"/>
              <a:t>Autor: Hana Štrosová</a:t>
            </a:r>
          </a:p>
          <a:p>
            <a:pPr eaLnBrk="1" hangingPunct="1"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eaLnBrk="1" hangingPunct="1"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3076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Tm="25500">
    <p:split orient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Vodojemy 0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904038"/>
          </a:xfrm>
          <a:prstGeom prst="rect">
            <a:avLst/>
          </a:prstGeom>
          <a:blipFill dpi="0" rotWithShape="1">
            <a:blip r:embed="rId4" cstate="print"/>
            <a:srcRect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</p:pic>
      <p:sp>
        <p:nvSpPr>
          <p:cNvPr id="4403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solidFill>
                  <a:srgbClr val="003300"/>
                </a:solidFill>
                <a:latin typeface="Tempus Sans ITC" pitchFamily="82" charset="0"/>
              </a:rPr>
              <a:t>Vodojemy</a:t>
            </a:r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228600" y="5105400"/>
            <a:ext cx="7620000" cy="1752600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2000" b="1" smtClean="0">
                <a:solidFill>
                  <a:srgbClr val="003300"/>
                </a:solidFill>
                <a:latin typeface="Bookman Old Style" pitchFamily="18" charset="0"/>
              </a:rPr>
              <a:t>Stávají na nejvyšším místě obcí, jsou jejich dominantou a přesto bývají přehlíženy. První zděné vodojemy byly stavěny na počátku 20. století a právě v těchto letech postupně slaví své 100. narozeniny. Tak se na některé z nich v okolí Mladé Bolky podívejme.</a:t>
            </a:r>
          </a:p>
        </p:txBody>
      </p:sp>
    </p:spTree>
    <p:custDataLst>
      <p:tags r:id="rId1"/>
    </p:custDataLst>
  </p:cSld>
  <p:clrMapOvr>
    <a:masterClrMapping/>
  </p:clrMapOvr>
  <p:transition advTm="255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4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4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4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/>
      <p:bldP spid="4403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5123" name="AutoShape 3" descr="Horní Cetno"/>
          <p:cNvSpPr>
            <a:spLocks noChangeArrowheads="1"/>
          </p:cNvSpPr>
          <p:nvPr/>
        </p:nvSpPr>
        <p:spPr bwMode="auto">
          <a:xfrm>
            <a:off x="1981200" y="152400"/>
            <a:ext cx="5105400" cy="65532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990600" y="6172200"/>
            <a:ext cx="72390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Horní Cetno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3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3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3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  <p:bldP spid="3379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6147" name="AutoShape 3" descr="Bezno"/>
          <p:cNvSpPr>
            <a:spLocks noChangeArrowheads="1"/>
          </p:cNvSpPr>
          <p:nvPr/>
        </p:nvSpPr>
        <p:spPr bwMode="auto">
          <a:xfrm>
            <a:off x="1828800" y="152400"/>
            <a:ext cx="5105400" cy="65532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6172200"/>
            <a:ext cx="74676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Bezno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7171" name="AutoShape 3" descr="Kopie - Spikaly"/>
          <p:cNvSpPr>
            <a:spLocks noChangeArrowheads="1"/>
          </p:cNvSpPr>
          <p:nvPr/>
        </p:nvSpPr>
        <p:spPr bwMode="auto">
          <a:xfrm>
            <a:off x="1905000" y="152400"/>
            <a:ext cx="5105400" cy="65532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38200" y="6172200"/>
            <a:ext cx="73914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Spikaly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48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8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8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8195" name="AutoShape 3" descr="Vodojemy 030"/>
          <p:cNvSpPr>
            <a:spLocks noChangeArrowheads="1"/>
          </p:cNvSpPr>
          <p:nvPr/>
        </p:nvSpPr>
        <p:spPr bwMode="auto">
          <a:xfrm>
            <a:off x="609600" y="685800"/>
            <a:ext cx="8077200" cy="60198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609600" y="6172200"/>
            <a:ext cx="76200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Bílá Hlína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9219" name="AutoShape 3" descr="Malé Všelisy"/>
          <p:cNvSpPr>
            <a:spLocks noChangeArrowheads="1"/>
          </p:cNvSpPr>
          <p:nvPr/>
        </p:nvSpPr>
        <p:spPr bwMode="auto">
          <a:xfrm>
            <a:off x="1981200" y="152400"/>
            <a:ext cx="5105400" cy="65532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89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914400" y="6172200"/>
            <a:ext cx="73152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Malé Všelisy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78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78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78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10243" name="AutoShape 3" descr="Benátky n"/>
          <p:cNvSpPr>
            <a:spLocks noChangeArrowheads="1"/>
          </p:cNvSpPr>
          <p:nvPr/>
        </p:nvSpPr>
        <p:spPr bwMode="auto">
          <a:xfrm>
            <a:off x="2057400" y="152400"/>
            <a:ext cx="5105400" cy="65532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990600" y="6172200"/>
            <a:ext cx="72390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Benátky nad Jizerou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11267" name="AutoShape 3" descr="Kováň"/>
          <p:cNvSpPr>
            <a:spLocks noChangeArrowheads="1"/>
          </p:cNvSpPr>
          <p:nvPr/>
        </p:nvSpPr>
        <p:spPr bwMode="auto">
          <a:xfrm>
            <a:off x="609600" y="685800"/>
            <a:ext cx="8077200" cy="60198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609600" y="6172200"/>
            <a:ext cx="76200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Kováň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5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12291" name="AutoShape 3" descr="Bezdědice"/>
          <p:cNvSpPr>
            <a:spLocks noChangeArrowheads="1"/>
          </p:cNvSpPr>
          <p:nvPr/>
        </p:nvSpPr>
        <p:spPr bwMode="auto">
          <a:xfrm>
            <a:off x="1828800" y="152400"/>
            <a:ext cx="5105400" cy="65532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609600" y="6172200"/>
            <a:ext cx="76200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Bezdědice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13315" name="AutoShape 3" descr="Vodojemy 035"/>
          <p:cNvSpPr>
            <a:spLocks noChangeArrowheads="1"/>
          </p:cNvSpPr>
          <p:nvPr/>
        </p:nvSpPr>
        <p:spPr bwMode="auto">
          <a:xfrm>
            <a:off x="1828800" y="152400"/>
            <a:ext cx="5105400" cy="65532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609600" y="6172200"/>
            <a:ext cx="76200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Horní Bukovina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19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9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9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14339" name="AutoShape 3" descr="Velké Všelisy"/>
          <p:cNvSpPr>
            <a:spLocks noChangeArrowheads="1"/>
          </p:cNvSpPr>
          <p:nvPr/>
        </p:nvSpPr>
        <p:spPr bwMode="auto">
          <a:xfrm>
            <a:off x="1905000" y="152400"/>
            <a:ext cx="5105400" cy="65532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609600" y="6172200"/>
            <a:ext cx="76200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Velké Všelisy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15363" name="AutoShape 3" descr="Vodojemy 024"/>
          <p:cNvSpPr>
            <a:spLocks noChangeArrowheads="1"/>
          </p:cNvSpPr>
          <p:nvPr/>
        </p:nvSpPr>
        <p:spPr bwMode="auto">
          <a:xfrm>
            <a:off x="609600" y="685800"/>
            <a:ext cx="8077200" cy="60198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9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6172200"/>
            <a:ext cx="71628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Rokytovec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99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9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99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Mexiko I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3175"/>
            <a:ext cx="9144000" cy="686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609600" y="6172200"/>
            <a:ext cx="76200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Mečeříž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17411" name="AutoShape 3" descr="Bělá p"/>
          <p:cNvSpPr>
            <a:spLocks noChangeArrowheads="1"/>
          </p:cNvSpPr>
          <p:nvPr/>
        </p:nvSpPr>
        <p:spPr bwMode="auto">
          <a:xfrm>
            <a:off x="1828800" y="152400"/>
            <a:ext cx="5105400" cy="65532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609600" y="6172200"/>
            <a:ext cx="76200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Bělá pod Bezdězem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9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304800"/>
            <a:ext cx="7772400" cy="1295400"/>
          </a:xfrm>
        </p:spPr>
        <p:txBody>
          <a:bodyPr/>
          <a:lstStyle/>
          <a:p>
            <a:pPr eaLnBrk="1" hangingPunct="1">
              <a:defRPr/>
            </a:pPr>
            <a:endParaRPr lang="cs-CZ" sz="5400" b="1" smtClean="0">
              <a:solidFill>
                <a:srgbClr val="003300"/>
              </a:solidFill>
              <a:latin typeface="Tempus Sans ITC" pitchFamily="82" charset="0"/>
            </a:endParaRPr>
          </a:p>
        </p:txBody>
      </p:sp>
      <p:sp>
        <p:nvSpPr>
          <p:cNvPr id="18435" name="AutoShape 3" descr="Kovánec"/>
          <p:cNvSpPr>
            <a:spLocks noChangeArrowheads="1"/>
          </p:cNvSpPr>
          <p:nvPr/>
        </p:nvSpPr>
        <p:spPr bwMode="auto">
          <a:xfrm>
            <a:off x="1828800" y="152400"/>
            <a:ext cx="5105400" cy="6553200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stretch>
              <a:fillRect/>
            </a:stretch>
          </a:blipFill>
          <a:ln w="38100">
            <a:solidFill>
              <a:srgbClr val="7777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609600" y="6172200"/>
            <a:ext cx="7620000" cy="990600"/>
          </a:xfrm>
          <a:effectLst>
            <a:outerShdw dist="35921" dir="2700000" algn="ctr" rotWithShape="0">
              <a:schemeClr val="tx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smtClean="0">
                <a:solidFill>
                  <a:srgbClr val="003300"/>
                </a:solidFill>
                <a:latin typeface="Bookman Old Style" pitchFamily="18" charset="0"/>
              </a:rPr>
              <a:t>Kovánec</a:t>
            </a:r>
          </a:p>
        </p:txBody>
      </p:sp>
    </p:spTree>
    <p:custDataLst>
      <p:tags r:id="rId1"/>
    </p:custDataLst>
  </p:cSld>
  <p:clrMapOvr>
    <a:masterClrMapping/>
  </p:clrMapOvr>
  <p:transition advTm="6000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6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6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40059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83088"/>
          </a:xfrm>
        </p:spPr>
        <p:txBody>
          <a:bodyPr/>
          <a:lstStyle/>
          <a:p>
            <a:r>
              <a:rPr lang="cs-CZ" dirty="0" smtClean="0"/>
              <a:t>Úkol: </a:t>
            </a:r>
          </a:p>
          <a:p>
            <a:r>
              <a:rPr lang="cs-CZ" dirty="0" smtClean="0"/>
              <a:t>1. Které vodojemy z našeho nejbližšího okolí jsi poznal/a?</a:t>
            </a:r>
          </a:p>
          <a:p>
            <a:r>
              <a:rPr lang="cs-CZ" dirty="0" smtClean="0"/>
              <a:t>2. Na internetu najdi, k čemu vodojemy slouží?</a:t>
            </a:r>
          </a:p>
          <a:p>
            <a:r>
              <a:rPr lang="cs-CZ" dirty="0" smtClean="0"/>
              <a:t>3. Který vodojem je nejstarší? Horní Bukovina, Bílá Hlína nebo Bělá pod Bezdězem?</a:t>
            </a:r>
          </a:p>
          <a:p>
            <a:endParaRPr lang="cs-CZ" dirty="0"/>
          </a:p>
        </p:txBody>
      </p:sp>
    </p:spTree>
  </p:cSld>
  <p:clrMapOvr>
    <a:masterClrMapping/>
  </p:clrMapOvr>
  <p:transition advTm="25500">
    <p:split orient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http://vodarny.mistecko.info</a:t>
            </a:r>
            <a:endParaRPr lang="cs-CZ" dirty="0"/>
          </a:p>
        </p:txBody>
      </p:sp>
    </p:spTree>
  </p:cSld>
  <p:clrMapOvr>
    <a:masterClrMapping/>
  </p:clrMapOvr>
  <p:transition advTm="25500">
    <p:split orient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85000" lnSpcReduction="1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</a:t>
            </a:r>
            <a:r>
              <a:rPr lang="cs-CZ" sz="2200" dirty="0" smtClean="0">
                <a:solidFill>
                  <a:schemeClr val="tx1"/>
                </a:solidFill>
              </a:rPr>
              <a:t>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 a 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Vlastivěda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Místní krajina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Orientace na mapě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vlastivěda ve čtvrtém a  pátém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567814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heme/theme1.xml><?xml version="1.0" encoding="utf-8"?>
<a:theme xmlns:a="http://schemas.openxmlformats.org/drawingml/2006/main" name="Vodojemy">
  <a:themeElements>
    <a:clrScheme name="Oceán 1">
      <a:dk1>
        <a:srgbClr val="010199"/>
      </a:dk1>
      <a:lt1>
        <a:srgbClr val="FFFFFF"/>
      </a:lt1>
      <a:dk2>
        <a:srgbClr val="000099"/>
      </a:dk2>
      <a:lt2>
        <a:srgbClr val="FFFFFF"/>
      </a:lt2>
      <a:accent1>
        <a:srgbClr val="33CCCC"/>
      </a:accent1>
      <a:accent2>
        <a:srgbClr val="00C600"/>
      </a:accent2>
      <a:accent3>
        <a:srgbClr val="AAAACA"/>
      </a:accent3>
      <a:accent4>
        <a:srgbClr val="DADADA"/>
      </a:accent4>
      <a:accent5>
        <a:srgbClr val="ADE2E2"/>
      </a:accent5>
      <a:accent6>
        <a:srgbClr val="00B300"/>
      </a:accent6>
      <a:hlink>
        <a:srgbClr val="FFCC00"/>
      </a:hlink>
      <a:folHlink>
        <a:srgbClr val="6699FF"/>
      </a:folHlink>
    </a:clrScheme>
    <a:fontScheme name="Oceá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ceá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Vodojemy</Template>
  <TotalTime>12</TotalTime>
  <Words>249</Words>
  <Application>Microsoft Office PowerPoint</Application>
  <PresentationFormat>Předvádění na obrazovce (4:3)</PresentationFormat>
  <Paragraphs>38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Vodojemy</vt:lpstr>
      <vt:lpstr>Motiv systému Office</vt:lpstr>
      <vt:lpstr>VODOJEMY</vt:lpstr>
      <vt:lpstr>Vodojemy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obrázků</vt:lpstr>
      <vt:lpstr>Základní údaje o DUM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VODOJEMY</dc:title>
  <dc:creator>Veronika Biskupová</dc:creator>
  <cp:lastModifiedBy>Biskupová Veronika</cp:lastModifiedBy>
  <cp:revision>7</cp:revision>
  <cp:lastPrinted>1601-01-01T00:00:00Z</cp:lastPrinted>
  <dcterms:created xsi:type="dcterms:W3CDTF">2011-06-22T11:43:54Z</dcterms:created>
  <dcterms:modified xsi:type="dcterms:W3CDTF">2012-06-28T12:48:07Z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