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5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D2360BF-A90F-460A-9AB3-82F544145CD4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diamond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836712"/>
            <a:ext cx="2189423" cy="208823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427984" y="476673"/>
            <a:ext cx="43924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>
                <a:solidFill>
                  <a:schemeClr val="tx2">
                    <a:lumMod val="75000"/>
                  </a:schemeClr>
                </a:solidFill>
              </a:rPr>
              <a:t>VY_32_INOVACE_NJ.8.A.17_zpusobove_sloveso_durfen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2. 3. 2012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osmý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 Způsobové sloveso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dürfen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589239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42004" y="4555976"/>
            <a:ext cx="53701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00B0F0"/>
                </a:solidFill>
              </a:rPr>
              <a:t>Anotace: </a:t>
            </a:r>
            <a:r>
              <a:rPr lang="cs-CZ" sz="1400" b="1" dirty="0" smtClean="0">
                <a:solidFill>
                  <a:srgbClr val="00B0F0"/>
                </a:solidFill>
              </a:rPr>
              <a:t>Německý jazyk pro 8. </a:t>
            </a:r>
            <a:r>
              <a:rPr lang="cs-CZ" sz="1400" b="1" dirty="0" smtClean="0">
                <a:solidFill>
                  <a:srgbClr val="00B0F0"/>
                </a:solidFill>
              </a:rPr>
              <a:t>ročník,</a:t>
            </a:r>
            <a:endParaRPr lang="cs-CZ" sz="1400" b="1" dirty="0" smtClean="0">
              <a:solidFill>
                <a:srgbClr val="00B0F0"/>
              </a:solidFill>
            </a:endParaRPr>
          </a:p>
          <a:p>
            <a:r>
              <a:rPr lang="cs-CZ" sz="1400" b="1" dirty="0" smtClean="0">
                <a:solidFill>
                  <a:srgbClr val="00B0F0"/>
                </a:solidFill>
              </a:rPr>
              <a:t> procvičení používání způsobového</a:t>
            </a:r>
          </a:p>
          <a:p>
            <a:r>
              <a:rPr lang="cs-CZ" sz="1400" b="1" dirty="0" smtClean="0">
                <a:solidFill>
                  <a:srgbClr val="00B0F0"/>
                </a:solidFill>
              </a:rPr>
              <a:t>slovesa </a:t>
            </a:r>
            <a:r>
              <a:rPr lang="cs-CZ" sz="1400" b="1" dirty="0" err="1" smtClean="0">
                <a:solidFill>
                  <a:srgbClr val="00B0F0"/>
                </a:solidFill>
              </a:rPr>
              <a:t>dürfen</a:t>
            </a:r>
            <a:r>
              <a:rPr lang="cs-CZ" sz="1400" b="1" dirty="0" smtClean="0">
                <a:solidFill>
                  <a:srgbClr val="00B0F0"/>
                </a:solidFill>
              </a:rPr>
              <a:t> </a:t>
            </a:r>
            <a:r>
              <a:rPr lang="cs-CZ" sz="1400" b="1" dirty="0" smtClean="0">
                <a:solidFill>
                  <a:srgbClr val="00B0F0"/>
                </a:solidFill>
              </a:rPr>
              <a:t>–  </a:t>
            </a:r>
            <a:r>
              <a:rPr lang="cs-CZ" sz="1400" b="1" dirty="0" smtClean="0">
                <a:solidFill>
                  <a:srgbClr val="00B0F0"/>
                </a:solidFill>
              </a:rPr>
              <a:t>co smíme</a:t>
            </a:r>
            <a:r>
              <a:rPr lang="cs-CZ" sz="1400" b="1" dirty="0" smtClean="0">
                <a:solidFill>
                  <a:srgbClr val="00B0F0"/>
                </a:solidFill>
              </a:rPr>
              <a:t>, ev. nesmíme</a:t>
            </a:r>
            <a:r>
              <a:rPr lang="cs-CZ" sz="1400" b="1" dirty="0" smtClean="0">
                <a:solidFill>
                  <a:srgbClr val="00B0F0"/>
                </a:solidFill>
              </a:rPr>
              <a:t>.</a:t>
            </a:r>
            <a:endParaRPr lang="cs-CZ" sz="14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etr\AppData\Local\Microsoft\Windows\Temporary Internet Files\Content.IE5\VQ196A52\MC900411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44824"/>
            <a:ext cx="2880320" cy="2728598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IC7HWRJF\MP9004341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628800"/>
            <a:ext cx="2952329" cy="3937567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512064"/>
            <a:ext cx="8239812" cy="914400"/>
          </a:xfrm>
        </p:spPr>
        <p:txBody>
          <a:bodyPr/>
          <a:lstStyle/>
          <a:p>
            <a:r>
              <a:rPr lang="cs-CZ" sz="2800" b="1" dirty="0" smtClean="0"/>
              <a:t>Způsobové sloveso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. Co </a:t>
            </a:r>
            <a:r>
              <a:rPr lang="cs-CZ" sz="2800" b="1" dirty="0" smtClean="0"/>
              <a:t>zde </a:t>
            </a:r>
            <a:r>
              <a:rPr lang="cs-CZ" sz="2800" b="1" dirty="0" smtClean="0"/>
              <a:t>nesmíme?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machen?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157192"/>
            <a:ext cx="4616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weiterfahren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877272"/>
            <a:ext cx="4870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schnell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tr\AppData\Local\Microsoft\Windows\Temporary Internet Files\Content.IE5\GB31V1MW\MP9004340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88840"/>
            <a:ext cx="3096344" cy="2322258"/>
          </a:xfrm>
          <a:prstGeom prst="rect">
            <a:avLst/>
          </a:prstGeom>
          <a:noFill/>
        </p:spPr>
      </p:pic>
      <p:pic>
        <p:nvPicPr>
          <p:cNvPr id="2051" name="Picture 3" descr="C:\Users\Petr\AppData\Local\Microsoft\Windows\Temporary Internet Files\Content.IE5\IC7HWRJF\MP9004332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916832"/>
            <a:ext cx="2446097" cy="3664824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512064"/>
            <a:ext cx="7978080" cy="914400"/>
          </a:xfrm>
        </p:spPr>
        <p:txBody>
          <a:bodyPr/>
          <a:lstStyle/>
          <a:p>
            <a:r>
              <a:rPr lang="cs-CZ" sz="2800" b="1" dirty="0" smtClean="0"/>
              <a:t>Způsobové sloveso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. Co zde nesmíme?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machen?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797152"/>
            <a:ext cx="33505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mit</a:t>
            </a:r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LKW </a:t>
            </a:r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5733256"/>
            <a:ext cx="39837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nach </a:t>
            </a:r>
          </a:p>
          <a:p>
            <a:r>
              <a:rPr lang="cs-CZ" b="1" dirty="0" err="1" smtClean="0">
                <a:latin typeface="+mj-lt"/>
              </a:rPr>
              <a:t>rechts</a:t>
            </a:r>
            <a:r>
              <a:rPr lang="cs-CZ" b="1" dirty="0" smtClean="0">
                <a:latin typeface="+mj-lt"/>
              </a:rPr>
              <a:t> oder nach </a:t>
            </a:r>
            <a:r>
              <a:rPr lang="cs-CZ" b="1" dirty="0" err="1" smtClean="0">
                <a:latin typeface="+mj-lt"/>
              </a:rPr>
              <a:t>links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</a:p>
          <a:p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etr\AppData\Local\Microsoft\Windows\Temporary Internet Files\Content.IE5\VQ196A52\MP9004118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44824"/>
            <a:ext cx="2376264" cy="3456384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IC7HWRJF\MP9004326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88840"/>
            <a:ext cx="3577434" cy="2681372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512064"/>
            <a:ext cx="8050088" cy="914400"/>
          </a:xfrm>
        </p:spPr>
        <p:txBody>
          <a:bodyPr/>
          <a:lstStyle/>
          <a:p>
            <a:r>
              <a:rPr lang="cs-CZ" sz="2800" b="1" dirty="0" smtClean="0"/>
              <a:t>Způsobové sloveso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. Co </a:t>
            </a:r>
            <a:r>
              <a:rPr lang="cs-CZ" sz="2800" b="1" dirty="0" smtClean="0"/>
              <a:t>zde </a:t>
            </a:r>
            <a:r>
              <a:rPr lang="cs-CZ" sz="2800" b="1" dirty="0" smtClean="0"/>
              <a:t>nesmíme?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machen?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805264"/>
            <a:ext cx="39837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</a:p>
          <a:p>
            <a:r>
              <a:rPr lang="cs-CZ" b="1" dirty="0" err="1" smtClean="0">
                <a:latin typeface="+mj-lt"/>
              </a:rPr>
              <a:t>schneller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als</a:t>
            </a:r>
            <a:r>
              <a:rPr lang="cs-CZ" b="1" dirty="0" smtClean="0">
                <a:latin typeface="+mj-lt"/>
              </a:rPr>
              <a:t> 20 km/St.</a:t>
            </a:r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5013176"/>
            <a:ext cx="28440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endParaRPr lang="cs-CZ" b="1" dirty="0" smtClean="0">
              <a:latin typeface="+mj-lt"/>
            </a:endParaRPr>
          </a:p>
          <a:p>
            <a:r>
              <a:rPr lang="cs-CZ" b="1" dirty="0" err="1" smtClean="0">
                <a:latin typeface="+mj-lt"/>
              </a:rPr>
              <a:t>mit</a:t>
            </a:r>
            <a:r>
              <a:rPr lang="cs-CZ" b="1" dirty="0" smtClean="0">
                <a:latin typeface="+mj-lt"/>
              </a:rPr>
              <a:t> Auto </a:t>
            </a:r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etr\AppData\Local\Microsoft\Windows\Temporary Internet Files\Content.IE5\WY5VF9LZ\MP9004252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556792"/>
            <a:ext cx="6517948" cy="4343602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14400" y="512064"/>
            <a:ext cx="8229600" cy="914400"/>
          </a:xfrm>
        </p:spPr>
        <p:txBody>
          <a:bodyPr/>
          <a:lstStyle/>
          <a:p>
            <a:r>
              <a:rPr lang="cs-CZ" sz="2800" b="1" dirty="0" smtClean="0"/>
              <a:t>Způsobové sloveso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. Co </a:t>
            </a:r>
            <a:r>
              <a:rPr lang="cs-CZ" sz="2800" b="1" dirty="0" smtClean="0"/>
              <a:t>zde </a:t>
            </a:r>
            <a:r>
              <a:rPr lang="cs-CZ" sz="2800" b="1" dirty="0" smtClean="0"/>
              <a:t>nesmíme?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machen?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6093296"/>
            <a:ext cx="4743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stehenbleiben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etr\AppData\Local\Microsoft\Windows\Temporary Internet Files\Content.IE5\WY5VF9LZ\MC9004112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44824"/>
            <a:ext cx="3078518" cy="2900569"/>
          </a:xfrm>
          <a:prstGeom prst="rect">
            <a:avLst/>
          </a:prstGeom>
          <a:noFill/>
        </p:spPr>
      </p:pic>
      <p:pic>
        <p:nvPicPr>
          <p:cNvPr id="6148" name="Picture 4" descr="C:\Users\Petr\AppData\Local\Microsoft\Windows\Temporary Internet Files\Content.IE5\IC7HWRJF\MC9004131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474745"/>
            <a:ext cx="3290685" cy="3137762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20913" y="551517"/>
            <a:ext cx="7772400" cy="914400"/>
          </a:xfrm>
        </p:spPr>
        <p:txBody>
          <a:bodyPr/>
          <a:lstStyle/>
          <a:p>
            <a:r>
              <a:rPr lang="cs-CZ" sz="2800" b="1" dirty="0" smtClean="0"/>
              <a:t>Způsobové sloveso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. Co </a:t>
            </a:r>
            <a:r>
              <a:rPr lang="cs-CZ" sz="2800" b="1" dirty="0" smtClean="0"/>
              <a:t>zde </a:t>
            </a:r>
            <a:r>
              <a:rPr lang="cs-CZ" sz="2800" b="1" dirty="0" smtClean="0"/>
              <a:t>nesmíme?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machen?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517232"/>
            <a:ext cx="3857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4725144"/>
            <a:ext cx="33505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</a:p>
          <a:p>
            <a:r>
              <a:rPr lang="cs-CZ" b="1" dirty="0" err="1" smtClean="0">
                <a:latin typeface="+mj-lt"/>
              </a:rPr>
              <a:t>geradeaus</a:t>
            </a:r>
            <a:r>
              <a:rPr lang="cs-CZ" b="1" dirty="0" smtClean="0">
                <a:latin typeface="+mj-lt"/>
              </a:rPr>
              <a:t> oder nach </a:t>
            </a:r>
            <a:r>
              <a:rPr lang="cs-CZ" b="1" dirty="0" err="1" smtClean="0">
                <a:latin typeface="+mj-lt"/>
              </a:rPr>
              <a:t>links</a:t>
            </a:r>
            <a:endParaRPr lang="cs-CZ" b="1" dirty="0" smtClean="0">
              <a:latin typeface="+mj-lt"/>
            </a:endParaRPr>
          </a:p>
          <a:p>
            <a:r>
              <a:rPr lang="cs-CZ" b="1" dirty="0" err="1" smtClean="0">
                <a:latin typeface="+mj-lt"/>
              </a:rPr>
              <a:t>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Petr\AppData\Local\Microsoft\Windows\Temporary Internet Files\Content.IE5\VQ196A52\MC9004114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628800"/>
            <a:ext cx="2894931" cy="3285904"/>
          </a:xfrm>
          <a:prstGeom prst="rect">
            <a:avLst/>
          </a:prstGeom>
          <a:noFill/>
        </p:spPr>
      </p:pic>
      <p:pic>
        <p:nvPicPr>
          <p:cNvPr id="7171" name="Picture 3" descr="C:\Users\Petr\AppData\Local\Microsoft\Windows\Temporary Internet Files\Content.IE5\IC7HWRJF\MC9004114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628800"/>
            <a:ext cx="2523087" cy="3312368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können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hier</a:t>
            </a:r>
            <a:r>
              <a:rPr lang="cs-CZ" sz="2800" b="1" dirty="0" smtClean="0"/>
              <a:t> machen? Co tady můžeme </a:t>
            </a:r>
            <a:r>
              <a:rPr lang="cs-CZ" sz="2800" b="1" dirty="0" smtClean="0"/>
              <a:t>dělat?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517232"/>
            <a:ext cx="3097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können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parken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5517232"/>
            <a:ext cx="3857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können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telefonieren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Petr\AppData\Local\Microsoft\Windows\Temporary Internet Files\Content.IE5\GB31V1MW\MC9004112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3665145" cy="3453897"/>
          </a:xfrm>
          <a:prstGeom prst="rect">
            <a:avLst/>
          </a:prstGeom>
          <a:noFill/>
        </p:spPr>
      </p:pic>
      <p:pic>
        <p:nvPicPr>
          <p:cNvPr id="8195" name="Picture 3" descr="C:\Users\Petr\AppData\Local\Microsoft\Windows\Temporary Internet Files\Content.IE5\WY5VF9LZ\MC9004112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628800"/>
            <a:ext cx="3570083" cy="3449370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512064"/>
            <a:ext cx="8229600" cy="914400"/>
          </a:xfrm>
        </p:spPr>
        <p:txBody>
          <a:bodyPr/>
          <a:lstStyle/>
          <a:p>
            <a:r>
              <a:rPr lang="cs-CZ" sz="2800" b="1" dirty="0" smtClean="0"/>
              <a:t>Způsobové sloveso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. Co </a:t>
            </a:r>
            <a:r>
              <a:rPr lang="cs-CZ" sz="2800" b="1" dirty="0" smtClean="0"/>
              <a:t>zde </a:t>
            </a:r>
            <a:r>
              <a:rPr lang="cs-CZ" sz="2800" b="1" dirty="0" smtClean="0"/>
              <a:t>nesmíme?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machen?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085184"/>
            <a:ext cx="423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Radfahren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5733256"/>
            <a:ext cx="4616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+mj-lt"/>
              </a:rPr>
              <a:t>Hier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dürfen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wir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nicht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weiterfahren</a:t>
            </a:r>
            <a:r>
              <a:rPr lang="cs-CZ" b="1" dirty="0" smtClean="0">
                <a:latin typeface="+mj-lt"/>
              </a:rPr>
              <a:t>.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208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METODIKA:</a:t>
            </a:r>
          </a:p>
          <a:p>
            <a:endParaRPr lang="cs-CZ" b="1" dirty="0" smtClean="0"/>
          </a:p>
          <a:p>
            <a:r>
              <a:rPr lang="cs-CZ" b="1" dirty="0" smtClean="0"/>
              <a:t>Hodina je zaměřena na konverzaci s používáním způsobového</a:t>
            </a:r>
          </a:p>
          <a:p>
            <a:r>
              <a:rPr lang="cs-CZ" b="1" dirty="0" smtClean="0"/>
              <a:t>slovesa </a:t>
            </a:r>
            <a:r>
              <a:rPr lang="cs-CZ" b="1" dirty="0" err="1" smtClean="0"/>
              <a:t>dürfen</a:t>
            </a:r>
            <a:r>
              <a:rPr lang="cs-CZ" b="1" dirty="0" smtClean="0"/>
              <a:t> – smět. Použila jsem jako základ dopravní značky – promítnu značku a žáci vymýšlí možnosti a odpovědi na </a:t>
            </a:r>
            <a:r>
              <a:rPr lang="cs-CZ" b="1" dirty="0" smtClean="0"/>
              <a:t>otázky: </a:t>
            </a:r>
            <a:r>
              <a:rPr lang="cs-CZ" b="1" dirty="0" smtClean="0"/>
              <a:t>co tady nesmíme, co tady můžeme, ev. musíme. </a:t>
            </a:r>
          </a:p>
          <a:p>
            <a:endParaRPr lang="cs-CZ" b="1" dirty="0" smtClean="0"/>
          </a:p>
          <a:p>
            <a:r>
              <a:rPr lang="cs-CZ" b="1" dirty="0" smtClean="0"/>
              <a:t>Možnosti k obrázkům 2, 3 a 4 vymýšlí celá třída společně, věty k dalším obrázkům vypracuje nejprve každý sám, pak je společně kontrolujeme a nejlepší  a nejvtipnější varianty odměním známkou, </a:t>
            </a:r>
            <a:r>
              <a:rPr lang="cs-CZ" b="1" dirty="0" err="1" smtClean="0"/>
              <a:t>ev</a:t>
            </a:r>
            <a:r>
              <a:rPr lang="cs-CZ" b="1" dirty="0" smtClean="0"/>
              <a:t>. červenými body (za pět bodů je jednička do žákovské knížky).</a:t>
            </a:r>
          </a:p>
          <a:p>
            <a:endParaRPr lang="cs-CZ" b="1" dirty="0" smtClean="0"/>
          </a:p>
          <a:p>
            <a:r>
              <a:rPr lang="cs-CZ" b="1" dirty="0" smtClean="0"/>
              <a:t>Inovace:  </a:t>
            </a:r>
            <a:r>
              <a:rPr lang="cs-CZ" b="1" dirty="0" smtClean="0"/>
              <a:t>práce s interaktivní tabulí umožní spojit znalosti dětí z oblasti BESIP s němčinou. Hodina je pro žáky zajímavější a dynamická.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060848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 obrázků:</a:t>
            </a:r>
          </a:p>
          <a:p>
            <a:r>
              <a:rPr lang="cs-CZ" b="1" dirty="0" smtClean="0"/>
              <a:t>www.office.microsoft.com</a:t>
            </a:r>
            <a:endParaRPr lang="cs-CZ" b="1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93</TotalTime>
  <Words>304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Prezentace aplikace PowerPoint</vt:lpstr>
      <vt:lpstr>Způsobové sloveso dürfen. Co zde nesmíme? Was dürfen wir nicht machen? </vt:lpstr>
      <vt:lpstr>Způsobové sloveso dürfen. Co zde nesmíme? Was dürfen wir nicht machen? </vt:lpstr>
      <vt:lpstr>Způsobové sloveso dürfen. Co zde nesmíme? Was dürfen wir nicht machen? </vt:lpstr>
      <vt:lpstr>Způsobové sloveso dürfen. Co zde nesmíme? Was dürfen wir nicht machen? </vt:lpstr>
      <vt:lpstr>Způsobové sloveso dürfen. Co zde nesmíme? Was dürfen wir nicht machen? </vt:lpstr>
      <vt:lpstr>Was können wir hier machen? Co tady můžeme dělat?</vt:lpstr>
      <vt:lpstr>Způsobové sloveso dürfen. Co zde nesmíme? Was dürfen wir nicht machen? 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Učitel</cp:lastModifiedBy>
  <cp:revision>19</cp:revision>
  <dcterms:created xsi:type="dcterms:W3CDTF">2012-01-07T17:53:19Z</dcterms:created>
  <dcterms:modified xsi:type="dcterms:W3CDTF">2012-07-08T20:25:17Z</dcterms:modified>
</cp:coreProperties>
</file>