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VY_32_INOVACE_16_řemesla v lidových písních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VY_32_INOVACE_16_řemesla v lidových písních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ma"/><Relationship Id="rId1" Type="http://schemas.microsoft.com/office/2007/relationships/media" Target="../media/media1.wma"/><Relationship Id="rId5" Type="http://schemas.openxmlformats.org/officeDocument/2006/relationships/image" Target="../media/image6.pn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ma"/><Relationship Id="rId1" Type="http://schemas.microsoft.com/office/2007/relationships/media" Target="../media/media2.wma"/><Relationship Id="rId6" Type="http://schemas.openxmlformats.org/officeDocument/2006/relationships/image" Target="../media/image9.png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ma"/><Relationship Id="rId1" Type="http://schemas.microsoft.com/office/2007/relationships/media" Target="../media/media3.wma"/><Relationship Id="rId6" Type="http://schemas.openxmlformats.org/officeDocument/2006/relationships/image" Target="../media/image9.png"/><Relationship Id="rId5" Type="http://schemas.openxmlformats.org/officeDocument/2006/relationships/image" Target="../media/image10.wmf"/><Relationship Id="rId4" Type="http://schemas.openxmlformats.org/officeDocument/2006/relationships/image" Target="../media/image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1462403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Materiál slouží k použití na interaktivní tabuli.</a:t>
            </a:r>
          </a:p>
          <a:p>
            <a:pPr>
              <a:defRPr/>
            </a:pPr>
            <a:r>
              <a:rPr lang="cs-CZ" dirty="0" smtClean="0"/>
              <a:t>Seznámení - </a:t>
            </a:r>
            <a:r>
              <a:rPr lang="cs-CZ" dirty="0"/>
              <a:t>písně o řemeslech</a:t>
            </a:r>
            <a:r>
              <a:rPr lang="cs-CZ" dirty="0" smtClean="0"/>
              <a:t>. Zpěv </a:t>
            </a:r>
            <a:r>
              <a:rPr lang="cs-CZ" dirty="0"/>
              <a:t>těchto písní</a:t>
            </a:r>
            <a:r>
              <a:rPr lang="cs-CZ" dirty="0" smtClean="0"/>
              <a:t>. Vysvětlení </a:t>
            </a:r>
            <a:r>
              <a:rPr lang="cs-CZ" dirty="0"/>
              <a:t>řemesla, předvedení pohybem v písni</a:t>
            </a:r>
            <a:r>
              <a:rPr lang="cs-CZ" dirty="0" smtClean="0"/>
              <a:t>. Rytmický </a:t>
            </a:r>
            <a:r>
              <a:rPr lang="cs-CZ" dirty="0"/>
              <a:t>doprovod písní.</a:t>
            </a:r>
          </a:p>
          <a:p>
            <a:pPr>
              <a:defRPr/>
            </a:pPr>
            <a:r>
              <a:rPr lang="cs-CZ" dirty="0"/>
              <a:t>Využití v hodinách Hudební výchovy 2</a:t>
            </a:r>
            <a:r>
              <a:rPr lang="cs-CZ" dirty="0" smtClean="0"/>
              <a:t>. ročníku </a:t>
            </a:r>
            <a:r>
              <a:rPr lang="cs-CZ" dirty="0"/>
              <a:t>ZŠ.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/>
              <a:t>Řemesla v lidové písni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Švec                 </a:t>
            </a:r>
          </a:p>
          <a:p>
            <a:r>
              <a:rPr lang="cs-CZ" dirty="0"/>
              <a:t>Kovář                                       </a:t>
            </a:r>
          </a:p>
          <a:p>
            <a:r>
              <a:rPr lang="cs-CZ" dirty="0" smtClean="0"/>
              <a:t>Mlynář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</a:t>
            </a:r>
            <a:endParaRPr lang="cs-CZ" dirty="0"/>
          </a:p>
          <a:p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Přiřaď řemeslníka k obrázku a k tomu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co , který </a:t>
            </a: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řemeslník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dělá.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17" descr="MC900055121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738" y="1557338"/>
            <a:ext cx="2232025" cy="157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MC900231651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1557338"/>
            <a:ext cx="2438400" cy="1620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 descr="MC900343933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1628775"/>
            <a:ext cx="142240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paměť s přímým přístupem 6"/>
          <p:cNvSpPr/>
          <p:nvPr/>
        </p:nvSpPr>
        <p:spPr>
          <a:xfrm>
            <a:off x="1714500" y="3714750"/>
            <a:ext cx="1285875" cy="900113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kove </a:t>
            </a:r>
          </a:p>
        </p:txBody>
      </p:sp>
      <p:sp>
        <p:nvSpPr>
          <p:cNvPr id="8" name="Vývojový diagram: paměť s přímým přístupem 7"/>
          <p:cNvSpPr/>
          <p:nvPr/>
        </p:nvSpPr>
        <p:spPr>
          <a:xfrm>
            <a:off x="4143375" y="3786188"/>
            <a:ext cx="1143000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šije</a:t>
            </a:r>
          </a:p>
        </p:txBody>
      </p:sp>
      <p:sp>
        <p:nvSpPr>
          <p:cNvPr id="9" name="Vývojový diagram: paměť s přímým přístupem 8"/>
          <p:cNvSpPr/>
          <p:nvPr/>
        </p:nvSpPr>
        <p:spPr>
          <a:xfrm>
            <a:off x="6500813" y="3857625"/>
            <a:ext cx="1928812" cy="685800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mele mouku</a:t>
            </a:r>
          </a:p>
        </p:txBody>
      </p:sp>
    </p:spTree>
    <p:extLst>
      <p:ext uri="{BB962C8B-B14F-4D97-AF65-F5344CB8AC3E}">
        <p14:creationId xmlns:p14="http://schemas.microsoft.com/office/powerpoint/2010/main" val="339588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Švec – píseň - </a:t>
            </a:r>
            <a:r>
              <a:rPr lang="cs-CZ" dirty="0"/>
              <a:t>„Tancovaly dvě panenky.“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charset="0"/>
              <a:buNone/>
            </a:pPr>
            <a:r>
              <a:rPr lang="cs-CZ" sz="2600" dirty="0"/>
              <a:t>Tancovaly dvě panenky, tancovaly ševce,         </a:t>
            </a:r>
          </a:p>
          <a:p>
            <a:pPr>
              <a:buFont typeface="Arial" charset="0"/>
              <a:buNone/>
            </a:pPr>
            <a:r>
              <a:rPr lang="cs-CZ" sz="2600" dirty="0"/>
              <a:t>jedna druhé povídala, že jí to jít nechce.        </a:t>
            </a:r>
          </a:p>
          <a:p>
            <a:pPr>
              <a:buFont typeface="Arial" charset="0"/>
              <a:buNone/>
            </a:pPr>
            <a:r>
              <a:rPr lang="cs-CZ" sz="2600" dirty="0"/>
              <a:t>Tancovaly ho, neuměly ho,             </a:t>
            </a:r>
          </a:p>
          <a:p>
            <a:pPr>
              <a:buFont typeface="Arial" charset="0"/>
              <a:buNone/>
            </a:pPr>
            <a:r>
              <a:rPr lang="cs-CZ" sz="2600" dirty="0"/>
              <a:t>přišly domů, učily se tancovati ,</a:t>
            </a:r>
          </a:p>
          <a:p>
            <a:pPr>
              <a:buFont typeface="Arial" charset="0"/>
              <a:buNone/>
            </a:pPr>
            <a:r>
              <a:rPr lang="cs-CZ" sz="2600" dirty="0"/>
              <a:t>přišly domů učily se ho</a:t>
            </a:r>
            <a:r>
              <a:rPr lang="cs-CZ" sz="2600" dirty="0" smtClean="0"/>
              <a:t>.</a:t>
            </a:r>
          </a:p>
          <a:p>
            <a:pPr>
              <a:buFont typeface="Arial" charset="0"/>
              <a:buNone/>
            </a:pPr>
            <a:r>
              <a:rPr lang="cs-CZ" sz="2600" dirty="0" smtClean="0">
                <a:solidFill>
                  <a:srgbClr val="92D050"/>
                </a:solidFill>
              </a:rPr>
              <a:t>                      TANEC</a:t>
            </a:r>
            <a:endParaRPr lang="cs-CZ" sz="2600" dirty="0">
              <a:solidFill>
                <a:srgbClr val="92D050"/>
              </a:solidFill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92D050"/>
                </a:solidFill>
              </a:rPr>
              <a:t>Ševce, nechce – 2X dup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92D050"/>
                </a:solidFill>
              </a:rPr>
              <a:t>tancovaly ho, neuměly ho- předvedení kladívka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92D050"/>
                </a:solidFill>
              </a:rPr>
              <a:t>přišly domů, učily se tancovati ,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000" dirty="0">
                <a:solidFill>
                  <a:srgbClr val="92D050"/>
                </a:solidFill>
              </a:rPr>
              <a:t>přišly domů učily se ho.- předvádí šití jehlou, zamotání nitě a utažení.</a:t>
            </a:r>
          </a:p>
          <a:p>
            <a:endParaRPr lang="cs-CZ" dirty="0"/>
          </a:p>
        </p:txBody>
      </p:sp>
      <p:pic>
        <p:nvPicPr>
          <p:cNvPr id="4" name="Picture 8" descr="MC900250579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588" y="1557338"/>
            <a:ext cx="2065337" cy="226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36 Stopa 36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73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5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Kovář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cs-CZ" dirty="0"/>
              <a:t>Kovář kuje, kovář kuje,</a:t>
            </a:r>
          </a:p>
          <a:p>
            <a:pPr>
              <a:buFont typeface="Arial" charset="0"/>
              <a:buNone/>
            </a:pPr>
            <a:r>
              <a:rPr lang="cs-CZ" dirty="0"/>
              <a:t>kovářka mu pofukuje.</a:t>
            </a:r>
          </a:p>
          <a:p>
            <a:pPr>
              <a:buFont typeface="Arial" charset="0"/>
              <a:buNone/>
            </a:pPr>
            <a:r>
              <a:rPr lang="cs-CZ" dirty="0"/>
              <a:t>Kovář </a:t>
            </a:r>
            <a:r>
              <a:rPr lang="cs-CZ" dirty="0"/>
              <a:t>kuje</a:t>
            </a:r>
            <a:r>
              <a:rPr lang="cs-CZ" dirty="0" smtClean="0"/>
              <a:t>, kovář</a:t>
            </a:r>
            <a:r>
              <a:rPr lang="cs-CZ" dirty="0" smtClean="0"/>
              <a:t> </a:t>
            </a:r>
            <a:r>
              <a:rPr lang="cs-CZ" dirty="0"/>
              <a:t>kuje,</a:t>
            </a:r>
          </a:p>
          <a:p>
            <a:pPr>
              <a:buFont typeface="Arial" charset="0"/>
              <a:buNone/>
            </a:pPr>
            <a:r>
              <a:rPr lang="cs-CZ" dirty="0"/>
              <a:t>kovářka  mu </a:t>
            </a:r>
            <a:r>
              <a:rPr lang="cs-CZ" dirty="0">
                <a:latin typeface="Arial" charset="0"/>
              </a:rPr>
              <a:t>fou</a:t>
            </a:r>
            <a:r>
              <a:rPr lang="cs-CZ" dirty="0"/>
              <a:t>ká</a:t>
            </a:r>
            <a:r>
              <a:rPr lang="cs-CZ" dirty="0" smtClean="0"/>
              <a:t>.</a:t>
            </a:r>
          </a:p>
          <a:p>
            <a:pPr>
              <a:buFont typeface="Arial" charset="0"/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                                     Tanec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Chlapci- předvádí kování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kladiva- klek, pěstmi </a:t>
            </a: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ťukání o sebe.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Dívky- mávají  sukýnkami.</a:t>
            </a:r>
          </a:p>
          <a:p>
            <a:endParaRPr lang="cs-CZ" dirty="0"/>
          </a:p>
        </p:txBody>
      </p:sp>
      <p:pic>
        <p:nvPicPr>
          <p:cNvPr id="4" name="Picture 9" descr="MC900361708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9710" y="1638853"/>
            <a:ext cx="1646238" cy="218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MC900057196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318" y="2436516"/>
            <a:ext cx="1809750" cy="136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14 Stopa 14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492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40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Mlynář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 lnSpcReduction="10000"/>
          </a:bodyPr>
          <a:lstStyle/>
          <a:p>
            <a:pPr>
              <a:buFont typeface="Arial" charset="0"/>
              <a:buNone/>
            </a:pPr>
            <a:r>
              <a:rPr lang="cs-CZ" sz="2400" dirty="0">
                <a:latin typeface="Arial" charset="0"/>
              </a:rPr>
              <a:t>Jsou mlynáři chlapi, </a:t>
            </a:r>
            <a:r>
              <a:rPr lang="cs-CZ" sz="2400" dirty="0" smtClean="0">
                <a:latin typeface="Arial" charset="0"/>
              </a:rPr>
              <a:t>chlapi, když </a:t>
            </a:r>
            <a:r>
              <a:rPr lang="cs-CZ" sz="2400" dirty="0">
                <a:latin typeface="Arial" charset="0"/>
              </a:rPr>
              <a:t>jim mlýny klapy</a:t>
            </a:r>
            <a:r>
              <a:rPr lang="cs-CZ" sz="2400" dirty="0" smtClean="0">
                <a:latin typeface="Arial" charset="0"/>
              </a:rPr>
              <a:t>, klapy</a:t>
            </a:r>
            <a:r>
              <a:rPr lang="cs-CZ" sz="2400" dirty="0">
                <a:latin typeface="Arial" charset="0"/>
              </a:rPr>
              <a:t>.</a:t>
            </a:r>
            <a:endParaRPr lang="cs-CZ" sz="2400" dirty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400" dirty="0">
                <a:latin typeface="Arial" charset="0"/>
              </a:rPr>
              <a:t>Jsou mlynáři chlapi, chlapi, když jim mlýny jdou.</a:t>
            </a:r>
          </a:p>
          <a:p>
            <a:pPr>
              <a:buFont typeface="Arial" charset="0"/>
              <a:buNone/>
            </a:pPr>
            <a:r>
              <a:rPr lang="cs-CZ" sz="2400" dirty="0">
                <a:latin typeface="Arial" charset="0"/>
              </a:rPr>
              <a:t>Když jim mlýny nechtěj klapat, začnou jako šelmy </a:t>
            </a:r>
            <a:r>
              <a:rPr lang="cs-CZ" sz="2400" dirty="0" smtClean="0">
                <a:latin typeface="Arial" charset="0"/>
              </a:rPr>
              <a:t>plakat.</a:t>
            </a:r>
            <a:endParaRPr lang="cs-CZ" sz="2400" dirty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400" dirty="0">
                <a:latin typeface="Arial" charset="0"/>
              </a:rPr>
              <a:t>Jsou mlynáři chlapi, chlapi, když jim mlýny jdou</a:t>
            </a:r>
            <a:r>
              <a:rPr lang="cs-CZ" sz="2400" dirty="0" smtClean="0">
                <a:latin typeface="Arial" charset="0"/>
              </a:rPr>
              <a:t>.</a:t>
            </a:r>
          </a:p>
          <a:p>
            <a:pPr>
              <a:buFont typeface="Arial" charset="0"/>
              <a:buNone/>
            </a:pPr>
            <a:endParaRPr lang="cs-CZ" sz="2400" dirty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dirty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endParaRPr lang="cs-CZ" sz="24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  <a:latin typeface="Arial" charset="0"/>
              </a:rPr>
              <a:t>                                       TANEC</a:t>
            </a:r>
            <a:endParaRPr lang="cs-CZ" sz="2400" dirty="0">
              <a:solidFill>
                <a:schemeClr val="accent3">
                  <a:lumMod val="75000"/>
                </a:schemeClr>
              </a:solidFill>
              <a:latin typeface="Arial" charset="0"/>
            </a:endParaRPr>
          </a:p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Stojíme v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kruhu -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předvádíme tleskáním chod mlýnského kola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.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Tlesk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na druhou dobu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. Že </a:t>
            </a:r>
            <a:r>
              <a:rPr lang="cs-CZ" sz="2400" dirty="0" err="1" smtClean="0">
                <a:solidFill>
                  <a:schemeClr val="accent3">
                    <a:lumMod val="75000"/>
                  </a:schemeClr>
                </a:solidFill>
              </a:rPr>
              <a:t>nesemelú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-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rychlé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zadupání.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4" name="Picture 9" descr="MC900055121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68960"/>
            <a:ext cx="2276348" cy="2073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 descr="MC900280959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059796"/>
            <a:ext cx="1901825" cy="1919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19 Stopa 19.wm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170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59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latin typeface="Arial" charset="0"/>
              </a:rPr>
              <a:t>Řemesla ve hře, v písni a </a:t>
            </a:r>
            <a:r>
              <a:rPr lang="cs-CZ" dirty="0" smtClean="0">
                <a:latin typeface="Arial" charset="0"/>
              </a:rPr>
              <a:t>tanci, </a:t>
            </a:r>
          </a:p>
          <a:p>
            <a:pPr marL="0" indent="0">
              <a:buNone/>
            </a:pPr>
            <a:r>
              <a:rPr lang="cs-CZ" dirty="0" smtClean="0">
                <a:latin typeface="Arial" charset="0"/>
              </a:rPr>
              <a:t>Eva </a:t>
            </a:r>
            <a:r>
              <a:rPr lang="cs-CZ" dirty="0">
                <a:latin typeface="Arial" charset="0"/>
              </a:rPr>
              <a:t>Kulhánková, vyd. 1 </a:t>
            </a:r>
            <a:r>
              <a:rPr lang="cs-CZ" dirty="0" smtClean="0">
                <a:latin typeface="Arial" charset="0"/>
              </a:rPr>
              <a:t>Praha: Portál, 2009</a:t>
            </a:r>
            <a:endParaRPr lang="cs-CZ" dirty="0">
              <a:latin typeface="Arial" charset="0"/>
            </a:endParaRPr>
          </a:p>
          <a:p>
            <a:pPr>
              <a:spcBef>
                <a:spcPts val="600"/>
              </a:spcBef>
              <a:buClr>
                <a:srgbClr val="B13F9A"/>
              </a:buClr>
              <a:buSzPct val="73000"/>
              <a:buFont typeface="Wingdings 2" pitchFamily="18" charset="2"/>
              <a:buChar char=""/>
            </a:pPr>
            <a:r>
              <a:rPr lang="en-GB" dirty="0">
                <a:solidFill>
                  <a:srgbClr val="CCCCFF"/>
                </a:solidFill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94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300</Words>
  <Application>Microsoft Office PowerPoint</Application>
  <PresentationFormat>Předvádění na obrazovce (4:3)</PresentationFormat>
  <Paragraphs>55</Paragraphs>
  <Slides>7</Slides>
  <Notes>0</Notes>
  <HiddenSlides>0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Řemesla v lidové písni</vt:lpstr>
      <vt:lpstr>Švec – píseň - „Tancovaly dvě panenky.“</vt:lpstr>
      <vt:lpstr>Kovář</vt:lpstr>
      <vt:lpstr>Mlynář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Učitel</cp:lastModifiedBy>
  <cp:revision>14</cp:revision>
  <dcterms:created xsi:type="dcterms:W3CDTF">2011-06-20T10:40:08Z</dcterms:created>
  <dcterms:modified xsi:type="dcterms:W3CDTF">2012-07-03T16:05:58Z</dcterms:modified>
</cp:coreProperties>
</file>