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3" r:id="rId8"/>
    <p:sldId id="261" r:id="rId9"/>
    <p:sldId id="262" r:id="rId10"/>
    <p:sldId id="264" r:id="rId11"/>
    <p:sldId id="268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98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A51B5C-9664-4F83-804A-4F17952C1B77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895EC79-AA20-455E-9F69-DE3BD08E691E}">
      <dgm:prSet phldrT="[Text]" custT="1"/>
      <dgm:spPr/>
      <dgm:t>
        <a:bodyPr/>
        <a:lstStyle/>
        <a:p>
          <a:r>
            <a:rPr lang="cs-CZ" sz="1600" dirty="0" smtClean="0"/>
            <a:t>Cíl hodiny:</a:t>
          </a:r>
          <a:endParaRPr lang="cs-CZ" sz="1600" dirty="0"/>
        </a:p>
      </dgm:t>
    </dgm:pt>
    <dgm:pt modelId="{D378B7CE-B96D-490F-8C86-92BB714F8CB7}" type="parTrans" cxnId="{3242CD68-7471-41E5-A162-71D4D0369342}">
      <dgm:prSet/>
      <dgm:spPr/>
      <dgm:t>
        <a:bodyPr/>
        <a:lstStyle/>
        <a:p>
          <a:endParaRPr lang="cs-CZ"/>
        </a:p>
      </dgm:t>
    </dgm:pt>
    <dgm:pt modelId="{ED51E2BB-9F4D-476C-AA88-0976216396F1}" type="sibTrans" cxnId="{3242CD68-7471-41E5-A162-71D4D0369342}">
      <dgm:prSet/>
      <dgm:spPr/>
      <dgm:t>
        <a:bodyPr/>
        <a:lstStyle/>
        <a:p>
          <a:endParaRPr lang="cs-CZ"/>
        </a:p>
      </dgm:t>
    </dgm:pt>
    <dgm:pt modelId="{C23FB3AD-ADCB-439B-91E3-CCAC5D95039A}">
      <dgm:prSet phldrT="[Text]" custT="1"/>
      <dgm:spPr/>
      <dgm:t>
        <a:bodyPr/>
        <a:lstStyle/>
        <a:p>
          <a:r>
            <a:rPr lang="cs-CZ" sz="1600" dirty="0" smtClean="0"/>
            <a:t>Práce s prezentací:</a:t>
          </a:r>
          <a:endParaRPr lang="cs-CZ" sz="1600" dirty="0"/>
        </a:p>
      </dgm:t>
    </dgm:pt>
    <dgm:pt modelId="{E8F4590D-EE57-4DBA-981A-7B5DC7E6FE30}" type="parTrans" cxnId="{07769A82-639E-4E6F-A09D-55D9DB6FA404}">
      <dgm:prSet/>
      <dgm:spPr/>
      <dgm:t>
        <a:bodyPr/>
        <a:lstStyle/>
        <a:p>
          <a:endParaRPr lang="cs-CZ"/>
        </a:p>
      </dgm:t>
    </dgm:pt>
    <dgm:pt modelId="{B7FA4744-82CA-4441-9DD4-9F545817CC38}" type="sibTrans" cxnId="{07769A82-639E-4E6F-A09D-55D9DB6FA404}">
      <dgm:prSet/>
      <dgm:spPr/>
      <dgm:t>
        <a:bodyPr/>
        <a:lstStyle/>
        <a:p>
          <a:endParaRPr lang="cs-CZ"/>
        </a:p>
      </dgm:t>
    </dgm:pt>
    <dgm:pt modelId="{21CD1CFD-9C1D-4CCD-9C1F-96D7FEC97AFE}">
      <dgm:prSet phldrT="[Text]" custT="1"/>
      <dgm:spPr/>
      <dgm:t>
        <a:bodyPr/>
        <a:lstStyle/>
        <a:p>
          <a:r>
            <a:rPr lang="cs-CZ" sz="1600" dirty="0" smtClean="0"/>
            <a:t>Průřezová témata:</a:t>
          </a:r>
          <a:endParaRPr lang="cs-CZ" sz="1600" dirty="0"/>
        </a:p>
      </dgm:t>
    </dgm:pt>
    <dgm:pt modelId="{6B88D69A-901D-49EC-9C82-3E8771265969}" type="parTrans" cxnId="{2ED553C3-9970-4CB3-82E7-DC2243E00141}">
      <dgm:prSet/>
      <dgm:spPr/>
      <dgm:t>
        <a:bodyPr/>
        <a:lstStyle/>
        <a:p>
          <a:endParaRPr lang="cs-CZ"/>
        </a:p>
      </dgm:t>
    </dgm:pt>
    <dgm:pt modelId="{C1B6801D-3A6B-48D4-96B8-B97B489035DF}" type="sibTrans" cxnId="{2ED553C3-9970-4CB3-82E7-DC2243E00141}">
      <dgm:prSet/>
      <dgm:spPr/>
      <dgm:t>
        <a:bodyPr/>
        <a:lstStyle/>
        <a:p>
          <a:endParaRPr lang="cs-CZ"/>
        </a:p>
      </dgm:t>
    </dgm:pt>
    <dgm:pt modelId="{30796B16-12F9-40D6-9015-EB89BB5F506A}">
      <dgm:prSet custT="1"/>
      <dgm:spPr/>
      <dgm:t>
        <a:bodyPr/>
        <a:lstStyle/>
        <a:p>
          <a:r>
            <a:rPr lang="cs-CZ" sz="1600" dirty="0" smtClean="0"/>
            <a:t>Opakování pojmu odraz světla, zrcadla, využití různých zrcadel v praxi.</a:t>
          </a:r>
          <a:endParaRPr lang="cs-CZ" sz="1600" dirty="0"/>
        </a:p>
      </dgm:t>
    </dgm:pt>
    <dgm:pt modelId="{ED755F1C-86B7-4DB5-BA5A-B1D076DC4559}" type="parTrans" cxnId="{773B4E95-D83D-45E1-8111-38311894B2D9}">
      <dgm:prSet/>
      <dgm:spPr/>
      <dgm:t>
        <a:bodyPr/>
        <a:lstStyle/>
        <a:p>
          <a:endParaRPr lang="cs-CZ"/>
        </a:p>
      </dgm:t>
    </dgm:pt>
    <dgm:pt modelId="{23F69EB6-D0B5-42A1-BFD3-0AF4F2B355FD}" type="sibTrans" cxnId="{773B4E95-D83D-45E1-8111-38311894B2D9}">
      <dgm:prSet/>
      <dgm:spPr/>
      <dgm:t>
        <a:bodyPr/>
        <a:lstStyle/>
        <a:p>
          <a:endParaRPr lang="cs-CZ"/>
        </a:p>
      </dgm:t>
    </dgm:pt>
    <dgm:pt modelId="{5D5106FA-2091-4491-8130-81C8257822BF}">
      <dgm:prSet custT="1"/>
      <dgm:spPr/>
      <dgm:t>
        <a:bodyPr/>
        <a:lstStyle/>
        <a:p>
          <a:r>
            <a:rPr lang="cs-CZ" sz="1600" dirty="0" smtClean="0"/>
            <a:t>Možnost společného opakování učiva, použít jako test, opakování je možné využít pro 7. 8. ročník při fyzice. </a:t>
          </a:r>
          <a:endParaRPr lang="cs-CZ" sz="1600" dirty="0"/>
        </a:p>
      </dgm:t>
    </dgm:pt>
    <dgm:pt modelId="{12D0AA0B-4753-4646-9D0D-C826D8D93BCA}" type="parTrans" cxnId="{87DFE991-FEF8-4018-8340-B05FFEDC9DA4}">
      <dgm:prSet/>
      <dgm:spPr/>
      <dgm:t>
        <a:bodyPr/>
        <a:lstStyle/>
        <a:p>
          <a:endParaRPr lang="cs-CZ"/>
        </a:p>
      </dgm:t>
    </dgm:pt>
    <dgm:pt modelId="{3E420758-2CF8-4A42-B2D5-A3A7BAB58591}" type="sibTrans" cxnId="{87DFE991-FEF8-4018-8340-B05FFEDC9DA4}">
      <dgm:prSet/>
      <dgm:spPr/>
      <dgm:t>
        <a:bodyPr/>
        <a:lstStyle/>
        <a:p>
          <a:endParaRPr lang="cs-CZ"/>
        </a:p>
      </dgm:t>
    </dgm:pt>
    <dgm:pt modelId="{51801BC8-D6DC-4669-A849-3FE3157A21FE}">
      <dgm:prSet custT="1"/>
      <dgm:spPr/>
      <dgm:t>
        <a:bodyPr/>
        <a:lstStyle/>
        <a:p>
          <a:r>
            <a:rPr lang="cs-CZ" sz="1600" dirty="0" smtClean="0"/>
            <a:t>Zejména v domácím úkolu – lze využít i jako samostatnou práci v hodině , souvislost tématu s úlohami v  M, Z, </a:t>
          </a:r>
          <a:r>
            <a:rPr lang="cs-CZ" sz="1600" dirty="0" err="1" smtClean="0"/>
            <a:t>Př</a:t>
          </a:r>
          <a:r>
            <a:rPr lang="cs-CZ" sz="1600" dirty="0" smtClean="0"/>
            <a:t>, D </a:t>
          </a:r>
          <a:endParaRPr lang="cs-CZ" sz="1600" dirty="0"/>
        </a:p>
      </dgm:t>
    </dgm:pt>
    <dgm:pt modelId="{5EAB8B63-0717-454E-82D4-34FECA88C3BA}" type="parTrans" cxnId="{D682DB75-E008-4B82-85E7-32BA5ED9AECF}">
      <dgm:prSet/>
      <dgm:spPr/>
      <dgm:t>
        <a:bodyPr/>
        <a:lstStyle/>
        <a:p>
          <a:endParaRPr lang="cs-CZ"/>
        </a:p>
      </dgm:t>
    </dgm:pt>
    <dgm:pt modelId="{B84A2A51-44FC-4FFB-AFAE-E6010354ECCC}" type="sibTrans" cxnId="{D682DB75-E008-4B82-85E7-32BA5ED9AECF}">
      <dgm:prSet/>
      <dgm:spPr/>
      <dgm:t>
        <a:bodyPr/>
        <a:lstStyle/>
        <a:p>
          <a:endParaRPr lang="cs-CZ"/>
        </a:p>
      </dgm:t>
    </dgm:pt>
    <dgm:pt modelId="{357F34FD-9159-4421-ADFD-8E14EBA959DF}" type="pres">
      <dgm:prSet presAssocID="{FCA51B5C-9664-4F83-804A-4F17952C1B77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6576EC-D75C-4DB0-B314-C85D4862E4CA}" type="pres">
      <dgm:prSet presAssocID="{3895EC79-AA20-455E-9F69-DE3BD08E691E}" presName="parentLin" presStyleCnt="0"/>
      <dgm:spPr/>
    </dgm:pt>
    <dgm:pt modelId="{EB0ECFC4-C995-40AD-A8E9-595ABAA26A22}" type="pres">
      <dgm:prSet presAssocID="{3895EC79-AA20-455E-9F69-DE3BD08E691E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67F9FBB-DA2B-45E8-A45C-7C53C4121152}" type="pres">
      <dgm:prSet presAssocID="{3895EC79-AA20-455E-9F69-DE3BD08E691E}" presName="parentText" presStyleLbl="node1" presStyleIdx="0" presStyleCnt="3" custScaleY="4093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BD7F68-B256-41A2-AF8D-7FF61038E16B}" type="pres">
      <dgm:prSet presAssocID="{3895EC79-AA20-455E-9F69-DE3BD08E691E}" presName="negativeSpace" presStyleCnt="0"/>
      <dgm:spPr/>
    </dgm:pt>
    <dgm:pt modelId="{CBC03896-5359-44E0-8915-FCD9B030F579}" type="pres">
      <dgm:prSet presAssocID="{3895EC79-AA20-455E-9F69-DE3BD08E691E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3B6F7A-3280-4B61-8C5A-157F38DB805D}" type="pres">
      <dgm:prSet presAssocID="{ED51E2BB-9F4D-476C-AA88-0976216396F1}" presName="spaceBetweenRectangles" presStyleCnt="0"/>
      <dgm:spPr/>
    </dgm:pt>
    <dgm:pt modelId="{24B7CFB4-FF55-4562-A794-0EB5393671C4}" type="pres">
      <dgm:prSet presAssocID="{C23FB3AD-ADCB-439B-91E3-CCAC5D95039A}" presName="parentLin" presStyleCnt="0"/>
      <dgm:spPr/>
    </dgm:pt>
    <dgm:pt modelId="{D8A736F1-6882-4EE8-B8CF-94E99995BBC4}" type="pres">
      <dgm:prSet presAssocID="{C23FB3AD-ADCB-439B-91E3-CCAC5D95039A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0DE7C07F-6E89-49E7-849E-19E901F4E55C}" type="pres">
      <dgm:prSet presAssocID="{C23FB3AD-ADCB-439B-91E3-CCAC5D95039A}" presName="parentText" presStyleLbl="node1" presStyleIdx="1" presStyleCnt="3" custScaleY="4746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A0DF4E2-C357-494D-8797-8B5E841504F2}" type="pres">
      <dgm:prSet presAssocID="{C23FB3AD-ADCB-439B-91E3-CCAC5D95039A}" presName="negativeSpace" presStyleCnt="0"/>
      <dgm:spPr/>
    </dgm:pt>
    <dgm:pt modelId="{7434E60B-9D92-4C96-BC05-49E506135518}" type="pres">
      <dgm:prSet presAssocID="{C23FB3AD-ADCB-439B-91E3-CCAC5D95039A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5427D5-06B1-41D5-84C6-F7C7B8DCA45D}" type="pres">
      <dgm:prSet presAssocID="{B7FA4744-82CA-4441-9DD4-9F545817CC38}" presName="spaceBetweenRectangles" presStyleCnt="0"/>
      <dgm:spPr/>
    </dgm:pt>
    <dgm:pt modelId="{350B5CD4-14C5-4C8F-AD3E-3204822691E7}" type="pres">
      <dgm:prSet presAssocID="{21CD1CFD-9C1D-4CCD-9C1F-96D7FEC97AFE}" presName="parentLin" presStyleCnt="0"/>
      <dgm:spPr/>
    </dgm:pt>
    <dgm:pt modelId="{E849BD94-F756-4A2B-878A-8B8D1301ACCA}" type="pres">
      <dgm:prSet presAssocID="{21CD1CFD-9C1D-4CCD-9C1F-96D7FEC97AFE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B303A152-D5F1-4A18-813F-E2E35B67E925}" type="pres">
      <dgm:prSet presAssocID="{21CD1CFD-9C1D-4CCD-9C1F-96D7FEC97AFE}" presName="parentText" presStyleLbl="node1" presStyleIdx="2" presStyleCnt="3" custScaleY="4975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DAF200-F332-4E4A-80AF-DCEE715F35A5}" type="pres">
      <dgm:prSet presAssocID="{21CD1CFD-9C1D-4CCD-9C1F-96D7FEC97AFE}" presName="negativeSpace" presStyleCnt="0"/>
      <dgm:spPr/>
    </dgm:pt>
    <dgm:pt modelId="{F2F6B223-CEF1-4552-AA17-F64BAF562805}" type="pres">
      <dgm:prSet presAssocID="{21CD1CFD-9C1D-4CCD-9C1F-96D7FEC97AFE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B32820C-739D-4239-8715-D7035D14BB0D}" type="presOf" srcId="{21CD1CFD-9C1D-4CCD-9C1F-96D7FEC97AFE}" destId="{E849BD94-F756-4A2B-878A-8B8D1301ACCA}" srcOrd="0" destOrd="0" presId="urn:microsoft.com/office/officeart/2005/8/layout/list1"/>
    <dgm:cxn modelId="{87DFE991-FEF8-4018-8340-B05FFEDC9DA4}" srcId="{C23FB3AD-ADCB-439B-91E3-CCAC5D95039A}" destId="{5D5106FA-2091-4491-8130-81C8257822BF}" srcOrd="0" destOrd="0" parTransId="{12D0AA0B-4753-4646-9D0D-C826D8D93BCA}" sibTransId="{3E420758-2CF8-4A42-B2D5-A3A7BAB58591}"/>
    <dgm:cxn modelId="{773B4E95-D83D-45E1-8111-38311894B2D9}" srcId="{3895EC79-AA20-455E-9F69-DE3BD08E691E}" destId="{30796B16-12F9-40D6-9015-EB89BB5F506A}" srcOrd="0" destOrd="0" parTransId="{ED755F1C-86B7-4DB5-BA5A-B1D076DC4559}" sibTransId="{23F69EB6-D0B5-42A1-BFD3-0AF4F2B355FD}"/>
    <dgm:cxn modelId="{E5783531-F112-4811-A380-858C71CFED06}" type="presOf" srcId="{FCA51B5C-9664-4F83-804A-4F17952C1B77}" destId="{357F34FD-9159-4421-ADFD-8E14EBA959DF}" srcOrd="0" destOrd="0" presId="urn:microsoft.com/office/officeart/2005/8/layout/list1"/>
    <dgm:cxn modelId="{BE4EA935-D875-4345-8013-DDC0083B112F}" type="presOf" srcId="{51801BC8-D6DC-4669-A849-3FE3157A21FE}" destId="{F2F6B223-CEF1-4552-AA17-F64BAF562805}" srcOrd="0" destOrd="0" presId="urn:microsoft.com/office/officeart/2005/8/layout/list1"/>
    <dgm:cxn modelId="{D6E917F2-DE63-41A0-84D7-6CB19ACC1354}" type="presOf" srcId="{C23FB3AD-ADCB-439B-91E3-CCAC5D95039A}" destId="{D8A736F1-6882-4EE8-B8CF-94E99995BBC4}" srcOrd="0" destOrd="0" presId="urn:microsoft.com/office/officeart/2005/8/layout/list1"/>
    <dgm:cxn modelId="{07769A82-639E-4E6F-A09D-55D9DB6FA404}" srcId="{FCA51B5C-9664-4F83-804A-4F17952C1B77}" destId="{C23FB3AD-ADCB-439B-91E3-CCAC5D95039A}" srcOrd="1" destOrd="0" parTransId="{E8F4590D-EE57-4DBA-981A-7B5DC7E6FE30}" sibTransId="{B7FA4744-82CA-4441-9DD4-9F545817CC38}"/>
    <dgm:cxn modelId="{6E1344C0-52EA-4E91-98C2-7C917636FE79}" type="presOf" srcId="{21CD1CFD-9C1D-4CCD-9C1F-96D7FEC97AFE}" destId="{B303A152-D5F1-4A18-813F-E2E35B67E925}" srcOrd="1" destOrd="0" presId="urn:microsoft.com/office/officeart/2005/8/layout/list1"/>
    <dgm:cxn modelId="{1C513ADA-24BA-429E-B679-08BEC01A1069}" type="presOf" srcId="{3895EC79-AA20-455E-9F69-DE3BD08E691E}" destId="{EB0ECFC4-C995-40AD-A8E9-595ABAA26A22}" srcOrd="0" destOrd="0" presId="urn:microsoft.com/office/officeart/2005/8/layout/list1"/>
    <dgm:cxn modelId="{3242CD68-7471-41E5-A162-71D4D0369342}" srcId="{FCA51B5C-9664-4F83-804A-4F17952C1B77}" destId="{3895EC79-AA20-455E-9F69-DE3BD08E691E}" srcOrd="0" destOrd="0" parTransId="{D378B7CE-B96D-490F-8C86-92BB714F8CB7}" sibTransId="{ED51E2BB-9F4D-476C-AA88-0976216396F1}"/>
    <dgm:cxn modelId="{FC570522-8A50-426D-AC14-CC87C8816A8A}" type="presOf" srcId="{C23FB3AD-ADCB-439B-91E3-CCAC5D95039A}" destId="{0DE7C07F-6E89-49E7-849E-19E901F4E55C}" srcOrd="1" destOrd="0" presId="urn:microsoft.com/office/officeart/2005/8/layout/list1"/>
    <dgm:cxn modelId="{81F237CF-DE5A-4935-8A8A-06B737B4852C}" type="presOf" srcId="{3895EC79-AA20-455E-9F69-DE3BD08E691E}" destId="{867F9FBB-DA2B-45E8-A45C-7C53C4121152}" srcOrd="1" destOrd="0" presId="urn:microsoft.com/office/officeart/2005/8/layout/list1"/>
    <dgm:cxn modelId="{D682DB75-E008-4B82-85E7-32BA5ED9AECF}" srcId="{21CD1CFD-9C1D-4CCD-9C1F-96D7FEC97AFE}" destId="{51801BC8-D6DC-4669-A849-3FE3157A21FE}" srcOrd="0" destOrd="0" parTransId="{5EAB8B63-0717-454E-82D4-34FECA88C3BA}" sibTransId="{B84A2A51-44FC-4FFB-AFAE-E6010354ECCC}"/>
    <dgm:cxn modelId="{600BE73E-3F7D-4476-9AFE-5D75A83BA98E}" type="presOf" srcId="{30796B16-12F9-40D6-9015-EB89BB5F506A}" destId="{CBC03896-5359-44E0-8915-FCD9B030F579}" srcOrd="0" destOrd="0" presId="urn:microsoft.com/office/officeart/2005/8/layout/list1"/>
    <dgm:cxn modelId="{2ED553C3-9970-4CB3-82E7-DC2243E00141}" srcId="{FCA51B5C-9664-4F83-804A-4F17952C1B77}" destId="{21CD1CFD-9C1D-4CCD-9C1F-96D7FEC97AFE}" srcOrd="2" destOrd="0" parTransId="{6B88D69A-901D-49EC-9C82-3E8771265969}" sibTransId="{C1B6801D-3A6B-48D4-96B8-B97B489035DF}"/>
    <dgm:cxn modelId="{C073FECE-0DF3-4E5C-AC37-7D01215B02FB}" type="presOf" srcId="{5D5106FA-2091-4491-8130-81C8257822BF}" destId="{7434E60B-9D92-4C96-BC05-49E506135518}" srcOrd="0" destOrd="0" presId="urn:microsoft.com/office/officeart/2005/8/layout/list1"/>
    <dgm:cxn modelId="{51D86D0F-8A35-4D55-AF70-638757D12C29}" type="presParOf" srcId="{357F34FD-9159-4421-ADFD-8E14EBA959DF}" destId="{786576EC-D75C-4DB0-B314-C85D4862E4CA}" srcOrd="0" destOrd="0" presId="urn:microsoft.com/office/officeart/2005/8/layout/list1"/>
    <dgm:cxn modelId="{767AEA77-91BC-4DFC-9685-D71E45EB8430}" type="presParOf" srcId="{786576EC-D75C-4DB0-B314-C85D4862E4CA}" destId="{EB0ECFC4-C995-40AD-A8E9-595ABAA26A22}" srcOrd="0" destOrd="0" presId="urn:microsoft.com/office/officeart/2005/8/layout/list1"/>
    <dgm:cxn modelId="{C85DEA96-72B4-4034-B250-0F191C751489}" type="presParOf" srcId="{786576EC-D75C-4DB0-B314-C85D4862E4CA}" destId="{867F9FBB-DA2B-45E8-A45C-7C53C4121152}" srcOrd="1" destOrd="0" presId="urn:microsoft.com/office/officeart/2005/8/layout/list1"/>
    <dgm:cxn modelId="{09E75EE1-6793-4E7B-93AC-842CF4A9F741}" type="presParOf" srcId="{357F34FD-9159-4421-ADFD-8E14EBA959DF}" destId="{53BD7F68-B256-41A2-AF8D-7FF61038E16B}" srcOrd="1" destOrd="0" presId="urn:microsoft.com/office/officeart/2005/8/layout/list1"/>
    <dgm:cxn modelId="{F540D5FE-832D-4B8C-BFD7-5196B94E42B4}" type="presParOf" srcId="{357F34FD-9159-4421-ADFD-8E14EBA959DF}" destId="{CBC03896-5359-44E0-8915-FCD9B030F579}" srcOrd="2" destOrd="0" presId="urn:microsoft.com/office/officeart/2005/8/layout/list1"/>
    <dgm:cxn modelId="{2E5ED9F2-E7D0-410D-A18A-ED53340773E4}" type="presParOf" srcId="{357F34FD-9159-4421-ADFD-8E14EBA959DF}" destId="{D23B6F7A-3280-4B61-8C5A-157F38DB805D}" srcOrd="3" destOrd="0" presId="urn:microsoft.com/office/officeart/2005/8/layout/list1"/>
    <dgm:cxn modelId="{BB12F4E7-466B-498F-90E7-5C130DAB928B}" type="presParOf" srcId="{357F34FD-9159-4421-ADFD-8E14EBA959DF}" destId="{24B7CFB4-FF55-4562-A794-0EB5393671C4}" srcOrd="4" destOrd="0" presId="urn:microsoft.com/office/officeart/2005/8/layout/list1"/>
    <dgm:cxn modelId="{FECCB6EE-9CEB-429E-8944-5305021A7498}" type="presParOf" srcId="{24B7CFB4-FF55-4562-A794-0EB5393671C4}" destId="{D8A736F1-6882-4EE8-B8CF-94E99995BBC4}" srcOrd="0" destOrd="0" presId="urn:microsoft.com/office/officeart/2005/8/layout/list1"/>
    <dgm:cxn modelId="{2219508D-A3F4-4642-8106-C5BE9D74A1FE}" type="presParOf" srcId="{24B7CFB4-FF55-4562-A794-0EB5393671C4}" destId="{0DE7C07F-6E89-49E7-849E-19E901F4E55C}" srcOrd="1" destOrd="0" presId="urn:microsoft.com/office/officeart/2005/8/layout/list1"/>
    <dgm:cxn modelId="{0C2F8FD8-0A4D-4372-99C0-54124920E8A4}" type="presParOf" srcId="{357F34FD-9159-4421-ADFD-8E14EBA959DF}" destId="{BA0DF4E2-C357-494D-8797-8B5E841504F2}" srcOrd="5" destOrd="0" presId="urn:microsoft.com/office/officeart/2005/8/layout/list1"/>
    <dgm:cxn modelId="{14722564-9ADB-451D-A0BC-D431FAE64A53}" type="presParOf" srcId="{357F34FD-9159-4421-ADFD-8E14EBA959DF}" destId="{7434E60B-9D92-4C96-BC05-49E506135518}" srcOrd="6" destOrd="0" presId="urn:microsoft.com/office/officeart/2005/8/layout/list1"/>
    <dgm:cxn modelId="{0F7D09E1-A482-4616-B6B5-E49DBC0FC8A2}" type="presParOf" srcId="{357F34FD-9159-4421-ADFD-8E14EBA959DF}" destId="{9B5427D5-06B1-41D5-84C6-F7C7B8DCA45D}" srcOrd="7" destOrd="0" presId="urn:microsoft.com/office/officeart/2005/8/layout/list1"/>
    <dgm:cxn modelId="{64298A5D-7C0C-45B9-9D03-DD492255FCE7}" type="presParOf" srcId="{357F34FD-9159-4421-ADFD-8E14EBA959DF}" destId="{350B5CD4-14C5-4C8F-AD3E-3204822691E7}" srcOrd="8" destOrd="0" presId="urn:microsoft.com/office/officeart/2005/8/layout/list1"/>
    <dgm:cxn modelId="{7C5BD421-0AF2-4BA8-BDA2-552F14EA4BEB}" type="presParOf" srcId="{350B5CD4-14C5-4C8F-AD3E-3204822691E7}" destId="{E849BD94-F756-4A2B-878A-8B8D1301ACCA}" srcOrd="0" destOrd="0" presId="urn:microsoft.com/office/officeart/2005/8/layout/list1"/>
    <dgm:cxn modelId="{C5922B42-3E28-426C-8973-F49624AC4C44}" type="presParOf" srcId="{350B5CD4-14C5-4C8F-AD3E-3204822691E7}" destId="{B303A152-D5F1-4A18-813F-E2E35B67E925}" srcOrd="1" destOrd="0" presId="urn:microsoft.com/office/officeart/2005/8/layout/list1"/>
    <dgm:cxn modelId="{90364F5A-2096-46BB-AC44-28BE6CB0628A}" type="presParOf" srcId="{357F34FD-9159-4421-ADFD-8E14EBA959DF}" destId="{5FDAF200-F332-4E4A-80AF-DCEE715F35A5}" srcOrd="9" destOrd="0" presId="urn:microsoft.com/office/officeart/2005/8/layout/list1"/>
    <dgm:cxn modelId="{B66F1974-4469-4691-A13F-0E93B1C7C785}" type="presParOf" srcId="{357F34FD-9159-4421-ADFD-8E14EBA959DF}" destId="{F2F6B223-CEF1-4552-AA17-F64BAF56280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98FC2CA-8C59-458A-996F-8A7B7EF16F12}" type="datetimeFigureOut">
              <a:rPr lang="cs-CZ" smtClean="0"/>
              <a:pPr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B192D7E-2CB6-40F1-BBA0-2079A79374C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4606" y="54868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7847026"/>
              </p:ext>
            </p:extLst>
          </p:nvPr>
        </p:nvGraphicFramePr>
        <p:xfrm>
          <a:off x="611560" y="2276870"/>
          <a:ext cx="7128792" cy="351723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128792"/>
              </a:tblGrid>
              <a:tr h="524178">
                <a:tc>
                  <a:txBody>
                    <a:bodyPr/>
                    <a:lstStyle/>
                    <a:p>
                      <a:pPr algn="l"/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školy: 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při dětské léčebně, Janské Lázně, Horní promenáda 268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Autor: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Mgr. Svatava </a:t>
                      </a:r>
                      <a:r>
                        <a:rPr lang="cs-CZ" sz="24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Juhászová</a:t>
                      </a:r>
                      <a:endParaRPr lang="cs-CZ" sz="2400" baseline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Datum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28.3.2012</a:t>
                      </a: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Název: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VY_52_INOVACE_21_FYZIKA</a:t>
                      </a:r>
                      <a:endParaRPr lang="cs-CZ" sz="2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Téma: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Opakování učiva </a:t>
                      </a:r>
                      <a:r>
                        <a:rPr lang="cs-CZ" sz="2400" dirty="0" smtClean="0">
                          <a:latin typeface="Times New Roman" pitchFamily="18" charset="0"/>
                          <a:cs typeface="Times New Roman" pitchFamily="18" charset="0"/>
                        </a:rPr>
                        <a:t>fyziky- </a:t>
                      </a:r>
                      <a:r>
                        <a:rPr lang="cs-CZ" sz="24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Optika II</a:t>
                      </a:r>
                      <a:endParaRPr lang="cs-CZ" sz="2400" b="0" baseline="0" dirty="0" smtClean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r>
                        <a:rPr lang="cs-CZ" sz="2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: </a:t>
                      </a:r>
                      <a:r>
                        <a:rPr lang="cs-CZ" sz="2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7</a:t>
                      </a:r>
                      <a:r>
                        <a:rPr lang="cs-CZ" sz="2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lang="cs-CZ" sz="2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52417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projektu: </a:t>
                      </a:r>
                      <a:r>
                        <a:rPr lang="cs-CZ" sz="2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CZ.1.07/1.4.00/21.2979</a:t>
                      </a:r>
                      <a:endParaRPr lang="cs-CZ" sz="2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MB900427637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3212976"/>
            <a:ext cx="3124944" cy="312494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Opakování pojmů odraz světla, zrcadla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Optika II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 descr="MB900403516.JPG"/>
          <p:cNvPicPr>
            <a:picLocks noChangeAspect="1"/>
          </p:cNvPicPr>
          <p:nvPr/>
        </p:nvPicPr>
        <p:blipFill>
          <a:blip r:embed="rId3" cstate="print"/>
          <a:srcRect t="11812" r="1564" b="13376"/>
          <a:stretch>
            <a:fillRect/>
          </a:stretch>
        </p:blipFill>
        <p:spPr>
          <a:xfrm>
            <a:off x="971600" y="4365103"/>
            <a:ext cx="2520280" cy="191541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Plocha, kde se dobře odráží světlo se nazývá ___________.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Přírodním zrcadlem je například _____________.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Úhel odrazu se ____________úhlu dopadu.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Odražený paprsek _________v rovině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187624" y="1916832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zrcadlo</a:t>
            </a:r>
            <a:endParaRPr lang="cs-CZ" sz="2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563888" y="3429000"/>
            <a:ext cx="208823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rovná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95936" y="4365104"/>
            <a:ext cx="1584176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leží</a:t>
            </a:r>
          </a:p>
        </p:txBody>
      </p:sp>
      <p:sp>
        <p:nvSpPr>
          <p:cNvPr id="7" name="Obdélník 6"/>
          <p:cNvSpPr/>
          <p:nvPr/>
        </p:nvSpPr>
        <p:spPr>
          <a:xfrm>
            <a:off x="1259632" y="5085184"/>
            <a:ext cx="2016224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dopadu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40152" y="2204864"/>
            <a:ext cx="302433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klidná hladina rybníka, kaluže, studánky,…</a:t>
            </a:r>
          </a:p>
        </p:txBody>
      </p:sp>
      <p:pic>
        <p:nvPicPr>
          <p:cNvPr id="9" name="Obrázek 8" descr="MB900149093.JPG"/>
          <p:cNvPicPr>
            <a:picLocks noChangeAspect="1"/>
          </p:cNvPicPr>
          <p:nvPr/>
        </p:nvPicPr>
        <p:blipFill>
          <a:blip r:embed="rId2" cstate="print"/>
          <a:srcRect l="19687" t="3937" r="17314"/>
          <a:stretch>
            <a:fillRect/>
          </a:stretch>
        </p:blipFill>
        <p:spPr>
          <a:xfrm>
            <a:off x="6948264" y="3933056"/>
            <a:ext cx="1463938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Dokresli odražené paprsky: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l-GR" dirty="0" smtClean="0">
                <a:latin typeface="Franklin Gothic Medium"/>
              </a:rPr>
              <a:t>α</a:t>
            </a:r>
            <a:r>
              <a:rPr lang="cs-CZ" dirty="0" smtClean="0">
                <a:latin typeface="Franklin Gothic Medium"/>
              </a:rPr>
              <a:t> = </a:t>
            </a:r>
            <a:r>
              <a:rPr lang="el-GR" dirty="0" smtClean="0">
                <a:latin typeface="Franklin Gothic Medium"/>
              </a:rPr>
              <a:t>α</a:t>
            </a:r>
            <a:r>
              <a:rPr lang="cs-CZ" dirty="0" smtClean="0">
                <a:latin typeface="Franklin Gothic Medium"/>
              </a:rPr>
              <a:t>´    -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979712" y="5373216"/>
            <a:ext cx="6192688" cy="216024"/>
          </a:xfrm>
          <a:prstGeom prst="rect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šipka 5"/>
          <p:cNvCxnSpPr/>
          <p:nvPr/>
        </p:nvCxnSpPr>
        <p:spPr>
          <a:xfrm>
            <a:off x="4067944" y="4149080"/>
            <a:ext cx="2160240" cy="1224136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475656" y="3429000"/>
            <a:ext cx="1368152" cy="1944216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2843808" y="3356992"/>
            <a:ext cx="1152128" cy="201622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V="1">
            <a:off x="6228184" y="4077072"/>
            <a:ext cx="1728192" cy="1224136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2771800" y="2924944"/>
            <a:ext cx="50304" cy="242656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6084168" y="2708920"/>
            <a:ext cx="122312" cy="264259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 velký je úhel odrazu v následujících úlohách?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259632" y="3068960"/>
            <a:ext cx="2088232" cy="14401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403648" y="5733256"/>
            <a:ext cx="2088232" cy="14401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364088" y="5733256"/>
            <a:ext cx="2088232" cy="14401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148064" y="3068960"/>
            <a:ext cx="2088232" cy="144016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971600" y="2420888"/>
            <a:ext cx="864096" cy="64807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5436096" y="2060848"/>
            <a:ext cx="504056" cy="100811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6300192" y="4725144"/>
            <a:ext cx="0" cy="1008112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835696" y="4941168"/>
            <a:ext cx="576064" cy="792088"/>
          </a:xfrm>
          <a:prstGeom prst="straightConnector1">
            <a:avLst/>
          </a:prstGeom>
          <a:ln>
            <a:solidFill>
              <a:srgbClr val="FFC000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V="1">
            <a:off x="1907704" y="2420888"/>
            <a:ext cx="864096" cy="64807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 flipV="1">
            <a:off x="5940152" y="2060848"/>
            <a:ext cx="288032" cy="100811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/>
          <p:nvPr/>
        </p:nvCxnSpPr>
        <p:spPr>
          <a:xfrm flipV="1">
            <a:off x="6300192" y="4293096"/>
            <a:ext cx="0" cy="100811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483768" y="5085184"/>
            <a:ext cx="792088" cy="648072"/>
          </a:xfrm>
          <a:prstGeom prst="straightConnector1">
            <a:avLst/>
          </a:prstGeom>
          <a:ln>
            <a:solidFill>
              <a:srgbClr val="002060"/>
            </a:solidFill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1" name="Volný tvar 40"/>
          <p:cNvSpPr/>
          <p:nvPr/>
        </p:nvSpPr>
        <p:spPr>
          <a:xfrm>
            <a:off x="1514901" y="2538484"/>
            <a:ext cx="641445" cy="286603"/>
          </a:xfrm>
          <a:custGeom>
            <a:avLst/>
            <a:gdLst>
              <a:gd name="connsiteX0" fmla="*/ 0 w 641445"/>
              <a:gd name="connsiteY0" fmla="*/ 286603 h 286603"/>
              <a:gd name="connsiteX1" fmla="*/ 286603 w 641445"/>
              <a:gd name="connsiteY1" fmla="*/ 0 h 286603"/>
              <a:gd name="connsiteX2" fmla="*/ 641445 w 641445"/>
              <a:gd name="connsiteY2" fmla="*/ 286603 h 2866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41445" h="286603">
                <a:moveTo>
                  <a:pt x="0" y="286603"/>
                </a:moveTo>
                <a:cubicBezTo>
                  <a:pt x="89848" y="143301"/>
                  <a:pt x="179696" y="0"/>
                  <a:pt x="286603" y="0"/>
                </a:cubicBezTo>
                <a:cubicBezTo>
                  <a:pt x="393510" y="0"/>
                  <a:pt x="517477" y="143301"/>
                  <a:pt x="641445" y="286603"/>
                </a:cubicBez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louk 42"/>
          <p:cNvSpPr/>
          <p:nvPr/>
        </p:nvSpPr>
        <p:spPr>
          <a:xfrm rot="17772936">
            <a:off x="5519029" y="2071772"/>
            <a:ext cx="914400" cy="91440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louk 43"/>
          <p:cNvSpPr/>
          <p:nvPr/>
        </p:nvSpPr>
        <p:spPr>
          <a:xfrm rot="18668930">
            <a:off x="2118854" y="5171661"/>
            <a:ext cx="973957" cy="111975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Čárový popisek 1 (bez ohraničení) 44"/>
          <p:cNvSpPr/>
          <p:nvPr/>
        </p:nvSpPr>
        <p:spPr>
          <a:xfrm>
            <a:off x="2339752" y="1916832"/>
            <a:ext cx="1368152" cy="432048"/>
          </a:xfrm>
          <a:prstGeom prst="callout1">
            <a:avLst>
              <a:gd name="adj1" fmla="val 53498"/>
              <a:gd name="adj2" fmla="val 19598"/>
              <a:gd name="adj3" fmla="val 144089"/>
              <a:gd name="adj4" fmla="val -4708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l-GR" dirty="0" smtClean="0">
                <a:latin typeface="Franklin Gothic Medium"/>
              </a:rPr>
              <a:t>α</a:t>
            </a:r>
            <a:r>
              <a:rPr lang="cs-CZ" dirty="0" smtClean="0">
                <a:latin typeface="Franklin Gothic Medium"/>
              </a:rPr>
              <a:t>=120º</a:t>
            </a:r>
            <a:endParaRPr lang="cs-CZ" dirty="0"/>
          </a:p>
        </p:txBody>
      </p:sp>
      <p:sp>
        <p:nvSpPr>
          <p:cNvPr id="46" name="Čárový popisek 1 (bez ohraničení) 45"/>
          <p:cNvSpPr/>
          <p:nvPr/>
        </p:nvSpPr>
        <p:spPr>
          <a:xfrm>
            <a:off x="3059832" y="4581128"/>
            <a:ext cx="936104" cy="504056"/>
          </a:xfrm>
          <a:prstGeom prst="callout1">
            <a:avLst>
              <a:gd name="adj1" fmla="val 45826"/>
              <a:gd name="adj2" fmla="val 10620"/>
              <a:gd name="adj3" fmla="val 123330"/>
              <a:gd name="adj4" fmla="val -52912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l-GR" dirty="0" smtClean="0">
                <a:latin typeface="Franklin Gothic Medium"/>
              </a:rPr>
              <a:t>γ</a:t>
            </a:r>
            <a:r>
              <a:rPr lang="cs-CZ" dirty="0" smtClean="0">
                <a:latin typeface="Franklin Gothic Medium"/>
              </a:rPr>
              <a:t>=90º</a:t>
            </a:r>
            <a:endParaRPr lang="cs-CZ" dirty="0"/>
          </a:p>
        </p:txBody>
      </p:sp>
      <p:sp>
        <p:nvSpPr>
          <p:cNvPr id="47" name="Čárový popisek 1 (bez ohraničení) 46"/>
          <p:cNvSpPr/>
          <p:nvPr/>
        </p:nvSpPr>
        <p:spPr>
          <a:xfrm>
            <a:off x="7308304" y="4581128"/>
            <a:ext cx="936104" cy="504056"/>
          </a:xfrm>
          <a:prstGeom prst="callout1">
            <a:avLst>
              <a:gd name="adj1" fmla="val 48534"/>
              <a:gd name="adj2" fmla="val 9162"/>
              <a:gd name="adj3" fmla="val 74594"/>
              <a:gd name="adj4" fmla="val -99566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l-GR" dirty="0" smtClean="0">
                <a:latin typeface="Franklin Gothic Medium"/>
              </a:rPr>
              <a:t>δ</a:t>
            </a:r>
            <a:r>
              <a:rPr lang="cs-CZ" dirty="0" smtClean="0">
                <a:latin typeface="Franklin Gothic Medium"/>
              </a:rPr>
              <a:t>=0º</a:t>
            </a:r>
            <a:endParaRPr lang="cs-CZ" dirty="0"/>
          </a:p>
        </p:txBody>
      </p:sp>
      <p:sp>
        <p:nvSpPr>
          <p:cNvPr id="48" name="Čárový popisek 1 (bez ohraničení) 47"/>
          <p:cNvSpPr/>
          <p:nvPr/>
        </p:nvSpPr>
        <p:spPr>
          <a:xfrm>
            <a:off x="6948264" y="2060848"/>
            <a:ext cx="936104" cy="504056"/>
          </a:xfrm>
          <a:prstGeom prst="callout1">
            <a:avLst>
              <a:gd name="adj1" fmla="val 51241"/>
              <a:gd name="adj2" fmla="val 415"/>
              <a:gd name="adj3" fmla="val 4196"/>
              <a:gd name="adj4" fmla="val -117061"/>
            </a:avLst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l-GR" dirty="0" smtClean="0">
                <a:latin typeface="Franklin Gothic Medium"/>
              </a:rPr>
              <a:t>β</a:t>
            </a:r>
            <a:r>
              <a:rPr lang="cs-CZ" dirty="0" smtClean="0">
                <a:latin typeface="Franklin Gothic Medium"/>
              </a:rPr>
              <a:t>=30º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971600" y="4077072"/>
            <a:ext cx="20162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dirty="0" smtClean="0">
                <a:latin typeface="Franklin Gothic Medium"/>
              </a:rPr>
              <a:t>γ</a:t>
            </a:r>
            <a:r>
              <a:rPr lang="cs-CZ" dirty="0" smtClean="0">
                <a:latin typeface="Franklin Gothic Medium"/>
              </a:rPr>
              <a:t> ´=45º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2627784" y="2636912"/>
            <a:ext cx="20162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dirty="0" smtClean="0">
                <a:latin typeface="Franklin Gothic Medium"/>
              </a:rPr>
              <a:t>α</a:t>
            </a:r>
            <a:r>
              <a:rPr lang="cs-CZ" dirty="0" smtClean="0">
                <a:latin typeface="Franklin Gothic Medium"/>
              </a:rPr>
              <a:t> ´=60º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6660232" y="2708920"/>
            <a:ext cx="20162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dirty="0" smtClean="0">
                <a:latin typeface="Franklin Gothic Medium"/>
              </a:rPr>
              <a:t>β</a:t>
            </a:r>
            <a:r>
              <a:rPr lang="cs-CZ" dirty="0" smtClean="0">
                <a:latin typeface="Franklin Gothic Medium"/>
              </a:rPr>
              <a:t> ´=15º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804248" y="5085184"/>
            <a:ext cx="201622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dirty="0" smtClean="0">
                <a:latin typeface="Franklin Gothic Medium"/>
              </a:rPr>
              <a:t>δ</a:t>
            </a:r>
            <a:r>
              <a:rPr lang="cs-CZ" dirty="0" smtClean="0">
                <a:latin typeface="Franklin Gothic Medium"/>
              </a:rPr>
              <a:t> ´=0º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" grpId="0" animBg="1"/>
      <p:bldP spid="50" grpId="0" animBg="1"/>
      <p:bldP spid="51" grpId="0" animBg="1"/>
      <p:bldP spid="5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Jak se nazývá přístroj, jehož schéma vidíte na obrázku?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cxnSp>
        <p:nvCxnSpPr>
          <p:cNvPr id="6" name="Přímá spojovací čára 5"/>
          <p:cNvCxnSpPr/>
          <p:nvPr/>
        </p:nvCxnSpPr>
        <p:spPr>
          <a:xfrm flipV="1">
            <a:off x="4355976" y="2204864"/>
            <a:ext cx="648072" cy="64807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flipV="1">
            <a:off x="4427984" y="4365104"/>
            <a:ext cx="792088" cy="79208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347864" y="4437112"/>
            <a:ext cx="100811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3275856" y="5157192"/>
            <a:ext cx="1944216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5220072" y="2852936"/>
            <a:ext cx="0" cy="2304256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flipV="1">
            <a:off x="4355976" y="2204864"/>
            <a:ext cx="0" cy="22322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220072" y="2852936"/>
            <a:ext cx="165618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4355976" y="2204864"/>
            <a:ext cx="2448272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šipka 30"/>
          <p:cNvCxnSpPr/>
          <p:nvPr/>
        </p:nvCxnSpPr>
        <p:spPr>
          <a:xfrm>
            <a:off x="4716016" y="2564904"/>
            <a:ext cx="1728192" cy="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H="1" flipV="1">
            <a:off x="4716016" y="2564904"/>
            <a:ext cx="72008" cy="223224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/>
          <p:nvPr/>
        </p:nvCxnSpPr>
        <p:spPr>
          <a:xfrm>
            <a:off x="3059832" y="4797152"/>
            <a:ext cx="1728192" cy="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Čárový popisek 1 (bez ohraničení) 36"/>
          <p:cNvSpPr/>
          <p:nvPr/>
        </p:nvSpPr>
        <p:spPr>
          <a:xfrm>
            <a:off x="5724128" y="3140968"/>
            <a:ext cx="1584176" cy="792088"/>
          </a:xfrm>
          <a:prstGeom prst="callout1">
            <a:avLst>
              <a:gd name="adj1" fmla="val 18750"/>
              <a:gd name="adj2" fmla="val -8333"/>
              <a:gd name="adj3" fmla="val 164190"/>
              <a:gd name="adj4" fmla="val -39194"/>
            </a:avLst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zrcadlo</a:t>
            </a:r>
          </a:p>
        </p:txBody>
      </p:sp>
      <p:sp>
        <p:nvSpPr>
          <p:cNvPr id="38" name="Čárový popisek 1 (bez ohraničení) 37"/>
          <p:cNvSpPr/>
          <p:nvPr/>
        </p:nvSpPr>
        <p:spPr>
          <a:xfrm>
            <a:off x="2267744" y="2348880"/>
            <a:ext cx="1584176" cy="792088"/>
          </a:xfrm>
          <a:prstGeom prst="callout1">
            <a:avLst>
              <a:gd name="adj1" fmla="val 15304"/>
              <a:gd name="adj2" fmla="val 101078"/>
              <a:gd name="adj3" fmla="val 29796"/>
              <a:gd name="adj4" fmla="val 146891"/>
            </a:avLst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zrcadlo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Vývojový diagram: děrná páska 38"/>
          <p:cNvSpPr/>
          <p:nvPr/>
        </p:nvSpPr>
        <p:spPr>
          <a:xfrm>
            <a:off x="5796136" y="4149080"/>
            <a:ext cx="2376264" cy="1728192"/>
          </a:xfrm>
          <a:prstGeom prst="flowChartPunchedTape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PERISKOP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vzdálenost.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daleko je dívka od svého obrazu v zrcadle, jestliže víme, že její vzdálenost od zrcadla je 1m?</a:t>
            </a:r>
            <a:br>
              <a:rPr lang="cs-CZ" dirty="0" smtClean="0"/>
            </a:b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Obraz je 2m od vzoru.</a:t>
            </a:r>
          </a:p>
        </p:txBody>
      </p:sp>
      <p:pic>
        <p:nvPicPr>
          <p:cNvPr id="5" name="Zástupný symbol pro obsah 4" descr="MB90008888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556792"/>
            <a:ext cx="3168352" cy="3168352"/>
          </a:xfrm>
        </p:spPr>
      </p:pic>
      <p:sp>
        <p:nvSpPr>
          <p:cNvPr id="6" name="Elipsa 5"/>
          <p:cNvSpPr/>
          <p:nvPr/>
        </p:nvSpPr>
        <p:spPr>
          <a:xfrm>
            <a:off x="5148064" y="3068960"/>
            <a:ext cx="86409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>
                <a:solidFill>
                  <a:schemeClr val="tx1"/>
                </a:solidFill>
              </a:rPr>
              <a:t>vzor</a:t>
            </a:r>
          </a:p>
        </p:txBody>
      </p:sp>
      <p:sp>
        <p:nvSpPr>
          <p:cNvPr id="8" name="Elipsa 7"/>
          <p:cNvSpPr/>
          <p:nvPr/>
        </p:nvSpPr>
        <p:spPr>
          <a:xfrm>
            <a:off x="7884368" y="2996952"/>
            <a:ext cx="936104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100" b="1" dirty="0" smtClean="0">
                <a:solidFill>
                  <a:schemeClr val="tx1"/>
                </a:solidFill>
              </a:rPr>
              <a:t>obraz</a:t>
            </a:r>
            <a:endParaRPr lang="cs-CZ" sz="1100" b="1" dirty="0">
              <a:solidFill>
                <a:schemeClr val="tx1"/>
              </a:solidFill>
            </a:endParaRPr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6300192" y="3501008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7524328" y="3501008"/>
            <a:ext cx="5760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MB900181156.JPG"/>
          <p:cNvPicPr>
            <a:picLocks noChangeAspect="1"/>
          </p:cNvPicPr>
          <p:nvPr/>
        </p:nvPicPr>
        <p:blipFill>
          <a:blip r:embed="rId2" cstate="print"/>
          <a:srcRect t="19687" r="1564" b="17314"/>
          <a:stretch>
            <a:fillRect/>
          </a:stretch>
        </p:blipFill>
        <p:spPr>
          <a:xfrm rot="1542397">
            <a:off x="1262282" y="4602525"/>
            <a:ext cx="2448272" cy="156689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věty.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971600" y="1484784"/>
            <a:ext cx="7772400" cy="4572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obraz v ______ kulovém zrcadle závisí na vzdálenosti od předmětu.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Může být zvětšený, vzpřímený, zdánlivý.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Může být zmenšený, převrácený skutečný.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2699792" y="1556792"/>
            <a:ext cx="1440160" cy="576064"/>
          </a:xfrm>
          <a:prstGeom prst="horizontalScroll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dutém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Obrázek 4" descr="MB900321134.JPG"/>
          <p:cNvPicPr>
            <a:picLocks noChangeAspect="1"/>
          </p:cNvPicPr>
          <p:nvPr/>
        </p:nvPicPr>
        <p:blipFill>
          <a:blip r:embed="rId3" cstate="print"/>
          <a:srcRect l="15750" t="3937" r="13376"/>
          <a:stretch>
            <a:fillRect/>
          </a:stretch>
        </p:blipFill>
        <p:spPr>
          <a:xfrm rot="1624785">
            <a:off x="6953588" y="4081856"/>
            <a:ext cx="1440160" cy="195199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7" name="Oblouk 6"/>
          <p:cNvSpPr/>
          <p:nvPr/>
        </p:nvSpPr>
        <p:spPr>
          <a:xfrm rot="2935595">
            <a:off x="3995936" y="4653136"/>
            <a:ext cx="1656184" cy="1584176"/>
          </a:xfrm>
          <a:prstGeom prst="arc">
            <a:avLst/>
          </a:prstGeom>
          <a:ln>
            <a:solidFill>
              <a:srgbClr val="00B050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šipka 8"/>
          <p:cNvCxnSpPr/>
          <p:nvPr/>
        </p:nvCxnSpPr>
        <p:spPr>
          <a:xfrm>
            <a:off x="4427984" y="522920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427984" y="5445224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427984" y="5733256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Doplň věty.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Obraz ve ___________   zrcadle je ________  na vzdálenosti předmětu od zrcadla zdánlivý, zmenšený, vzpřímený.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3059832" y="1268760"/>
            <a:ext cx="2592288" cy="792088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vypuklém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1259632" y="1916832"/>
            <a:ext cx="1872208" cy="792088"/>
          </a:xfrm>
          <a:prstGeom prst="horizontalScroll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nezávisle</a:t>
            </a:r>
          </a:p>
        </p:txBody>
      </p:sp>
      <p:pic>
        <p:nvPicPr>
          <p:cNvPr id="6" name="Obrázek 5" descr="MB900163448.JPG"/>
          <p:cNvPicPr>
            <a:picLocks noChangeAspect="1"/>
          </p:cNvPicPr>
          <p:nvPr/>
        </p:nvPicPr>
        <p:blipFill>
          <a:blip r:embed="rId2" cstate="print"/>
          <a:srcRect l="3937" t="15750" r="1564" b="17314"/>
          <a:stretch>
            <a:fillRect/>
          </a:stretch>
        </p:blipFill>
        <p:spPr>
          <a:xfrm>
            <a:off x="755576" y="4149080"/>
            <a:ext cx="2664296" cy="188721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7" name="Obrázek 6" descr="MB900399853.JPG"/>
          <p:cNvPicPr>
            <a:picLocks noChangeAspect="1"/>
          </p:cNvPicPr>
          <p:nvPr/>
        </p:nvPicPr>
        <p:blipFill>
          <a:blip r:embed="rId3" cstate="print"/>
          <a:srcRect t="15750" r="1564" b="21251"/>
          <a:stretch>
            <a:fillRect/>
          </a:stretch>
        </p:blipFill>
        <p:spPr>
          <a:xfrm>
            <a:off x="5868143" y="3429000"/>
            <a:ext cx="2925325" cy="1872208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8" name="Oblouk 7"/>
          <p:cNvSpPr/>
          <p:nvPr/>
        </p:nvSpPr>
        <p:spPr>
          <a:xfrm rot="13439019">
            <a:off x="4651794" y="4121764"/>
            <a:ext cx="1656184" cy="1728192"/>
          </a:xfrm>
          <a:prstGeom prst="arc">
            <a:avLst/>
          </a:prstGeom>
          <a:ln w="381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" name="Přímá spojovací šipka 9"/>
          <p:cNvCxnSpPr/>
          <p:nvPr/>
        </p:nvCxnSpPr>
        <p:spPr>
          <a:xfrm>
            <a:off x="3491880" y="4653136"/>
            <a:ext cx="1008112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3491880" y="5013176"/>
            <a:ext cx="1008112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>
            <a:off x="3563888" y="5373216"/>
            <a:ext cx="1008112" cy="0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Obrázek 16" descr="MB900402536.JPG"/>
          <p:cNvPicPr>
            <a:picLocks noChangeAspect="1"/>
          </p:cNvPicPr>
          <p:nvPr/>
        </p:nvPicPr>
        <p:blipFill>
          <a:blip r:embed="rId2" cstate="print"/>
          <a:srcRect t="15750" r="1564" b="21251"/>
          <a:stretch>
            <a:fillRect/>
          </a:stretch>
        </p:blipFill>
        <p:spPr>
          <a:xfrm>
            <a:off x="5757362" y="2276872"/>
            <a:ext cx="2631062" cy="27363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" name="Obrázek 15" descr="MB900402002.JPG"/>
          <p:cNvPicPr>
            <a:picLocks noChangeAspect="1"/>
          </p:cNvPicPr>
          <p:nvPr/>
        </p:nvPicPr>
        <p:blipFill>
          <a:blip r:embed="rId3" cstate="print"/>
          <a:srcRect l="10626" t="2751" r="18500"/>
          <a:stretch>
            <a:fillRect/>
          </a:stretch>
        </p:blipFill>
        <p:spPr>
          <a:xfrm>
            <a:off x="539552" y="2276872"/>
            <a:ext cx="2376264" cy="326057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Přiřaď k typům kulových zrcadel jejich použití v praxi:</a:t>
            </a:r>
            <a:endParaRPr lang="cs-CZ" sz="32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vypuklá zrcadla                       dutá zrcadla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763688" y="4725144"/>
            <a:ext cx="208823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křižovatkách</a:t>
            </a:r>
            <a:endParaRPr lang="cs-CZ" sz="20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156176" y="4725144"/>
            <a:ext cx="13681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reflektory aut</a:t>
            </a:r>
          </a:p>
        </p:txBody>
      </p:sp>
      <p:sp>
        <p:nvSpPr>
          <p:cNvPr id="8" name="Obdélník 7"/>
          <p:cNvSpPr/>
          <p:nvPr/>
        </p:nvSpPr>
        <p:spPr>
          <a:xfrm>
            <a:off x="2843808" y="5661248"/>
            <a:ext cx="201622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zpětné zrcátko u aut</a:t>
            </a:r>
          </a:p>
        </p:txBody>
      </p:sp>
      <p:sp>
        <p:nvSpPr>
          <p:cNvPr id="9" name="Obdélník 8"/>
          <p:cNvSpPr/>
          <p:nvPr/>
        </p:nvSpPr>
        <p:spPr>
          <a:xfrm>
            <a:off x="5292080" y="5733256"/>
            <a:ext cx="13681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kosmetika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7092280" y="5733256"/>
            <a:ext cx="13681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optika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899592" y="5661248"/>
            <a:ext cx="1368152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 zubaře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22222E-6 -4.53284E-6 C -0.02499 -0.16558 -0.04999 -0.33117 -0.0611 -0.39778 " pathEditMode="relative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3.9778E-6 C 5.55556E-6 -3.9778E-6 0.24549 -0.24653 0.49098 -0.49306 " pathEditMode="relative" ptsTypes="aA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1.96115E-6 C -0.09583 -0.17715 -0.19149 -0.35407 -0.22847 -0.42137 " pathEditMode="relative" ptsTypes="aA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924 0.01943 C 0.03924 0.01966 -0.02569 -0.11101 -0.09062 -0.2412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500" y="-13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7.15079E-6 C 0.05469 -0.11563 0.10955 -0.23103 0.13142 -0.27636 " pathEditMode="relative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5.60592E-6 C -0.06788 -0.05272 -0.13559 -0.10545 -0.16267 -0.12534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Domácí úkol:</a:t>
            </a:r>
            <a:endParaRPr lang="cs-CZ" sz="36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Jak se využívají zrcadla v lékařství? Najdi na internetu, nebo v literatuře.</a:t>
            </a:r>
          </a:p>
          <a:p>
            <a:r>
              <a:rPr lang="cs-CZ" dirty="0" smtClean="0"/>
              <a:t>Kde v Praze najdeme místnost se zrcadly?</a:t>
            </a:r>
          </a:p>
          <a:p>
            <a:r>
              <a:rPr lang="cs-CZ" dirty="0" smtClean="0"/>
              <a:t>Ve svém okolí najdi zrcadla na silnicích, proč je vhodné je používat právě v místech, kde se nacházejí u Vás?</a:t>
            </a:r>
          </a:p>
          <a:p>
            <a:r>
              <a:rPr lang="cs-CZ" dirty="0" smtClean="0"/>
              <a:t>Kde používá periskop?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000" b="0" i="0" u="none" strike="noStrike" kern="1200" cap="small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Anotace</a:t>
            </a:r>
            <a:endParaRPr kumimoji="0" lang="cs-CZ" sz="3000" b="0" i="0" u="none" strike="noStrike" kern="1200" cap="small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graphicFrame>
        <p:nvGraphicFramePr>
          <p:cNvPr id="3" name="Zástupný symbol pro obsah 4"/>
          <p:cNvGraphicFramePr>
            <a:graphicFrameLocks/>
          </p:cNvGraphicFramePr>
          <p:nvPr/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smtClean="0">
                <a:ln>
                  <a:noFill/>
                </a:ln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Zdroj                            citace</a:t>
            </a:r>
            <a:endParaRPr kumimoji="0" lang="cs-CZ" sz="3600" b="0" i="0" u="none" strike="noStrike" kern="1200" cap="all" spc="0" normalizeH="0" baseline="0" noProof="0" dirty="0">
              <a:ln>
                <a:noFill/>
              </a:ln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304800" y="1600200"/>
            <a:ext cx="4191000" cy="4724400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Char char=""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effectLst/>
                <a:uLnTx/>
                <a:uFillTx/>
                <a:latin typeface="Times New Roman" pitchFamily="18" charset="0"/>
                <a:cs typeface="Times New Roman" pitchFamily="18" charset="0"/>
              </a:rPr>
              <a:t>Vlastní tvorba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 txBox="1">
            <a:spLocks/>
          </p:cNvSpPr>
          <p:nvPr/>
        </p:nvSpPr>
        <p:spPr>
          <a:xfrm>
            <a:off x="4648200" y="1600200"/>
            <a:ext cx="4343400" cy="4724400"/>
          </a:xfrm>
          <a:prstGeom prst="rect">
            <a:avLst/>
          </a:prstGeom>
        </p:spPr>
        <p:txBody>
          <a:bodyPr>
            <a:normAutofit fontScale="62500" lnSpcReduction="20000"/>
          </a:bodyPr>
          <a:lstStyle/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  <a:hlinkClick r:id="rId2"/>
              </a:rPr>
              <a:t>www.</a:t>
            </a:r>
            <a:r>
              <a:rPr lang="cs-CZ" sz="3200" dirty="0" err="1" smtClean="0">
                <a:latin typeface="Times New Roman" pitchFamily="18" charset="0"/>
                <a:cs typeface="Times New Roman" pitchFamily="18" charset="0"/>
                <a:hlinkClick r:id="rId2"/>
              </a:rPr>
              <a:t>microsoft.com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Fyzika 2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a.s., 2008. ISBN 978-80-7235-381-1.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BOHUNĚK, EVA HEJNOVÁ.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Tematické prověrky z učiva fyziky základní školy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</a:t>
            </a:r>
            <a:r>
              <a:rPr lang="cs-CZ" sz="2900" dirty="0" err="1" smtClean="0">
                <a:latin typeface="Times New Roman" pitchFamily="18" charset="0"/>
                <a:cs typeface="Times New Roman" pitchFamily="18" charset="0"/>
              </a:rPr>
              <a:t>Prometheus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, 2005. ISBN 80-7196-290-2.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JAN ŠEDIVÝ, JAN PURKAR, STANISLAV PFEFRČEK.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Úlohy z fyziky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Fortuna, 1996. ISBN 80-7168-315-9.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JIŘÍ BOHUNĚK. </a:t>
            </a:r>
            <a:r>
              <a:rPr lang="cs-CZ" sz="2900" i="1" dirty="0" smtClean="0">
                <a:latin typeface="Times New Roman" pitchFamily="18" charset="0"/>
                <a:cs typeface="Times New Roman" pitchFamily="18" charset="0"/>
              </a:rPr>
              <a:t>Sbírka úloh z fyziky pro ZŠ 2. díl</a:t>
            </a:r>
            <a:r>
              <a:rPr lang="cs-CZ" sz="2900" dirty="0" smtClean="0">
                <a:latin typeface="Times New Roman" pitchFamily="18" charset="0"/>
                <a:cs typeface="Times New Roman" pitchFamily="18" charset="0"/>
              </a:rPr>
              <a:t>. Praha: SPN , 1992. </a:t>
            </a:r>
          </a:p>
          <a:p>
            <a:pPr marL="342900" lvl="0" indent="-342900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/>
            </a:pPr>
            <a:r>
              <a:rPr lang="cs-CZ" sz="2900" dirty="0" smtClean="0"/>
              <a:t>BOHUNĚK, Jiří; KOLÁŘOVÁ, Růžena. </a:t>
            </a:r>
            <a:r>
              <a:rPr lang="cs-CZ" sz="2900" i="1" dirty="0" smtClean="0"/>
              <a:t>Fyzika pro 7. ročník základní školy</a:t>
            </a:r>
            <a:r>
              <a:rPr lang="cs-CZ" sz="2900" dirty="0" smtClean="0"/>
              <a:t>. Olomouc: </a:t>
            </a:r>
            <a:r>
              <a:rPr lang="cs-CZ" sz="2900" dirty="0" err="1" smtClean="0"/>
              <a:t>Prometheus</a:t>
            </a:r>
            <a:r>
              <a:rPr lang="cs-CZ" sz="2900" dirty="0" smtClean="0"/>
              <a:t>, 2000, ISBN 80-7196-119-1.</a:t>
            </a:r>
            <a:endParaRPr lang="cs-CZ" sz="29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140</TotalTime>
  <Words>466</Words>
  <Application>Microsoft Office PowerPoint</Application>
  <PresentationFormat>Předvádění na obrazovce (4:3)</PresentationFormat>
  <Paragraphs>77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Prezentace aplikace PowerPoint</vt:lpstr>
      <vt:lpstr>Optika II</vt:lpstr>
      <vt:lpstr>Doplň věty:</vt:lpstr>
      <vt:lpstr>Dokresli odražené paprsky:</vt:lpstr>
      <vt:lpstr>Jak velký je úhel odrazu v následujících úlohách?</vt:lpstr>
      <vt:lpstr>Jak se nazývá přístroj, jehož schéma vidíte na obrázku?</vt:lpstr>
      <vt:lpstr>Doplň vzdálenost.</vt:lpstr>
      <vt:lpstr>Doplň věty.</vt:lpstr>
      <vt:lpstr>Doplň věty.</vt:lpstr>
      <vt:lpstr>Přiřaď k typům kulových zrcadel jejich použití v praxi:</vt:lpstr>
      <vt:lpstr>Domácí úkol: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Optika II</dc:title>
  <dc:creator>ZŠ a MŠ při dětské léčebně</dc:creator>
  <cp:lastModifiedBy>NB</cp:lastModifiedBy>
  <cp:revision>16</cp:revision>
  <dcterms:created xsi:type="dcterms:W3CDTF">2012-05-20T18:07:30Z</dcterms:created>
  <dcterms:modified xsi:type="dcterms:W3CDTF">2012-05-28T15:00:59Z</dcterms:modified>
</cp:coreProperties>
</file>