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5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8" r:id="rId12"/>
    <p:sldId id="266" r:id="rId13"/>
    <p:sldId id="26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98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CA51B5C-9664-4F83-804A-4F17952C1B77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895EC79-AA20-455E-9F69-DE3BD08E691E}">
      <dgm:prSet phldrT="[Text]" custT="1"/>
      <dgm:spPr/>
      <dgm:t>
        <a:bodyPr/>
        <a:lstStyle/>
        <a:p>
          <a:r>
            <a:rPr lang="cs-CZ" sz="1600" dirty="0" smtClean="0"/>
            <a:t>Cíl hodiny:</a:t>
          </a:r>
          <a:endParaRPr lang="cs-CZ" sz="1600" dirty="0"/>
        </a:p>
      </dgm:t>
    </dgm:pt>
    <dgm:pt modelId="{D378B7CE-B96D-490F-8C86-92BB714F8CB7}" type="parTrans" cxnId="{3242CD68-7471-41E5-A162-71D4D0369342}">
      <dgm:prSet/>
      <dgm:spPr/>
      <dgm:t>
        <a:bodyPr/>
        <a:lstStyle/>
        <a:p>
          <a:endParaRPr lang="cs-CZ"/>
        </a:p>
      </dgm:t>
    </dgm:pt>
    <dgm:pt modelId="{ED51E2BB-9F4D-476C-AA88-0976216396F1}" type="sibTrans" cxnId="{3242CD68-7471-41E5-A162-71D4D0369342}">
      <dgm:prSet/>
      <dgm:spPr/>
      <dgm:t>
        <a:bodyPr/>
        <a:lstStyle/>
        <a:p>
          <a:endParaRPr lang="cs-CZ"/>
        </a:p>
      </dgm:t>
    </dgm:pt>
    <dgm:pt modelId="{C23FB3AD-ADCB-439B-91E3-CCAC5D95039A}">
      <dgm:prSet phldrT="[Text]" custT="1"/>
      <dgm:spPr/>
      <dgm:t>
        <a:bodyPr/>
        <a:lstStyle/>
        <a:p>
          <a:r>
            <a:rPr lang="cs-CZ" sz="1600" dirty="0" smtClean="0"/>
            <a:t>Práce s prezentací:</a:t>
          </a:r>
          <a:endParaRPr lang="cs-CZ" sz="1600" dirty="0"/>
        </a:p>
      </dgm:t>
    </dgm:pt>
    <dgm:pt modelId="{E8F4590D-EE57-4DBA-981A-7B5DC7E6FE30}" type="parTrans" cxnId="{07769A82-639E-4E6F-A09D-55D9DB6FA404}">
      <dgm:prSet/>
      <dgm:spPr/>
      <dgm:t>
        <a:bodyPr/>
        <a:lstStyle/>
        <a:p>
          <a:endParaRPr lang="cs-CZ"/>
        </a:p>
      </dgm:t>
    </dgm:pt>
    <dgm:pt modelId="{B7FA4744-82CA-4441-9DD4-9F545817CC38}" type="sibTrans" cxnId="{07769A82-639E-4E6F-A09D-55D9DB6FA404}">
      <dgm:prSet/>
      <dgm:spPr/>
      <dgm:t>
        <a:bodyPr/>
        <a:lstStyle/>
        <a:p>
          <a:endParaRPr lang="cs-CZ"/>
        </a:p>
      </dgm:t>
    </dgm:pt>
    <dgm:pt modelId="{21CD1CFD-9C1D-4CCD-9C1F-96D7FEC97AFE}">
      <dgm:prSet phldrT="[Text]" custT="1"/>
      <dgm:spPr/>
      <dgm:t>
        <a:bodyPr/>
        <a:lstStyle/>
        <a:p>
          <a:r>
            <a:rPr lang="cs-CZ" sz="1600" dirty="0" smtClean="0"/>
            <a:t>Průřezová témata:</a:t>
          </a:r>
          <a:endParaRPr lang="cs-CZ" sz="1600" dirty="0"/>
        </a:p>
      </dgm:t>
    </dgm:pt>
    <dgm:pt modelId="{6B88D69A-901D-49EC-9C82-3E8771265969}" type="parTrans" cxnId="{2ED553C3-9970-4CB3-82E7-DC2243E00141}">
      <dgm:prSet/>
      <dgm:spPr/>
      <dgm:t>
        <a:bodyPr/>
        <a:lstStyle/>
        <a:p>
          <a:endParaRPr lang="cs-CZ"/>
        </a:p>
      </dgm:t>
    </dgm:pt>
    <dgm:pt modelId="{C1B6801D-3A6B-48D4-96B8-B97B489035DF}" type="sibTrans" cxnId="{2ED553C3-9970-4CB3-82E7-DC2243E00141}">
      <dgm:prSet/>
      <dgm:spPr/>
      <dgm:t>
        <a:bodyPr/>
        <a:lstStyle/>
        <a:p>
          <a:endParaRPr lang="cs-CZ"/>
        </a:p>
      </dgm:t>
    </dgm:pt>
    <dgm:pt modelId="{30796B16-12F9-40D6-9015-EB89BB5F506A}">
      <dgm:prSet custT="1"/>
      <dgm:spPr/>
      <dgm:t>
        <a:bodyPr/>
        <a:lstStyle/>
        <a:p>
          <a:r>
            <a:rPr lang="cs-CZ" sz="1600" dirty="0" smtClean="0"/>
            <a:t>Opakování pojmu plování těles, využití v praxi, souvislost plování těles jejich hustoty a tvaru.</a:t>
          </a:r>
          <a:endParaRPr lang="cs-CZ" sz="1600" dirty="0"/>
        </a:p>
      </dgm:t>
    </dgm:pt>
    <dgm:pt modelId="{ED755F1C-86B7-4DB5-BA5A-B1D076DC4559}" type="parTrans" cxnId="{773B4E95-D83D-45E1-8111-38311894B2D9}">
      <dgm:prSet/>
      <dgm:spPr/>
      <dgm:t>
        <a:bodyPr/>
        <a:lstStyle/>
        <a:p>
          <a:endParaRPr lang="cs-CZ"/>
        </a:p>
      </dgm:t>
    </dgm:pt>
    <dgm:pt modelId="{23F69EB6-D0B5-42A1-BFD3-0AF4F2B355FD}" type="sibTrans" cxnId="{773B4E95-D83D-45E1-8111-38311894B2D9}">
      <dgm:prSet/>
      <dgm:spPr/>
      <dgm:t>
        <a:bodyPr/>
        <a:lstStyle/>
        <a:p>
          <a:endParaRPr lang="cs-CZ"/>
        </a:p>
      </dgm:t>
    </dgm:pt>
    <dgm:pt modelId="{5D5106FA-2091-4491-8130-81C8257822BF}">
      <dgm:prSet custT="1"/>
      <dgm:spPr/>
      <dgm:t>
        <a:bodyPr/>
        <a:lstStyle/>
        <a:p>
          <a:r>
            <a:rPr lang="cs-CZ" sz="1600" dirty="0" smtClean="0"/>
            <a:t>Možnost společného opakování učiva, použít jako test, opakování je možné využít pro 7. 8. ročník při fyzice. </a:t>
          </a:r>
          <a:endParaRPr lang="cs-CZ" sz="1600" dirty="0"/>
        </a:p>
      </dgm:t>
    </dgm:pt>
    <dgm:pt modelId="{12D0AA0B-4753-4646-9D0D-C826D8D93BCA}" type="parTrans" cxnId="{87DFE991-FEF8-4018-8340-B05FFEDC9DA4}">
      <dgm:prSet/>
      <dgm:spPr/>
      <dgm:t>
        <a:bodyPr/>
        <a:lstStyle/>
        <a:p>
          <a:endParaRPr lang="cs-CZ"/>
        </a:p>
      </dgm:t>
    </dgm:pt>
    <dgm:pt modelId="{3E420758-2CF8-4A42-B2D5-A3A7BAB58591}" type="sibTrans" cxnId="{87DFE991-FEF8-4018-8340-B05FFEDC9DA4}">
      <dgm:prSet/>
      <dgm:spPr/>
      <dgm:t>
        <a:bodyPr/>
        <a:lstStyle/>
        <a:p>
          <a:endParaRPr lang="cs-CZ"/>
        </a:p>
      </dgm:t>
    </dgm:pt>
    <dgm:pt modelId="{51801BC8-D6DC-4669-A849-3FE3157A21FE}">
      <dgm:prSet custT="1"/>
      <dgm:spPr/>
      <dgm:t>
        <a:bodyPr/>
        <a:lstStyle/>
        <a:p>
          <a:r>
            <a:rPr lang="cs-CZ" sz="1600" dirty="0" smtClean="0"/>
            <a:t>Zejména v domácím úkolu – lze využít i jako samostatnou práci v hodině , souvislost tématu s úlohami v  M, Z, </a:t>
          </a:r>
          <a:r>
            <a:rPr lang="cs-CZ" sz="1600" dirty="0" err="1" smtClean="0"/>
            <a:t>Př</a:t>
          </a:r>
          <a:r>
            <a:rPr lang="cs-CZ" sz="1600" dirty="0" smtClean="0"/>
            <a:t>, D </a:t>
          </a:r>
          <a:endParaRPr lang="cs-CZ" sz="1600" dirty="0"/>
        </a:p>
      </dgm:t>
    </dgm:pt>
    <dgm:pt modelId="{5EAB8B63-0717-454E-82D4-34FECA88C3BA}" type="parTrans" cxnId="{D682DB75-E008-4B82-85E7-32BA5ED9AECF}">
      <dgm:prSet/>
      <dgm:spPr/>
      <dgm:t>
        <a:bodyPr/>
        <a:lstStyle/>
        <a:p>
          <a:endParaRPr lang="cs-CZ"/>
        </a:p>
      </dgm:t>
    </dgm:pt>
    <dgm:pt modelId="{B84A2A51-44FC-4FFB-AFAE-E6010354ECCC}" type="sibTrans" cxnId="{D682DB75-E008-4B82-85E7-32BA5ED9AECF}">
      <dgm:prSet/>
      <dgm:spPr/>
      <dgm:t>
        <a:bodyPr/>
        <a:lstStyle/>
        <a:p>
          <a:endParaRPr lang="cs-CZ"/>
        </a:p>
      </dgm:t>
    </dgm:pt>
    <dgm:pt modelId="{357F34FD-9159-4421-ADFD-8E14EBA959DF}" type="pres">
      <dgm:prSet presAssocID="{FCA51B5C-9664-4F83-804A-4F17952C1B77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86576EC-D75C-4DB0-B314-C85D4862E4CA}" type="pres">
      <dgm:prSet presAssocID="{3895EC79-AA20-455E-9F69-DE3BD08E691E}" presName="parentLin" presStyleCnt="0"/>
      <dgm:spPr/>
    </dgm:pt>
    <dgm:pt modelId="{EB0ECFC4-C995-40AD-A8E9-595ABAA26A22}" type="pres">
      <dgm:prSet presAssocID="{3895EC79-AA20-455E-9F69-DE3BD08E691E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867F9FBB-DA2B-45E8-A45C-7C53C4121152}" type="pres">
      <dgm:prSet presAssocID="{3895EC79-AA20-455E-9F69-DE3BD08E691E}" presName="parentText" presStyleLbl="node1" presStyleIdx="0" presStyleCnt="3" custScaleY="4093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3BD7F68-B256-41A2-AF8D-7FF61038E16B}" type="pres">
      <dgm:prSet presAssocID="{3895EC79-AA20-455E-9F69-DE3BD08E691E}" presName="negativeSpace" presStyleCnt="0"/>
      <dgm:spPr/>
    </dgm:pt>
    <dgm:pt modelId="{CBC03896-5359-44E0-8915-FCD9B030F579}" type="pres">
      <dgm:prSet presAssocID="{3895EC79-AA20-455E-9F69-DE3BD08E691E}" presName="childText" presStyleLbl="conFgAcc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23B6F7A-3280-4B61-8C5A-157F38DB805D}" type="pres">
      <dgm:prSet presAssocID="{ED51E2BB-9F4D-476C-AA88-0976216396F1}" presName="spaceBetweenRectangles" presStyleCnt="0"/>
      <dgm:spPr/>
    </dgm:pt>
    <dgm:pt modelId="{24B7CFB4-FF55-4562-A794-0EB5393671C4}" type="pres">
      <dgm:prSet presAssocID="{C23FB3AD-ADCB-439B-91E3-CCAC5D95039A}" presName="parentLin" presStyleCnt="0"/>
      <dgm:spPr/>
    </dgm:pt>
    <dgm:pt modelId="{D8A736F1-6882-4EE8-B8CF-94E99995BBC4}" type="pres">
      <dgm:prSet presAssocID="{C23FB3AD-ADCB-439B-91E3-CCAC5D95039A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0DE7C07F-6E89-49E7-849E-19E901F4E55C}" type="pres">
      <dgm:prSet presAssocID="{C23FB3AD-ADCB-439B-91E3-CCAC5D95039A}" presName="parentText" presStyleLbl="node1" presStyleIdx="1" presStyleCnt="3" custScaleY="4746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A0DF4E2-C357-494D-8797-8B5E841504F2}" type="pres">
      <dgm:prSet presAssocID="{C23FB3AD-ADCB-439B-91E3-CCAC5D95039A}" presName="negativeSpace" presStyleCnt="0"/>
      <dgm:spPr/>
    </dgm:pt>
    <dgm:pt modelId="{7434E60B-9D92-4C96-BC05-49E506135518}" type="pres">
      <dgm:prSet presAssocID="{C23FB3AD-ADCB-439B-91E3-CCAC5D95039A}" presName="childText" presStyleLbl="conFgAcc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5427D5-06B1-41D5-84C6-F7C7B8DCA45D}" type="pres">
      <dgm:prSet presAssocID="{B7FA4744-82CA-4441-9DD4-9F545817CC38}" presName="spaceBetweenRectangles" presStyleCnt="0"/>
      <dgm:spPr/>
    </dgm:pt>
    <dgm:pt modelId="{350B5CD4-14C5-4C8F-AD3E-3204822691E7}" type="pres">
      <dgm:prSet presAssocID="{21CD1CFD-9C1D-4CCD-9C1F-96D7FEC97AFE}" presName="parentLin" presStyleCnt="0"/>
      <dgm:spPr/>
    </dgm:pt>
    <dgm:pt modelId="{E849BD94-F756-4A2B-878A-8B8D1301ACCA}" type="pres">
      <dgm:prSet presAssocID="{21CD1CFD-9C1D-4CCD-9C1F-96D7FEC97AFE}" presName="parentLeftMargin" presStyleLbl="node1" presStyleIdx="1" presStyleCnt="3"/>
      <dgm:spPr/>
      <dgm:t>
        <a:bodyPr/>
        <a:lstStyle/>
        <a:p>
          <a:endParaRPr lang="cs-CZ"/>
        </a:p>
      </dgm:t>
    </dgm:pt>
    <dgm:pt modelId="{B303A152-D5F1-4A18-813F-E2E35B67E925}" type="pres">
      <dgm:prSet presAssocID="{21CD1CFD-9C1D-4CCD-9C1F-96D7FEC97AFE}" presName="parentText" presStyleLbl="node1" presStyleIdx="2" presStyleCnt="3" custScaleY="4975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FDAF200-F332-4E4A-80AF-DCEE715F35A5}" type="pres">
      <dgm:prSet presAssocID="{21CD1CFD-9C1D-4CCD-9C1F-96D7FEC97AFE}" presName="negativeSpace" presStyleCnt="0"/>
      <dgm:spPr/>
    </dgm:pt>
    <dgm:pt modelId="{F2F6B223-CEF1-4552-AA17-F64BAF562805}" type="pres">
      <dgm:prSet presAssocID="{21CD1CFD-9C1D-4CCD-9C1F-96D7FEC97AFE}" presName="childText" presStyleLbl="conFg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F63918F-807E-495C-A047-E89C62195E65}" type="presOf" srcId="{30796B16-12F9-40D6-9015-EB89BB5F506A}" destId="{CBC03896-5359-44E0-8915-FCD9B030F579}" srcOrd="0" destOrd="0" presId="urn:microsoft.com/office/officeart/2005/8/layout/list1"/>
    <dgm:cxn modelId="{87DFE991-FEF8-4018-8340-B05FFEDC9DA4}" srcId="{C23FB3AD-ADCB-439B-91E3-CCAC5D95039A}" destId="{5D5106FA-2091-4491-8130-81C8257822BF}" srcOrd="0" destOrd="0" parTransId="{12D0AA0B-4753-4646-9D0D-C826D8D93BCA}" sibTransId="{3E420758-2CF8-4A42-B2D5-A3A7BAB58591}"/>
    <dgm:cxn modelId="{3B673EFC-1875-48A1-A601-346938B527CC}" type="presOf" srcId="{3895EC79-AA20-455E-9F69-DE3BD08E691E}" destId="{EB0ECFC4-C995-40AD-A8E9-595ABAA26A22}" srcOrd="0" destOrd="0" presId="urn:microsoft.com/office/officeart/2005/8/layout/list1"/>
    <dgm:cxn modelId="{BD2F794F-E4E7-450F-804B-A43CD3286095}" type="presOf" srcId="{C23FB3AD-ADCB-439B-91E3-CCAC5D95039A}" destId="{0DE7C07F-6E89-49E7-849E-19E901F4E55C}" srcOrd="1" destOrd="0" presId="urn:microsoft.com/office/officeart/2005/8/layout/list1"/>
    <dgm:cxn modelId="{D682DB75-E008-4B82-85E7-32BA5ED9AECF}" srcId="{21CD1CFD-9C1D-4CCD-9C1F-96D7FEC97AFE}" destId="{51801BC8-D6DC-4669-A849-3FE3157A21FE}" srcOrd="0" destOrd="0" parTransId="{5EAB8B63-0717-454E-82D4-34FECA88C3BA}" sibTransId="{B84A2A51-44FC-4FFB-AFAE-E6010354ECCC}"/>
    <dgm:cxn modelId="{3242CD68-7471-41E5-A162-71D4D0369342}" srcId="{FCA51B5C-9664-4F83-804A-4F17952C1B77}" destId="{3895EC79-AA20-455E-9F69-DE3BD08E691E}" srcOrd="0" destOrd="0" parTransId="{D378B7CE-B96D-490F-8C86-92BB714F8CB7}" sibTransId="{ED51E2BB-9F4D-476C-AA88-0976216396F1}"/>
    <dgm:cxn modelId="{D518219F-3DE2-471C-BC49-294E0B739A26}" type="presOf" srcId="{21CD1CFD-9C1D-4CCD-9C1F-96D7FEC97AFE}" destId="{B303A152-D5F1-4A18-813F-E2E35B67E925}" srcOrd="1" destOrd="0" presId="urn:microsoft.com/office/officeart/2005/8/layout/list1"/>
    <dgm:cxn modelId="{07769A82-639E-4E6F-A09D-55D9DB6FA404}" srcId="{FCA51B5C-9664-4F83-804A-4F17952C1B77}" destId="{C23FB3AD-ADCB-439B-91E3-CCAC5D95039A}" srcOrd="1" destOrd="0" parTransId="{E8F4590D-EE57-4DBA-981A-7B5DC7E6FE30}" sibTransId="{B7FA4744-82CA-4441-9DD4-9F545817CC38}"/>
    <dgm:cxn modelId="{792DEF84-6092-42F7-9FD8-4FEC4201EC28}" type="presOf" srcId="{21CD1CFD-9C1D-4CCD-9C1F-96D7FEC97AFE}" destId="{E849BD94-F756-4A2B-878A-8B8D1301ACCA}" srcOrd="0" destOrd="0" presId="urn:microsoft.com/office/officeart/2005/8/layout/list1"/>
    <dgm:cxn modelId="{2ED553C3-9970-4CB3-82E7-DC2243E00141}" srcId="{FCA51B5C-9664-4F83-804A-4F17952C1B77}" destId="{21CD1CFD-9C1D-4CCD-9C1F-96D7FEC97AFE}" srcOrd="2" destOrd="0" parTransId="{6B88D69A-901D-49EC-9C82-3E8771265969}" sibTransId="{C1B6801D-3A6B-48D4-96B8-B97B489035DF}"/>
    <dgm:cxn modelId="{B77F718C-3914-4117-B4C8-25C41FEF0EA7}" type="presOf" srcId="{FCA51B5C-9664-4F83-804A-4F17952C1B77}" destId="{357F34FD-9159-4421-ADFD-8E14EBA959DF}" srcOrd="0" destOrd="0" presId="urn:microsoft.com/office/officeart/2005/8/layout/list1"/>
    <dgm:cxn modelId="{AFD91760-13C0-4B8D-99B3-B5A246ACD299}" type="presOf" srcId="{C23FB3AD-ADCB-439B-91E3-CCAC5D95039A}" destId="{D8A736F1-6882-4EE8-B8CF-94E99995BBC4}" srcOrd="0" destOrd="0" presId="urn:microsoft.com/office/officeart/2005/8/layout/list1"/>
    <dgm:cxn modelId="{79F51F58-1746-4162-AB9F-3949B601C369}" type="presOf" srcId="{51801BC8-D6DC-4669-A849-3FE3157A21FE}" destId="{F2F6B223-CEF1-4552-AA17-F64BAF562805}" srcOrd="0" destOrd="0" presId="urn:microsoft.com/office/officeart/2005/8/layout/list1"/>
    <dgm:cxn modelId="{8B82CF01-0252-457B-AF6B-397F3C5BF9E9}" type="presOf" srcId="{5D5106FA-2091-4491-8130-81C8257822BF}" destId="{7434E60B-9D92-4C96-BC05-49E506135518}" srcOrd="0" destOrd="0" presId="urn:microsoft.com/office/officeart/2005/8/layout/list1"/>
    <dgm:cxn modelId="{E392D509-0BA5-49F6-9B79-7E20D151C7AA}" type="presOf" srcId="{3895EC79-AA20-455E-9F69-DE3BD08E691E}" destId="{867F9FBB-DA2B-45E8-A45C-7C53C4121152}" srcOrd="1" destOrd="0" presId="urn:microsoft.com/office/officeart/2005/8/layout/list1"/>
    <dgm:cxn modelId="{773B4E95-D83D-45E1-8111-38311894B2D9}" srcId="{3895EC79-AA20-455E-9F69-DE3BD08E691E}" destId="{30796B16-12F9-40D6-9015-EB89BB5F506A}" srcOrd="0" destOrd="0" parTransId="{ED755F1C-86B7-4DB5-BA5A-B1D076DC4559}" sibTransId="{23F69EB6-D0B5-42A1-BFD3-0AF4F2B355FD}"/>
    <dgm:cxn modelId="{EC48FDD7-DA82-4957-B6A5-DB9BE34C9CBF}" type="presParOf" srcId="{357F34FD-9159-4421-ADFD-8E14EBA959DF}" destId="{786576EC-D75C-4DB0-B314-C85D4862E4CA}" srcOrd="0" destOrd="0" presId="urn:microsoft.com/office/officeart/2005/8/layout/list1"/>
    <dgm:cxn modelId="{742F9D46-7008-4225-8411-97FE28EDBACE}" type="presParOf" srcId="{786576EC-D75C-4DB0-B314-C85D4862E4CA}" destId="{EB0ECFC4-C995-40AD-A8E9-595ABAA26A22}" srcOrd="0" destOrd="0" presId="urn:microsoft.com/office/officeart/2005/8/layout/list1"/>
    <dgm:cxn modelId="{7FE75B7C-57B9-4BDB-B281-AB78885B14E2}" type="presParOf" srcId="{786576EC-D75C-4DB0-B314-C85D4862E4CA}" destId="{867F9FBB-DA2B-45E8-A45C-7C53C4121152}" srcOrd="1" destOrd="0" presId="urn:microsoft.com/office/officeart/2005/8/layout/list1"/>
    <dgm:cxn modelId="{7BF85F15-F9D3-47B8-B2CE-704B2E479520}" type="presParOf" srcId="{357F34FD-9159-4421-ADFD-8E14EBA959DF}" destId="{53BD7F68-B256-41A2-AF8D-7FF61038E16B}" srcOrd="1" destOrd="0" presId="urn:microsoft.com/office/officeart/2005/8/layout/list1"/>
    <dgm:cxn modelId="{282F2F03-F1A5-4584-B50D-BB81D51D0C60}" type="presParOf" srcId="{357F34FD-9159-4421-ADFD-8E14EBA959DF}" destId="{CBC03896-5359-44E0-8915-FCD9B030F579}" srcOrd="2" destOrd="0" presId="urn:microsoft.com/office/officeart/2005/8/layout/list1"/>
    <dgm:cxn modelId="{37A80D5E-CCC1-4075-BCC0-2A7569510582}" type="presParOf" srcId="{357F34FD-9159-4421-ADFD-8E14EBA959DF}" destId="{D23B6F7A-3280-4B61-8C5A-157F38DB805D}" srcOrd="3" destOrd="0" presId="urn:microsoft.com/office/officeart/2005/8/layout/list1"/>
    <dgm:cxn modelId="{508DBC8E-9FCF-4DB4-8A3F-27418FD1E040}" type="presParOf" srcId="{357F34FD-9159-4421-ADFD-8E14EBA959DF}" destId="{24B7CFB4-FF55-4562-A794-0EB5393671C4}" srcOrd="4" destOrd="0" presId="urn:microsoft.com/office/officeart/2005/8/layout/list1"/>
    <dgm:cxn modelId="{DCE11F28-8499-487C-8B1E-D66E10C4342E}" type="presParOf" srcId="{24B7CFB4-FF55-4562-A794-0EB5393671C4}" destId="{D8A736F1-6882-4EE8-B8CF-94E99995BBC4}" srcOrd="0" destOrd="0" presId="urn:microsoft.com/office/officeart/2005/8/layout/list1"/>
    <dgm:cxn modelId="{C6873CAD-2597-477F-B829-1387ABD8A219}" type="presParOf" srcId="{24B7CFB4-FF55-4562-A794-0EB5393671C4}" destId="{0DE7C07F-6E89-49E7-849E-19E901F4E55C}" srcOrd="1" destOrd="0" presId="urn:microsoft.com/office/officeart/2005/8/layout/list1"/>
    <dgm:cxn modelId="{BAD8E3AC-F10E-4C00-84F0-BD58729C850B}" type="presParOf" srcId="{357F34FD-9159-4421-ADFD-8E14EBA959DF}" destId="{BA0DF4E2-C357-494D-8797-8B5E841504F2}" srcOrd="5" destOrd="0" presId="urn:microsoft.com/office/officeart/2005/8/layout/list1"/>
    <dgm:cxn modelId="{26AB8025-9669-4751-B5EF-77CB1F77C79B}" type="presParOf" srcId="{357F34FD-9159-4421-ADFD-8E14EBA959DF}" destId="{7434E60B-9D92-4C96-BC05-49E506135518}" srcOrd="6" destOrd="0" presId="urn:microsoft.com/office/officeart/2005/8/layout/list1"/>
    <dgm:cxn modelId="{3BD1FCFD-6F16-4F8F-A92A-FB23448D159B}" type="presParOf" srcId="{357F34FD-9159-4421-ADFD-8E14EBA959DF}" destId="{9B5427D5-06B1-41D5-84C6-F7C7B8DCA45D}" srcOrd="7" destOrd="0" presId="urn:microsoft.com/office/officeart/2005/8/layout/list1"/>
    <dgm:cxn modelId="{E875A8F0-037C-4AAA-B9EC-C8B38CAAF5BB}" type="presParOf" srcId="{357F34FD-9159-4421-ADFD-8E14EBA959DF}" destId="{350B5CD4-14C5-4C8F-AD3E-3204822691E7}" srcOrd="8" destOrd="0" presId="urn:microsoft.com/office/officeart/2005/8/layout/list1"/>
    <dgm:cxn modelId="{E254B90C-02A3-4A02-A9D2-CB45BE9DEAC3}" type="presParOf" srcId="{350B5CD4-14C5-4C8F-AD3E-3204822691E7}" destId="{E849BD94-F756-4A2B-878A-8B8D1301ACCA}" srcOrd="0" destOrd="0" presId="urn:microsoft.com/office/officeart/2005/8/layout/list1"/>
    <dgm:cxn modelId="{700EF26B-6BBE-47EB-8724-430F9D9257FB}" type="presParOf" srcId="{350B5CD4-14C5-4C8F-AD3E-3204822691E7}" destId="{B303A152-D5F1-4A18-813F-E2E35B67E925}" srcOrd="1" destOrd="0" presId="urn:microsoft.com/office/officeart/2005/8/layout/list1"/>
    <dgm:cxn modelId="{07540972-43D4-4FDE-B0F4-0E016AC48F2B}" type="presParOf" srcId="{357F34FD-9159-4421-ADFD-8E14EBA959DF}" destId="{5FDAF200-F332-4E4A-80AF-DCEE715F35A5}" srcOrd="9" destOrd="0" presId="urn:microsoft.com/office/officeart/2005/8/layout/list1"/>
    <dgm:cxn modelId="{30AD93BE-056B-4605-8C1D-C14BD6345B0D}" type="presParOf" srcId="{357F34FD-9159-4421-ADFD-8E14EBA959DF}" destId="{F2F6B223-CEF1-4552-AA17-F64BAF562805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6F8B86-EB84-4620-8852-AC2EA49F5079}" type="datetimeFigureOut">
              <a:rPr lang="cs-CZ" smtClean="0"/>
              <a:pPr/>
              <a:t>3.7.2012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B6D5E0A0-38B5-485D-8CB2-7BCCDA4C865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6F8B86-EB84-4620-8852-AC2EA49F5079}" type="datetimeFigureOut">
              <a:rPr lang="cs-CZ" smtClean="0"/>
              <a:pPr/>
              <a:t>3.7.2012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D5E0A0-38B5-485D-8CB2-7BCCDA4C865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6F8B86-EB84-4620-8852-AC2EA49F5079}" type="datetimeFigureOut">
              <a:rPr lang="cs-CZ" smtClean="0"/>
              <a:pPr/>
              <a:t>3.7.2012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B6D5E0A0-38B5-485D-8CB2-7BCCDA4C86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6F8B86-EB84-4620-8852-AC2EA49F5079}" type="datetimeFigureOut">
              <a:rPr lang="cs-CZ" smtClean="0"/>
              <a:pPr/>
              <a:t>3.7.2012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D5E0A0-38B5-485D-8CB2-7BCCDA4C865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6F8B86-EB84-4620-8852-AC2EA49F5079}" type="datetimeFigureOut">
              <a:rPr lang="cs-CZ" smtClean="0"/>
              <a:pPr/>
              <a:t>3.7.2012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D5E0A0-38B5-485D-8CB2-7BCCDA4C865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6F8B86-EB84-4620-8852-AC2EA49F5079}" type="datetimeFigureOut">
              <a:rPr lang="cs-CZ" smtClean="0"/>
              <a:pPr/>
              <a:t>3.7.2012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D5E0A0-38B5-485D-8CB2-7BCCDA4C86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6F8B86-EB84-4620-8852-AC2EA49F5079}" type="datetimeFigureOut">
              <a:rPr lang="cs-CZ" smtClean="0"/>
              <a:pPr/>
              <a:t>3.7.2012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D5E0A0-38B5-485D-8CB2-7BCCDA4C86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6F8B86-EB84-4620-8852-AC2EA49F5079}" type="datetimeFigureOut">
              <a:rPr lang="cs-CZ" smtClean="0"/>
              <a:pPr/>
              <a:t>3.7.2012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D5E0A0-38B5-485D-8CB2-7BCCDA4C865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6F8B86-EB84-4620-8852-AC2EA49F5079}" type="datetimeFigureOut">
              <a:rPr lang="cs-CZ" smtClean="0"/>
              <a:pPr/>
              <a:t>3.7.2012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B6D5E0A0-38B5-485D-8CB2-7BCCDA4C865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6F8B86-EB84-4620-8852-AC2EA49F5079}" type="datetimeFigureOut">
              <a:rPr lang="cs-CZ" smtClean="0"/>
              <a:pPr/>
              <a:t>3.7.2012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D5E0A0-38B5-485D-8CB2-7BCCDA4C86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6F8B86-EB84-4620-8852-AC2EA49F5079}" type="datetimeFigureOut">
              <a:rPr lang="cs-CZ" smtClean="0"/>
              <a:pPr/>
              <a:t>3.7.2012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D5E0A0-38B5-485D-8CB2-7BCCDA4C86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0D6F8B86-EB84-4620-8852-AC2EA49F5079}" type="datetimeFigureOut">
              <a:rPr lang="cs-CZ" smtClean="0"/>
              <a:pPr/>
              <a:t>3.7.2012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B6D5E0A0-38B5-485D-8CB2-7BCCDA4C865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4606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46774667"/>
              </p:ext>
            </p:extLst>
          </p:nvPr>
        </p:nvGraphicFramePr>
        <p:xfrm>
          <a:off x="611560" y="227687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při dětské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Mgr. Svatava </a:t>
                      </a:r>
                      <a:r>
                        <a:rPr lang="cs-CZ" sz="24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Juhászová</a:t>
                      </a:r>
                      <a:endParaRPr lang="cs-CZ" sz="2400" baseline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11.4.2012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smtClean="0">
                          <a:latin typeface="Times New Roman" pitchFamily="18" charset="0"/>
                          <a:cs typeface="Times New Roman" pitchFamily="18" charset="0"/>
                        </a:rPr>
                        <a:t>VY_52_INOVACE_30_FYZIKA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Téma: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Opakování učiva fyziky- plování těles</a:t>
                      </a:r>
                      <a:endParaRPr lang="cs-CZ" sz="2400" baseline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7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.</a:t>
                      </a:r>
                      <a:endParaRPr lang="cs-CZ" sz="2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CZ.1.07/1.4.00/21.2979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MB900431766.JPG"/>
          <p:cNvPicPr>
            <a:picLocks noChangeAspect="1"/>
          </p:cNvPicPr>
          <p:nvPr/>
        </p:nvPicPr>
        <p:blipFill>
          <a:blip r:embed="rId2" cstate="print"/>
          <a:srcRect t="11812" r="1564" b="17314"/>
          <a:stretch>
            <a:fillRect/>
          </a:stretch>
        </p:blipFill>
        <p:spPr>
          <a:xfrm>
            <a:off x="467543" y="620688"/>
            <a:ext cx="3900433" cy="280831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pic>
        <p:nvPicPr>
          <p:cNvPr id="4" name="Obrázek 3" descr="MB900406561.JPG"/>
          <p:cNvPicPr>
            <a:picLocks noChangeAspect="1"/>
          </p:cNvPicPr>
          <p:nvPr/>
        </p:nvPicPr>
        <p:blipFill>
          <a:blip r:embed="rId3" cstate="print"/>
          <a:srcRect l="3937" t="19687" b="17314"/>
          <a:stretch>
            <a:fillRect/>
          </a:stretch>
        </p:blipFill>
        <p:spPr>
          <a:xfrm>
            <a:off x="4427984" y="3284984"/>
            <a:ext cx="4062582" cy="2664296"/>
          </a:xfrm>
          <a:prstGeom prst="rect">
            <a:avLst/>
          </a:prstGeom>
          <a:scene3d>
            <a:camera prst="isometricOffAxis2Left"/>
            <a:lightRig rig="threePt" dir="t"/>
          </a:scene3d>
          <a:sp3d>
            <a:bevelT prst="slope"/>
          </a:sp3d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Potápění, plování a vznášení se stejnorodého tělesa, plování nestejnorodých těles</a:t>
            </a:r>
            <a:endParaRPr lang="cs-CZ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Plování těles</a:t>
            </a:r>
            <a:endParaRPr lang="cs-CZ" sz="48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Dokresli do obrázku síly, které působí na žraloka ponořené do kapaliny.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sah 3" descr="MB900407450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rcRect l="17813" t="-2103" r="15251" b="30848"/>
          <a:stretch>
            <a:fillRect/>
          </a:stretch>
        </p:blipFill>
        <p:spPr>
          <a:xfrm>
            <a:off x="2843808" y="2492896"/>
            <a:ext cx="2880320" cy="3066147"/>
          </a:xfrm>
        </p:spPr>
      </p:pic>
      <p:cxnSp>
        <p:nvCxnSpPr>
          <p:cNvPr id="6" name="Přímá spojovací šipka 5"/>
          <p:cNvCxnSpPr/>
          <p:nvPr/>
        </p:nvCxnSpPr>
        <p:spPr>
          <a:xfrm>
            <a:off x="4644008" y="3429000"/>
            <a:ext cx="0" cy="1512168"/>
          </a:xfrm>
          <a:prstGeom prst="straightConnector1">
            <a:avLst/>
          </a:prstGeom>
          <a:ln w="57150">
            <a:solidFill>
              <a:srgbClr val="92D050"/>
            </a:solidFill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 flipV="1">
            <a:off x="4644008" y="1844824"/>
            <a:ext cx="0" cy="1584176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7" name="Čárový popisek 1 (bez ohraničení) 16"/>
          <p:cNvSpPr/>
          <p:nvPr/>
        </p:nvSpPr>
        <p:spPr>
          <a:xfrm>
            <a:off x="6012160" y="1700808"/>
            <a:ext cx="2160240" cy="792088"/>
          </a:xfrm>
          <a:prstGeom prst="callout1">
            <a:avLst>
              <a:gd name="adj1" fmla="val 42872"/>
              <a:gd name="adj2" fmla="val 10620"/>
              <a:gd name="adj3" fmla="val 83855"/>
              <a:gd name="adj4" fmla="val -64551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F</a:t>
            </a:r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VZ</a:t>
            </a:r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- vztlaková síla</a:t>
            </a:r>
            <a:endParaRPr lang="cs-CZ" sz="2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Čárový popisek 1 (bez ohraničení) 17"/>
          <p:cNvSpPr/>
          <p:nvPr/>
        </p:nvSpPr>
        <p:spPr>
          <a:xfrm>
            <a:off x="6156176" y="4077072"/>
            <a:ext cx="2304256" cy="720080"/>
          </a:xfrm>
          <a:prstGeom prst="callout1">
            <a:avLst>
              <a:gd name="adj1" fmla="val 50970"/>
              <a:gd name="adj2" fmla="val 14766"/>
              <a:gd name="adj3" fmla="val 55641"/>
              <a:gd name="adj4" fmla="val -63920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 err="1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F</a:t>
            </a:r>
            <a:r>
              <a:rPr lang="cs-CZ" sz="2400" b="1" dirty="0" err="1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g</a:t>
            </a:r>
            <a:r>
              <a:rPr lang="cs-CZ" sz="4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– gravitační síla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1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Doplň znamení nerovnosti v tabulce, tabulku:</a:t>
            </a:r>
            <a:endParaRPr lang="cs-CZ" sz="36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</p:nvPr>
        </p:nvGraphicFramePr>
        <p:xfrm>
          <a:off x="914400" y="1447800"/>
          <a:ext cx="7772400" cy="2651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3100"/>
                <a:gridCol w="2146548"/>
                <a:gridCol w="1739652"/>
                <a:gridCol w="19431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Hustota pevné látky </a:t>
                      </a:r>
                      <a:r>
                        <a:rPr lang="el-GR" dirty="0" smtClean="0">
                          <a:latin typeface="Franklin Gothic Medium"/>
                        </a:rPr>
                        <a:t>ρ</a:t>
                      </a:r>
                      <a:r>
                        <a:rPr lang="cs-CZ" dirty="0" smtClean="0">
                          <a:latin typeface="Franklin Gothic Medium"/>
                        </a:rPr>
                        <a:t>, hustota kapaliny  </a:t>
                      </a:r>
                      <a:r>
                        <a:rPr lang="el-GR" dirty="0" smtClean="0">
                          <a:latin typeface="Franklin Gothic Medium"/>
                        </a:rPr>
                        <a:t>ρ</a:t>
                      </a:r>
                      <a:r>
                        <a:rPr lang="cs-CZ" dirty="0" smtClean="0">
                          <a:latin typeface="Franklin Gothic Medium"/>
                        </a:rPr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Vztah sil působících na těleso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Výslednice sil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l-GR" sz="3200" dirty="0" smtClean="0">
                          <a:latin typeface="Franklin Gothic Medium"/>
                        </a:rPr>
                        <a:t>ρ</a:t>
                      </a:r>
                      <a:r>
                        <a:rPr lang="cs-CZ" sz="3200" baseline="0" dirty="0" smtClean="0">
                          <a:latin typeface="Franklin Gothic Medium"/>
                        </a:rPr>
                        <a:t>     </a:t>
                      </a:r>
                      <a:r>
                        <a:rPr lang="el-GR" sz="3200" dirty="0" smtClean="0">
                          <a:latin typeface="Franklin Gothic Medium"/>
                        </a:rPr>
                        <a:t>ρ</a:t>
                      </a:r>
                      <a:r>
                        <a:rPr lang="cs-CZ" sz="3200" dirty="0" smtClean="0">
                          <a:latin typeface="Franklin Gothic Medium"/>
                        </a:rPr>
                        <a:t>k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err="1" smtClean="0"/>
                        <a:t>Fg</a:t>
                      </a:r>
                      <a:r>
                        <a:rPr lang="cs-CZ" sz="3200" dirty="0" smtClean="0"/>
                        <a:t>      FVZ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l-GR" sz="3200" dirty="0" smtClean="0">
                          <a:latin typeface="Franklin Gothic Medium"/>
                        </a:rPr>
                        <a:t>ρ</a:t>
                      </a:r>
                      <a:r>
                        <a:rPr lang="cs-CZ" sz="3200" baseline="0" dirty="0" smtClean="0">
                          <a:latin typeface="Franklin Gothic Medium"/>
                        </a:rPr>
                        <a:t>     </a:t>
                      </a:r>
                      <a:r>
                        <a:rPr lang="el-GR" sz="3200" dirty="0" smtClean="0">
                          <a:latin typeface="Franklin Gothic Medium"/>
                        </a:rPr>
                        <a:t>ρ</a:t>
                      </a:r>
                      <a:r>
                        <a:rPr lang="cs-CZ" sz="3200" dirty="0" smtClean="0">
                          <a:latin typeface="Franklin Gothic Medium"/>
                        </a:rPr>
                        <a:t>k</a:t>
                      </a:r>
                      <a:endParaRPr lang="cs-CZ" sz="3200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err="1" smtClean="0"/>
                        <a:t>Fg</a:t>
                      </a:r>
                      <a:r>
                        <a:rPr lang="cs-CZ" sz="3200" dirty="0" smtClean="0"/>
                        <a:t>      FVZ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l-GR" sz="3200" dirty="0" smtClean="0">
                          <a:latin typeface="Franklin Gothic Medium"/>
                        </a:rPr>
                        <a:t>ρ</a:t>
                      </a:r>
                      <a:r>
                        <a:rPr lang="cs-CZ" sz="3200" baseline="0" dirty="0" smtClean="0">
                          <a:latin typeface="Franklin Gothic Medium"/>
                        </a:rPr>
                        <a:t>     </a:t>
                      </a:r>
                      <a:r>
                        <a:rPr lang="el-GR" sz="3200" dirty="0" smtClean="0">
                          <a:latin typeface="Franklin Gothic Medium"/>
                        </a:rPr>
                        <a:t>ρ</a:t>
                      </a:r>
                      <a:r>
                        <a:rPr lang="cs-CZ" sz="3200" dirty="0" smtClean="0">
                          <a:latin typeface="Franklin Gothic Medium"/>
                        </a:rPr>
                        <a:t>k</a:t>
                      </a:r>
                      <a:endParaRPr lang="cs-CZ" sz="3200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err="1" smtClean="0"/>
                        <a:t>Fg</a:t>
                      </a:r>
                      <a:r>
                        <a:rPr lang="cs-CZ" sz="3200" dirty="0" smtClean="0"/>
                        <a:t>      FVZ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Obdélník 5"/>
          <p:cNvSpPr/>
          <p:nvPr/>
        </p:nvSpPr>
        <p:spPr>
          <a:xfrm>
            <a:off x="1547664" y="2492896"/>
            <a:ext cx="360040" cy="432048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&gt;</a:t>
            </a:r>
            <a:endParaRPr lang="cs-CZ" sz="36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547664" y="3068960"/>
            <a:ext cx="360040" cy="432048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&lt;</a:t>
            </a:r>
          </a:p>
        </p:txBody>
      </p:sp>
      <p:sp>
        <p:nvSpPr>
          <p:cNvPr id="8" name="Obdélník 7"/>
          <p:cNvSpPr/>
          <p:nvPr/>
        </p:nvSpPr>
        <p:spPr>
          <a:xfrm>
            <a:off x="1547664" y="3717032"/>
            <a:ext cx="360040" cy="432048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=</a:t>
            </a:r>
          </a:p>
        </p:txBody>
      </p:sp>
      <p:sp>
        <p:nvSpPr>
          <p:cNvPr id="9" name="Obdélník 8"/>
          <p:cNvSpPr/>
          <p:nvPr/>
        </p:nvSpPr>
        <p:spPr>
          <a:xfrm>
            <a:off x="3635896" y="3645024"/>
            <a:ext cx="360040" cy="432048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=</a:t>
            </a:r>
          </a:p>
        </p:txBody>
      </p:sp>
      <p:sp>
        <p:nvSpPr>
          <p:cNvPr id="10" name="Obdélník 9"/>
          <p:cNvSpPr/>
          <p:nvPr/>
        </p:nvSpPr>
        <p:spPr>
          <a:xfrm>
            <a:off x="3635896" y="2996952"/>
            <a:ext cx="360040" cy="432048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&lt;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3635896" y="2420888"/>
            <a:ext cx="360040" cy="432048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&gt;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6876256" y="3573016"/>
            <a:ext cx="1584176" cy="504056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vznáší se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6876256" y="2996952"/>
            <a:ext cx="1584176" cy="504056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stoupá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6876256" y="2420888"/>
            <a:ext cx="1584176" cy="504056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potápí se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5076056" y="2420888"/>
            <a:ext cx="1584176" cy="504056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směřuje svisle dolů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5076056" y="2996952"/>
            <a:ext cx="1584176" cy="504056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směřuje svisle vzhůru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5076056" y="3573016"/>
            <a:ext cx="1584176" cy="504056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je nulová</a:t>
            </a:r>
          </a:p>
        </p:txBody>
      </p:sp>
      <p:pic>
        <p:nvPicPr>
          <p:cNvPr id="18" name="Obrázek 17" descr="MB90042310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63688" y="4437112"/>
            <a:ext cx="3384376" cy="182880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Doplň z čeho mohou být tělesa v akváriu.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například: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těleso t1 ze železa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těleso t2 voda v mikrotenovém sáčku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těleso t3 z korku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Vymysli další možnosti.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4716016" y="3068960"/>
            <a:ext cx="3600400" cy="2304256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ývojový diagram: paměť se sekvenčním přístupem 7"/>
          <p:cNvSpPr/>
          <p:nvPr/>
        </p:nvSpPr>
        <p:spPr>
          <a:xfrm rot="13294555">
            <a:off x="5292080" y="3717032"/>
            <a:ext cx="936104" cy="936104"/>
          </a:xfrm>
          <a:prstGeom prst="flowChartMagneticTap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Stužka nahoru 9"/>
          <p:cNvSpPr/>
          <p:nvPr/>
        </p:nvSpPr>
        <p:spPr>
          <a:xfrm>
            <a:off x="5436096" y="3573016"/>
            <a:ext cx="504056" cy="144016"/>
          </a:xfrm>
          <a:prstGeom prst="ribbon2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Lichoběžník 10"/>
          <p:cNvSpPr/>
          <p:nvPr/>
        </p:nvSpPr>
        <p:spPr>
          <a:xfrm>
            <a:off x="6876256" y="4437112"/>
            <a:ext cx="1224136" cy="864096"/>
          </a:xfrm>
          <a:prstGeom prst="trapezoid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t1</a:t>
            </a:r>
            <a:endParaRPr lang="cs-CZ" dirty="0"/>
          </a:p>
        </p:txBody>
      </p:sp>
      <p:sp>
        <p:nvSpPr>
          <p:cNvPr id="12" name="Elipsa 11"/>
          <p:cNvSpPr/>
          <p:nvPr/>
        </p:nvSpPr>
        <p:spPr>
          <a:xfrm>
            <a:off x="7092280" y="2564904"/>
            <a:ext cx="1080120" cy="1080120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t3</a:t>
            </a:r>
            <a:endParaRPr lang="cs-CZ" dirty="0"/>
          </a:p>
        </p:txBody>
      </p:sp>
      <p:sp>
        <p:nvSpPr>
          <p:cNvPr id="13" name="Zaoblený obdélník 12"/>
          <p:cNvSpPr/>
          <p:nvPr/>
        </p:nvSpPr>
        <p:spPr>
          <a:xfrm>
            <a:off x="5508104" y="3933056"/>
            <a:ext cx="432048" cy="432048"/>
          </a:xfrm>
          <a:prstGeom prst="roundRect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t2</a:t>
            </a:r>
            <a:endParaRPr lang="cs-CZ" dirty="0"/>
          </a:p>
        </p:txBody>
      </p:sp>
      <p:pic>
        <p:nvPicPr>
          <p:cNvPr id="14" name="Obrázek 13" descr="MB900231359.JPG"/>
          <p:cNvPicPr>
            <a:picLocks noChangeAspect="1"/>
          </p:cNvPicPr>
          <p:nvPr/>
        </p:nvPicPr>
        <p:blipFill>
          <a:blip r:embed="rId2" cstate="print"/>
          <a:srcRect l="3937" t="15750" r="1564" b="13376"/>
          <a:stretch>
            <a:fillRect/>
          </a:stretch>
        </p:blipFill>
        <p:spPr>
          <a:xfrm>
            <a:off x="971600" y="4077072"/>
            <a:ext cx="2952328" cy="221424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 descr="MB900185131.JPG"/>
          <p:cNvPicPr>
            <a:picLocks noChangeAspect="1"/>
          </p:cNvPicPr>
          <p:nvPr/>
        </p:nvPicPr>
        <p:blipFill>
          <a:blip r:embed="rId2" cstate="print"/>
          <a:srcRect t="15750" r="1564" b="17314"/>
          <a:stretch>
            <a:fillRect/>
          </a:stretch>
        </p:blipFill>
        <p:spPr>
          <a:xfrm rot="818389">
            <a:off x="6041079" y="4302477"/>
            <a:ext cx="2647353" cy="18002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Vyber z MFCH tabulek tělesa, která by plavala v :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glycerolu, jestliže víš, že hustota glycerolu</a:t>
            </a:r>
            <a:br>
              <a:rPr lang="cs-CZ" dirty="0" smtClean="0"/>
            </a:br>
            <a:r>
              <a:rPr lang="cs-CZ" dirty="0" smtClean="0"/>
              <a:t> </a:t>
            </a:r>
            <a:r>
              <a:rPr lang="el-GR" dirty="0" smtClean="0">
                <a:latin typeface="Franklin Gothic Medium"/>
              </a:rPr>
              <a:t>ρ</a:t>
            </a:r>
            <a:r>
              <a:rPr lang="cs-CZ" dirty="0" smtClean="0">
                <a:latin typeface="Franklin Gothic Medium"/>
              </a:rPr>
              <a:t> = 1 260 kg/m³.</a:t>
            </a:r>
          </a:p>
          <a:p>
            <a:pPr marL="514350" indent="-514350">
              <a:buFont typeface="+mj-lt"/>
              <a:buAutoNum type="alphaLcParenR"/>
            </a:pPr>
            <a:endParaRPr lang="cs-CZ" dirty="0" smtClean="0">
              <a:latin typeface="Franklin Gothic Medium"/>
            </a:endParaRPr>
          </a:p>
          <a:p>
            <a:pPr marL="514350" indent="-514350">
              <a:buFont typeface="+mj-lt"/>
              <a:buAutoNum type="alphaLcParenR"/>
            </a:pPr>
            <a:endParaRPr lang="cs-CZ" dirty="0" smtClean="0">
              <a:latin typeface="Franklin Gothic Medium"/>
            </a:endParaRPr>
          </a:p>
          <a:p>
            <a:pPr marL="514350" indent="-514350">
              <a:buFont typeface="+mj-lt"/>
              <a:buAutoNum type="alphaLcParenR"/>
            </a:pPr>
            <a:endParaRPr lang="cs-CZ" dirty="0" smtClean="0">
              <a:latin typeface="Franklin Gothic Medium"/>
            </a:endParaRPr>
          </a:p>
          <a:p>
            <a:pPr marL="514350" indent="-514350">
              <a:buFont typeface="+mj-lt"/>
              <a:buAutoNum type="alphaLcParenR"/>
            </a:pPr>
            <a:r>
              <a:rPr lang="cs-CZ" dirty="0" smtClean="0">
                <a:latin typeface="Franklin Gothic Medium"/>
              </a:rPr>
              <a:t>Etanolu, jestliže víš, že hustota etanolu</a:t>
            </a:r>
            <a:br>
              <a:rPr lang="cs-CZ" dirty="0" smtClean="0">
                <a:latin typeface="Franklin Gothic Medium"/>
              </a:rPr>
            </a:br>
            <a:r>
              <a:rPr lang="cs-CZ" dirty="0" smtClean="0">
                <a:latin typeface="Franklin Gothic Medium"/>
              </a:rPr>
              <a:t> </a:t>
            </a:r>
            <a:r>
              <a:rPr lang="el-GR" dirty="0" smtClean="0">
                <a:latin typeface="Franklin Gothic Medium"/>
              </a:rPr>
              <a:t>ρ</a:t>
            </a:r>
            <a:r>
              <a:rPr lang="cs-CZ" dirty="0" smtClean="0">
                <a:latin typeface="Franklin Gothic Medium"/>
              </a:rPr>
              <a:t> = 789 kg/m³</a:t>
            </a:r>
          </a:p>
          <a:p>
            <a:pPr marL="514350" indent="-514350">
              <a:buFont typeface="+mj-lt"/>
              <a:buAutoNum type="alphaLcParenR"/>
            </a:pPr>
            <a:endParaRPr lang="cs-CZ" dirty="0" smtClean="0">
              <a:latin typeface="Franklin Gothic Medium"/>
            </a:endParaRPr>
          </a:p>
          <a:p>
            <a:pPr marL="514350" indent="-514350">
              <a:buFont typeface="+mj-lt"/>
              <a:buAutoNum type="alphaLcParenR"/>
            </a:pPr>
            <a:endParaRPr lang="cs-CZ" dirty="0" smtClean="0">
              <a:latin typeface="Franklin Gothic Medium"/>
            </a:endParaRPr>
          </a:p>
          <a:p>
            <a:pPr marL="514350" indent="-514350">
              <a:buFont typeface="+mj-lt"/>
              <a:buAutoNum type="alphaLcParenR"/>
            </a:pPr>
            <a:endParaRPr lang="cs-CZ" dirty="0" smtClean="0">
              <a:latin typeface="Franklin Gothic Medium"/>
            </a:endParaRPr>
          </a:p>
          <a:p>
            <a:pPr marL="514350" indent="-514350">
              <a:buFont typeface="+mj-lt"/>
              <a:buAutoNum type="alphaLcParenR"/>
            </a:pPr>
            <a:r>
              <a:rPr lang="cs-CZ" dirty="0" smtClean="0">
                <a:latin typeface="Franklin Gothic Medium"/>
              </a:rPr>
              <a:t>Která tělesa by plavala i ve vodě?</a:t>
            </a:r>
          </a:p>
          <a:p>
            <a:pPr marL="514350" indent="-514350">
              <a:buFont typeface="+mj-lt"/>
              <a:buAutoNum type="alphaLcParenR"/>
            </a:pPr>
            <a:endParaRPr lang="cs-CZ" dirty="0" smtClean="0">
              <a:latin typeface="Franklin Gothic Medium"/>
            </a:endParaRPr>
          </a:p>
          <a:p>
            <a:pPr marL="514350" indent="-514350">
              <a:buFont typeface="+mj-lt"/>
              <a:buAutoNum type="alphaLcParenR"/>
            </a:pPr>
            <a:endParaRPr lang="cs-CZ" dirty="0" smtClean="0">
              <a:latin typeface="Franklin Gothic Medium"/>
            </a:endParaRPr>
          </a:p>
          <a:p>
            <a:pPr marL="514350" indent="-514350">
              <a:buFont typeface="+mj-lt"/>
              <a:buAutoNum type="alphaLcParenR"/>
            </a:pPr>
            <a:endParaRPr lang="cs-CZ" dirty="0"/>
          </a:p>
        </p:txBody>
      </p:sp>
      <p:sp>
        <p:nvSpPr>
          <p:cNvPr id="4" name="Vodorovný svitek 3"/>
          <p:cNvSpPr/>
          <p:nvPr/>
        </p:nvSpPr>
        <p:spPr>
          <a:xfrm>
            <a:off x="3851920" y="1772816"/>
            <a:ext cx="4680520" cy="1656184"/>
          </a:xfrm>
          <a:prstGeom prst="horizontalScroll">
            <a:avLst/>
          </a:prstGeom>
          <a:solidFill>
            <a:srgbClr val="00B050"/>
          </a:soli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</a:t>
            </a:r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nědé uhlí: </a:t>
            </a:r>
            <a:r>
              <a:rPr lang="el-GR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ρ</a:t>
            </a:r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= 1 200 kg/m³</a:t>
            </a:r>
            <a:b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bakelit: </a:t>
            </a:r>
            <a:r>
              <a:rPr lang="el-GR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ρ</a:t>
            </a:r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= 1 200kg/m³ </a:t>
            </a:r>
            <a:b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pryž:</a:t>
            </a:r>
            <a:r>
              <a:rPr lang="el-GR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ρ</a:t>
            </a:r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= 1 100kg/m³  </a:t>
            </a:r>
            <a:endParaRPr lang="cs-CZ" sz="2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Vodorovný svitek 4"/>
          <p:cNvSpPr/>
          <p:nvPr/>
        </p:nvSpPr>
        <p:spPr>
          <a:xfrm>
            <a:off x="3707904" y="3645024"/>
            <a:ext cx="4680520" cy="1512168"/>
          </a:xfrm>
          <a:prstGeom prst="horizontalScroll">
            <a:avLst/>
          </a:prstGeom>
          <a:solidFill>
            <a:srgbClr val="00B0F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dubové dřevo: </a:t>
            </a:r>
            <a:r>
              <a:rPr lang="el-GR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ρ</a:t>
            </a:r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= 700 kg/m³</a:t>
            </a:r>
            <a:b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smrkové dřevo: </a:t>
            </a:r>
            <a:r>
              <a:rPr lang="el-GR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ρ</a:t>
            </a:r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= 650 kg/m³</a:t>
            </a:r>
            <a:b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borové dřevo: </a:t>
            </a:r>
            <a:r>
              <a:rPr lang="el-GR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ρ</a:t>
            </a:r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= 500 kg/m³</a:t>
            </a:r>
            <a:endParaRPr lang="cs-CZ" sz="2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Najdi v MFCH tabulkách, v které kapalné látce by plavalo železo.</a:t>
            </a:r>
            <a:endParaRPr lang="cs-CZ" sz="36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železo má hustotu </a:t>
            </a:r>
            <a:r>
              <a:rPr lang="el-GR" sz="4000" dirty="0" smtClean="0">
                <a:latin typeface="Times New Roman" pitchFamily="18" charset="0"/>
                <a:cs typeface="Times New Roman" pitchFamily="18" charset="0"/>
              </a:rPr>
              <a:t>ρ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= 7 800 kg/m³</a:t>
            </a:r>
          </a:p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Jediná kapalná látka, která má větší hustotu je rtuť, </a:t>
            </a:r>
            <a:br>
              <a:rPr lang="cs-CZ" sz="4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el-GR" sz="4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l-GR" sz="4000" b="1" dirty="0" smtClean="0">
                <a:latin typeface="Times New Roman" pitchFamily="18" charset="0"/>
                <a:cs typeface="Times New Roman" pitchFamily="18" charset="0"/>
              </a:rPr>
              <a:t>ρ</a:t>
            </a: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 = 13 500 kg/m³.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" name="Obrázek 3" descr="MB900403058.JPG"/>
          <p:cNvPicPr>
            <a:picLocks noChangeAspect="1"/>
          </p:cNvPicPr>
          <p:nvPr/>
        </p:nvPicPr>
        <p:blipFill>
          <a:blip r:embed="rId2" cstate="print"/>
          <a:srcRect l="3937" t="19687" r="9439" b="17314"/>
          <a:stretch>
            <a:fillRect/>
          </a:stretch>
        </p:blipFill>
        <p:spPr>
          <a:xfrm>
            <a:off x="5292080" y="3212976"/>
            <a:ext cx="3528392" cy="256610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Vyřeš úlohu: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Stejnorodé těleso, které má hmotnost 7,92kg, objem 10dm</a:t>
            </a:r>
            <a:r>
              <a:rPr lang="cs-CZ" dirty="0" smtClean="0">
                <a:latin typeface="Franklin Gothic Medium"/>
              </a:rPr>
              <a:t>³. Podle MFCH tabulek najdi kapaliny, v kterých těleso 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err="1" smtClean="0">
                <a:latin typeface="Franklin Gothic Medium"/>
              </a:rPr>
              <a:t>Plove</a:t>
            </a:r>
            <a:endParaRPr lang="cs-CZ" dirty="0" smtClean="0">
              <a:latin typeface="Franklin Gothic Medium"/>
            </a:endParaRPr>
          </a:p>
          <a:p>
            <a:pPr marL="514350" indent="-514350">
              <a:buFont typeface="+mj-lt"/>
              <a:buAutoNum type="alphaLcPeriod"/>
            </a:pPr>
            <a:r>
              <a:rPr lang="cs-CZ" dirty="0" smtClean="0">
                <a:latin typeface="Franklin Gothic Medium"/>
              </a:rPr>
              <a:t>Klesá ke dnu</a:t>
            </a:r>
          </a:p>
          <a:p>
            <a:pPr marL="514350" indent="-514350">
              <a:buNone/>
            </a:pPr>
            <a:r>
              <a:rPr lang="cs-CZ" dirty="0" smtClean="0">
                <a:latin typeface="Franklin Gothic Medium"/>
              </a:rPr>
              <a:t>Zápis:  m= 7,92kg</a:t>
            </a:r>
            <a:br>
              <a:rPr lang="cs-CZ" dirty="0" smtClean="0">
                <a:latin typeface="Franklin Gothic Medium"/>
              </a:rPr>
            </a:br>
            <a:r>
              <a:rPr lang="cs-CZ" dirty="0" smtClean="0">
                <a:latin typeface="Franklin Gothic Medium"/>
              </a:rPr>
              <a:t>      V = 10 dm³= 0,01m³</a:t>
            </a:r>
            <a:br>
              <a:rPr lang="cs-CZ" dirty="0" smtClean="0">
                <a:latin typeface="Franklin Gothic Medium"/>
              </a:rPr>
            </a:br>
            <a:r>
              <a:rPr lang="cs-CZ" dirty="0" smtClean="0">
                <a:latin typeface="Franklin Gothic Medium"/>
              </a:rPr>
              <a:t>      </a:t>
            </a:r>
            <a:r>
              <a:rPr lang="el-GR" dirty="0" smtClean="0">
                <a:latin typeface="Franklin Gothic Medium"/>
              </a:rPr>
              <a:t>ρ</a:t>
            </a:r>
            <a:r>
              <a:rPr lang="cs-CZ" dirty="0" smtClean="0">
                <a:latin typeface="Franklin Gothic Medium"/>
              </a:rPr>
              <a:t> = m/V = 7,92 / 0,01= 792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kg/m³ </a:t>
            </a:r>
          </a:p>
          <a:p>
            <a:pPr marL="514350" indent="-514350">
              <a:buAutoNum type="alphaLcParenR"/>
            </a:pP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Plove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ve vodě, glycerolu,…</a:t>
            </a:r>
          </a:p>
          <a:p>
            <a:pPr marL="514350" indent="-514350">
              <a:buAutoNum type="alphaLcParenR"/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Klesá ke dnu v etanolu, …</a:t>
            </a:r>
            <a:r>
              <a:rPr lang="cs-CZ" dirty="0" smtClean="0">
                <a:latin typeface="Franklin Gothic Medium"/>
              </a:rPr>
              <a:t/>
            </a:r>
            <a:br>
              <a:rPr lang="cs-CZ" dirty="0" smtClean="0">
                <a:latin typeface="Franklin Gothic Medium"/>
              </a:rPr>
            </a:br>
            <a:r>
              <a:rPr lang="cs-CZ" dirty="0" smtClean="0">
                <a:latin typeface="Franklin Gothic Medium"/>
              </a:rPr>
              <a:t/>
            </a:r>
            <a:br>
              <a:rPr lang="cs-CZ" dirty="0" smtClean="0">
                <a:latin typeface="Franklin Gothic Medium"/>
              </a:rPr>
            </a:br>
            <a:endParaRPr lang="cs-CZ" dirty="0"/>
          </a:p>
        </p:txBody>
      </p:sp>
      <p:pic>
        <p:nvPicPr>
          <p:cNvPr id="4" name="Obrázek 3" descr="MM900303482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940152" y="4941168"/>
            <a:ext cx="2448272" cy="122413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Napiš správnou odpověď: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Mohou plavat ve vodě i tělesa s větší hustotou než má voda?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                          železná loď               je</a:t>
            </a:r>
            <a:br>
              <a:rPr lang="cs-CZ" dirty="0" smtClean="0"/>
            </a:br>
            <a:r>
              <a:rPr lang="cs-CZ" dirty="0" smtClean="0"/>
              <a:t> </a:t>
            </a:r>
            <a:br>
              <a:rPr lang="cs-CZ" dirty="0" smtClean="0"/>
            </a:br>
            <a:r>
              <a:rPr lang="cs-CZ" dirty="0" smtClean="0"/>
              <a:t>nestejnorodé duté těleso.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Proč plavou ponorky nad vodou i pod vodou?</a:t>
            </a:r>
          </a:p>
          <a:p>
            <a:pPr>
              <a:buNone/>
            </a:pPr>
            <a:r>
              <a:rPr lang="cs-CZ" dirty="0" smtClean="0"/>
              <a:t>Před potopením napustí vodou komory, tím zvětší hmotnost, potopí se.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Před vynořením vypustí vodu z komor, vzduch v komorách umožní vynoření ponorky.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259632" y="1880828"/>
            <a:ext cx="1080120" cy="648072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ANO</a:t>
            </a:r>
            <a:endParaRPr lang="cs-CZ" sz="28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Šipka doprava 4"/>
          <p:cNvSpPr/>
          <p:nvPr/>
        </p:nvSpPr>
        <p:spPr>
          <a:xfrm>
            <a:off x="2483768" y="1875858"/>
            <a:ext cx="720080" cy="576064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 descr="MB900289290.JPG"/>
          <p:cNvPicPr>
            <a:picLocks noChangeAspect="1"/>
          </p:cNvPicPr>
          <p:nvPr/>
        </p:nvPicPr>
        <p:blipFill>
          <a:blip r:embed="rId2" cstate="print"/>
          <a:srcRect t="15750" r="1564" b="21497"/>
          <a:stretch>
            <a:fillRect/>
          </a:stretch>
        </p:blipFill>
        <p:spPr>
          <a:xfrm>
            <a:off x="6984268" y="2577514"/>
            <a:ext cx="1800200" cy="1080120"/>
          </a:xfrm>
          <a:prstGeom prst="rect">
            <a:avLst/>
          </a:prstGeom>
        </p:spPr>
      </p:pic>
      <p:sp>
        <p:nvSpPr>
          <p:cNvPr id="7" name="Šipka doprava 6"/>
          <p:cNvSpPr/>
          <p:nvPr/>
        </p:nvSpPr>
        <p:spPr>
          <a:xfrm>
            <a:off x="4946340" y="1875858"/>
            <a:ext cx="720080" cy="576064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Obrázek 7" descr="MB900098249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499992" y="4221088"/>
            <a:ext cx="892696" cy="892696"/>
          </a:xfrm>
          <a:prstGeom prst="rect">
            <a:avLst/>
          </a:prstGeom>
        </p:spPr>
      </p:pic>
      <p:pic>
        <p:nvPicPr>
          <p:cNvPr id="9" name="Obrázek 8" descr="MB90009825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876256" y="5517232"/>
            <a:ext cx="820688" cy="82068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4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Přiřaď:</a:t>
            </a:r>
            <a:endParaRPr lang="cs-CZ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2" name="Zástupný symbol pro obsah 11" descr="MB900414031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rcRect l="15750" t="3937" r="17314"/>
          <a:stretch>
            <a:fillRect/>
          </a:stretch>
        </p:blipFill>
        <p:spPr>
          <a:xfrm>
            <a:off x="3995936" y="764704"/>
            <a:ext cx="1224136" cy="1756792"/>
          </a:xfrm>
        </p:spPr>
      </p:pic>
      <p:sp>
        <p:nvSpPr>
          <p:cNvPr id="4" name="Krychle 3"/>
          <p:cNvSpPr/>
          <p:nvPr/>
        </p:nvSpPr>
        <p:spPr>
          <a:xfrm>
            <a:off x="1475656" y="1772816"/>
            <a:ext cx="2232248" cy="1152128"/>
          </a:xfrm>
          <a:prstGeom prst="cube">
            <a:avLst/>
          </a:prstGeom>
          <a:solidFill>
            <a:srgbClr val="00B0F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</a:t>
            </a:r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ybník Svět</a:t>
            </a:r>
            <a:endParaRPr lang="cs-CZ" sz="28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Krychle 4"/>
          <p:cNvSpPr/>
          <p:nvPr/>
        </p:nvSpPr>
        <p:spPr>
          <a:xfrm>
            <a:off x="5580112" y="1844824"/>
            <a:ext cx="2520280" cy="1152128"/>
          </a:xfrm>
          <a:prstGeom prst="cube">
            <a:avLst/>
          </a:prstGeom>
          <a:solidFill>
            <a:srgbClr val="00B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Středozemní moře</a:t>
            </a:r>
          </a:p>
        </p:txBody>
      </p:sp>
      <p:sp>
        <p:nvSpPr>
          <p:cNvPr id="6" name="Vývojový diagram: paměť s přímým přístupem 5"/>
          <p:cNvSpPr/>
          <p:nvPr/>
        </p:nvSpPr>
        <p:spPr>
          <a:xfrm>
            <a:off x="5868144" y="5445224"/>
            <a:ext cx="2736304" cy="864096"/>
          </a:xfrm>
          <a:prstGeom prst="flowChartMagneticDrum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Na plavce působí menší </a:t>
            </a:r>
            <a:r>
              <a:rPr lang="cs-CZ" sz="2000" b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</a:t>
            </a:r>
            <a:r>
              <a:rPr lang="cs-CZ" sz="1400" b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vz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7" name="Vývojový diagram: paměť s přímým přístupem 6"/>
          <p:cNvSpPr/>
          <p:nvPr/>
        </p:nvSpPr>
        <p:spPr>
          <a:xfrm>
            <a:off x="971600" y="4149080"/>
            <a:ext cx="2088232" cy="864096"/>
          </a:xfrm>
          <a:prstGeom prst="flowChartMagneticDrum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2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lave se snáze</a:t>
            </a:r>
            <a:endParaRPr lang="cs-CZ" sz="2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Vývojový diagram: paměť s přímým přístupem 7"/>
          <p:cNvSpPr/>
          <p:nvPr/>
        </p:nvSpPr>
        <p:spPr>
          <a:xfrm>
            <a:off x="1115616" y="5157192"/>
            <a:ext cx="1944216" cy="864096"/>
          </a:xfrm>
          <a:prstGeom prst="flowChartMagneticDrum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plave se hůře</a:t>
            </a:r>
          </a:p>
        </p:txBody>
      </p:sp>
      <p:sp>
        <p:nvSpPr>
          <p:cNvPr id="9" name="Vývojový diagram: paměť s přímým přístupem 8"/>
          <p:cNvSpPr/>
          <p:nvPr/>
        </p:nvSpPr>
        <p:spPr>
          <a:xfrm>
            <a:off x="3563888" y="4149080"/>
            <a:ext cx="2016224" cy="864096"/>
          </a:xfrm>
          <a:prstGeom prst="flowChartMagneticDrum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větší hustota</a:t>
            </a:r>
          </a:p>
        </p:txBody>
      </p:sp>
      <p:sp>
        <p:nvSpPr>
          <p:cNvPr id="10" name="Vývojový diagram: paměť s přímým přístupem 9"/>
          <p:cNvSpPr/>
          <p:nvPr/>
        </p:nvSpPr>
        <p:spPr>
          <a:xfrm>
            <a:off x="3491880" y="5229200"/>
            <a:ext cx="2160240" cy="864096"/>
          </a:xfrm>
          <a:prstGeom prst="flowChartMagneticDrum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menší hustota</a:t>
            </a:r>
          </a:p>
        </p:txBody>
      </p:sp>
      <p:sp>
        <p:nvSpPr>
          <p:cNvPr id="11" name="Vývojový diagram: paměť s přímým přístupem 10"/>
          <p:cNvSpPr/>
          <p:nvPr/>
        </p:nvSpPr>
        <p:spPr>
          <a:xfrm>
            <a:off x="3275856" y="2852936"/>
            <a:ext cx="2736304" cy="864096"/>
          </a:xfrm>
          <a:prstGeom prst="flowChartMagneticDrum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Na plavce působí větší </a:t>
            </a:r>
            <a:r>
              <a:rPr lang="cs-CZ" sz="2000" b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</a:t>
            </a:r>
            <a:r>
              <a:rPr lang="cs-CZ" sz="1400" b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vz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2222 -0.00116 C 0.31806 -0.06204 0.51389 -0.12269 0.59097 -0.14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3400" y="-73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-3.7037E-7 C -1.38889E-6 -3.7037E-7 -0.04687 -0.15533 -0.09375 -0.31042 " pathEditMode="relative" ptsTypes="aA">
                                      <p:cBhvr>
                                        <p:cTn id="1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781 0.04213 C 0.13941 0.0243 0.27101 0.00694 0.32274 4.44444E-6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700" y="-2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049 0.0132 C 0.02049 0.01343 -0.17101 -0.07754 -0.36233 -0.16805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100" y="-9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7.77778E-6 C 4.44444E-6 7.77778E-6 -0.25157 -0.02916 -0.50313 -0.05833 " pathEditMode="relative" ptsTypes="aA"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7.5E-6 -4.81481E-6 C 0.08768 0.13773 0.17535 0.27546 0.20938 0.32917 " pathEditMode="relative" ptsTypes="aA">
                                      <p:cBhvr>
                                        <p:cTn id="2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Domácí úkol:</a:t>
            </a:r>
            <a:endParaRPr lang="cs-CZ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Najdi příklad, kdy se lodní doprava setkala s plovoucím ledovce. Proč se tato loď potopila?</a:t>
            </a:r>
          </a:p>
          <a:p>
            <a:r>
              <a:rPr lang="cs-CZ" dirty="0" smtClean="0"/>
              <a:t>Který spisovatel se zabýval plováním různých těles?</a:t>
            </a:r>
          </a:p>
          <a:p>
            <a:r>
              <a:rPr lang="cs-CZ" dirty="0" smtClean="0"/>
              <a:t>Najdi na internetu hmotnost dopravní největší lodě? </a:t>
            </a:r>
          </a:p>
          <a:p>
            <a:r>
              <a:rPr lang="cs-CZ" dirty="0" smtClean="0"/>
              <a:t>Vytvoř z dvou kousků modelíny tvar, který na vodě plave, který se potopí.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000" b="0" i="0" u="none" strike="noStrike" kern="1200" cap="small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Anotace</a:t>
            </a:r>
            <a:endParaRPr kumimoji="0" lang="cs-CZ" sz="3000" b="0" i="0" u="none" strike="noStrike" kern="1200" cap="small" spc="0" normalizeH="0" baseline="0" noProof="0" dirty="0">
              <a:ln>
                <a:noFill/>
              </a:ln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graphicFrame>
        <p:nvGraphicFramePr>
          <p:cNvPr id="3" name="Zástupný symbol pro obsah 4"/>
          <p:cNvGraphicFramePr>
            <a:graphicFrameLocks/>
          </p:cNvGraphicFramePr>
          <p:nvPr/>
        </p:nvGraphicFramePr>
        <p:xfrm>
          <a:off x="304800" y="1554163"/>
          <a:ext cx="8686800" cy="4525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01752" y="457200"/>
            <a:ext cx="8686800" cy="841248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0" i="0" u="none" strike="noStrike" kern="1200" cap="all" spc="0" normalizeH="0" baseline="0" noProof="0" smtClean="0">
                <a:ln>
                  <a:noFill/>
                </a:ln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Zdroj                            citace</a:t>
            </a:r>
            <a:endParaRPr kumimoji="0" lang="cs-CZ" sz="3600" b="0" i="0" u="none" strike="noStrike" kern="1200" cap="all" spc="0" normalizeH="0" baseline="0" noProof="0" dirty="0">
              <a:ln>
                <a:noFill/>
              </a:ln>
              <a:effectLst>
                <a:reflection blurRad="12700" stA="48000" endA="300" endPos="55000" dir="5400000" sy="-90000" algn="bl" rotWithShape="0"/>
              </a:effectLst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304800" y="1600200"/>
            <a:ext cx="4191000" cy="47244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Char char=""/>
              <a:tabLst/>
              <a:defRPr/>
            </a:pP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cs typeface="Times New Roman" pitchFamily="18" charset="0"/>
              </a:rPr>
              <a:t>Vlastní tvorba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 txBox="1">
            <a:spLocks/>
          </p:cNvSpPr>
          <p:nvPr/>
        </p:nvSpPr>
        <p:spPr>
          <a:xfrm>
            <a:off x="4648200" y="1600200"/>
            <a:ext cx="4343400" cy="4724400"/>
          </a:xfrm>
          <a:prstGeom prst="rect">
            <a:avLst/>
          </a:prstGeom>
        </p:spPr>
        <p:txBody>
          <a:bodyPr>
            <a:normAutofit fontScale="62500" lnSpcReduction="20000"/>
          </a:bodyPr>
          <a:lstStyle/>
          <a:p>
            <a:pPr marL="342900" lvl="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  <a:hlinkClick r:id="rId2"/>
              </a:rPr>
              <a:t>www.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microsoft.com</a:t>
            </a:r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lvl="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2900" i="1" dirty="0" smtClean="0">
                <a:latin typeface="Times New Roman" pitchFamily="18" charset="0"/>
                <a:cs typeface="Times New Roman" pitchFamily="18" charset="0"/>
              </a:rPr>
              <a:t>Fyzika 2</a:t>
            </a:r>
            <a:r>
              <a:rPr lang="cs-CZ" sz="2900" dirty="0" smtClean="0">
                <a:latin typeface="Times New Roman" pitchFamily="18" charset="0"/>
                <a:cs typeface="Times New Roman" pitchFamily="18" charset="0"/>
              </a:rPr>
              <a:t>. Praha: SPN a.s., 2008. ISBN 978-80-7235-381-1. </a:t>
            </a:r>
          </a:p>
          <a:p>
            <a:pPr marL="342900" lvl="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2900" dirty="0" smtClean="0">
                <a:latin typeface="Times New Roman" pitchFamily="18" charset="0"/>
                <a:cs typeface="Times New Roman" pitchFamily="18" charset="0"/>
              </a:rPr>
              <a:t>JIŘÍ BOHUNĚK, EVA HEJNOVÁ. </a:t>
            </a:r>
            <a:r>
              <a:rPr lang="cs-CZ" sz="2900" i="1" dirty="0" smtClean="0">
                <a:latin typeface="Times New Roman" pitchFamily="18" charset="0"/>
                <a:cs typeface="Times New Roman" pitchFamily="18" charset="0"/>
              </a:rPr>
              <a:t>Tematické prověrky z učiva fyziky základní školy</a:t>
            </a:r>
            <a:r>
              <a:rPr lang="cs-CZ" sz="2900" dirty="0" smtClean="0">
                <a:latin typeface="Times New Roman" pitchFamily="18" charset="0"/>
                <a:cs typeface="Times New Roman" pitchFamily="18" charset="0"/>
              </a:rPr>
              <a:t>. Praha: </a:t>
            </a:r>
            <a:r>
              <a:rPr lang="cs-CZ" sz="2900" dirty="0" err="1" smtClean="0">
                <a:latin typeface="Times New Roman" pitchFamily="18" charset="0"/>
                <a:cs typeface="Times New Roman" pitchFamily="18" charset="0"/>
              </a:rPr>
              <a:t>Prometheus</a:t>
            </a:r>
            <a:r>
              <a:rPr lang="cs-CZ" sz="2900" dirty="0" smtClean="0">
                <a:latin typeface="Times New Roman" pitchFamily="18" charset="0"/>
                <a:cs typeface="Times New Roman" pitchFamily="18" charset="0"/>
              </a:rPr>
              <a:t>, 2005. ISBN 80-7196-290-2. </a:t>
            </a:r>
          </a:p>
          <a:p>
            <a:pPr marL="342900" lvl="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2900" dirty="0" smtClean="0">
                <a:latin typeface="Times New Roman" pitchFamily="18" charset="0"/>
                <a:cs typeface="Times New Roman" pitchFamily="18" charset="0"/>
              </a:rPr>
              <a:t>JAN ŠEDIVÝ, JAN PURKAR, STANISLAV PFEFRČEK. </a:t>
            </a:r>
            <a:r>
              <a:rPr lang="cs-CZ" sz="2900" i="1" dirty="0" smtClean="0">
                <a:latin typeface="Times New Roman" pitchFamily="18" charset="0"/>
                <a:cs typeface="Times New Roman" pitchFamily="18" charset="0"/>
              </a:rPr>
              <a:t>Úlohy z fyziky</a:t>
            </a:r>
            <a:r>
              <a:rPr lang="cs-CZ" sz="2900" dirty="0" smtClean="0">
                <a:latin typeface="Times New Roman" pitchFamily="18" charset="0"/>
                <a:cs typeface="Times New Roman" pitchFamily="18" charset="0"/>
              </a:rPr>
              <a:t>. Praha: Fortuna, 1996. ISBN 80-7168-315-9. </a:t>
            </a:r>
          </a:p>
          <a:p>
            <a:pPr marL="342900" lvl="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2900" dirty="0" smtClean="0">
                <a:latin typeface="Times New Roman" pitchFamily="18" charset="0"/>
                <a:cs typeface="Times New Roman" pitchFamily="18" charset="0"/>
              </a:rPr>
              <a:t>JIŘÍ BOHUNĚK. </a:t>
            </a:r>
            <a:r>
              <a:rPr lang="cs-CZ" sz="2900" i="1" dirty="0" smtClean="0">
                <a:latin typeface="Times New Roman" pitchFamily="18" charset="0"/>
                <a:cs typeface="Times New Roman" pitchFamily="18" charset="0"/>
              </a:rPr>
              <a:t>Sbírka úloh z fyziky pro ZŠ 2. díl</a:t>
            </a:r>
            <a:r>
              <a:rPr lang="cs-CZ" sz="2900" dirty="0" smtClean="0">
                <a:latin typeface="Times New Roman" pitchFamily="18" charset="0"/>
                <a:cs typeface="Times New Roman" pitchFamily="18" charset="0"/>
              </a:rPr>
              <a:t>. Praha: SPN , 1992. </a:t>
            </a:r>
          </a:p>
          <a:p>
            <a:pPr marL="342900" lvl="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2900" dirty="0" smtClean="0"/>
              <a:t>BOHUNĚK, Jiří; KOLÁŘOVÁ, Růžena. </a:t>
            </a:r>
            <a:r>
              <a:rPr lang="cs-CZ" sz="2900" i="1" dirty="0" smtClean="0"/>
              <a:t>Fyzika pro 7. ročník základní školy</a:t>
            </a:r>
            <a:r>
              <a:rPr lang="cs-CZ" sz="2900" dirty="0" smtClean="0"/>
              <a:t>. Olomouc: </a:t>
            </a:r>
            <a:r>
              <a:rPr lang="cs-CZ" sz="2900" dirty="0" err="1" smtClean="0"/>
              <a:t>Prometheus</a:t>
            </a:r>
            <a:r>
              <a:rPr lang="cs-CZ" sz="2900" dirty="0" smtClean="0"/>
              <a:t>, 2000, ISBN 80-7196-119-1.</a:t>
            </a:r>
            <a:endParaRPr lang="cs-CZ" sz="29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179</TotalTime>
  <Words>555</Words>
  <Application>Microsoft Office PowerPoint</Application>
  <PresentationFormat>Předvádění na obrazovce (4:3)</PresentationFormat>
  <Paragraphs>104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Jmění</vt:lpstr>
      <vt:lpstr>Prezentace aplikace PowerPoint</vt:lpstr>
      <vt:lpstr>Plování těles</vt:lpstr>
      <vt:lpstr>Dokresli do obrázku síly, které působí na žraloka ponořené do kapaliny.</vt:lpstr>
      <vt:lpstr>Doplň znamení nerovnosti v tabulce, tabulku:</vt:lpstr>
      <vt:lpstr>Doplň z čeho mohou být tělesa v akváriu.</vt:lpstr>
      <vt:lpstr>Vyber z MFCH tabulek tělesa, která by plavala v :</vt:lpstr>
      <vt:lpstr>Najdi v MFCH tabulkách, v které kapalné látce by plavalo železo.</vt:lpstr>
      <vt:lpstr>Vyřeš úlohu:</vt:lpstr>
      <vt:lpstr>Napiš správnou odpověď:</vt:lpstr>
      <vt:lpstr>Přiřaď:</vt:lpstr>
      <vt:lpstr>Domácí úkol: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Plování těles</dc:title>
  <dc:creator>ZŠ a MŠ při dětské léčebně</dc:creator>
  <cp:lastModifiedBy>NB</cp:lastModifiedBy>
  <cp:revision>22</cp:revision>
  <dcterms:created xsi:type="dcterms:W3CDTF">2012-05-22T14:10:55Z</dcterms:created>
  <dcterms:modified xsi:type="dcterms:W3CDTF">2012-07-03T18:29:55Z</dcterms:modified>
</cp:coreProperties>
</file>