
<file path=[Content_Types].xml><?xml version="1.0" encoding="utf-8"?>
<Types xmlns="http://schemas.openxmlformats.org/package/2006/content-types">
  <Default Extension="png" ContentType="image/png"/>
  <Default Extension="emf" ContentType="image/x-emf"/>
  <Default Extension="jpeg" ContentType="image/jpeg"/>
  <Default Extension="wmf" ContentType="image/x-w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0" r:id="rId1"/>
  </p:sldMasterIdLst>
  <p:sldIdLst>
    <p:sldId id="256" r:id="rId2"/>
    <p:sldId id="257" r:id="rId3"/>
    <p:sldId id="259" r:id="rId4"/>
    <p:sldId id="261" r:id="rId5"/>
    <p:sldId id="260" r:id="rId6"/>
    <p:sldId id="262" r:id="rId7"/>
    <p:sldId id="263" r:id="rId8"/>
    <p:sldId id="264" r:id="rId9"/>
    <p:sldId id="258" r:id="rId10"/>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Střední styl 2 – zvýraznění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5" d="100"/>
          <a:sy n="105" d="100"/>
        </p:scale>
        <p:origin x="-150" y="-7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95EC1D4A-A796-47C3-A63E-CE236FB377E2}" type="datetimeFigureOut">
              <a:rPr lang="cs-CZ" smtClean="0"/>
              <a:t>21.6.2012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AC57A5DF-1266-40EA-9282-1E66B9DE06C0}" type="slidenum">
              <a:rPr lang="cs-CZ" smtClean="0"/>
              <a:t>‹#›</a:t>
            </a:fld>
            <a:endParaRPr lang="cs-CZ"/>
          </a:p>
        </p:txBody>
      </p:sp>
    </p:spTree>
    <p:extLst>
      <p:ext uri="{BB962C8B-B14F-4D97-AF65-F5344CB8AC3E}">
        <p14:creationId xmlns:p14="http://schemas.microsoft.com/office/powerpoint/2010/main" val="9106255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95EC1D4A-A796-47C3-A63E-CE236FB377E2}" type="datetimeFigureOut">
              <a:rPr lang="cs-CZ" smtClean="0"/>
              <a:t>21.6.2012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AC57A5DF-1266-40EA-9282-1E66B9DE06C0}" type="slidenum">
              <a:rPr lang="cs-CZ" smtClean="0"/>
              <a:t>‹#›</a:t>
            </a:fld>
            <a:endParaRPr lang="cs-CZ"/>
          </a:p>
        </p:txBody>
      </p:sp>
    </p:spTree>
    <p:extLst>
      <p:ext uri="{BB962C8B-B14F-4D97-AF65-F5344CB8AC3E}">
        <p14:creationId xmlns:p14="http://schemas.microsoft.com/office/powerpoint/2010/main" val="40745620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95EC1D4A-A796-47C3-A63E-CE236FB377E2}" type="datetimeFigureOut">
              <a:rPr lang="cs-CZ" smtClean="0"/>
              <a:t>21.6.2012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AC57A5DF-1266-40EA-9282-1E66B9DE06C0}" type="slidenum">
              <a:rPr lang="cs-CZ" smtClean="0"/>
              <a:t>‹#›</a:t>
            </a:fld>
            <a:endParaRPr lang="cs-CZ"/>
          </a:p>
        </p:txBody>
      </p:sp>
    </p:spTree>
    <p:extLst>
      <p:ext uri="{BB962C8B-B14F-4D97-AF65-F5344CB8AC3E}">
        <p14:creationId xmlns:p14="http://schemas.microsoft.com/office/powerpoint/2010/main" val="1098021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95EC1D4A-A796-47C3-A63E-CE236FB377E2}" type="datetimeFigureOut">
              <a:rPr lang="cs-CZ" smtClean="0"/>
              <a:t>21.6.2012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AC57A5DF-1266-40EA-9282-1E66B9DE06C0}" type="slidenum">
              <a:rPr lang="cs-CZ" smtClean="0"/>
              <a:t>‹#›</a:t>
            </a:fld>
            <a:endParaRPr lang="cs-CZ"/>
          </a:p>
        </p:txBody>
      </p:sp>
    </p:spTree>
    <p:extLst>
      <p:ext uri="{BB962C8B-B14F-4D97-AF65-F5344CB8AC3E}">
        <p14:creationId xmlns:p14="http://schemas.microsoft.com/office/powerpoint/2010/main" val="5961431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95EC1D4A-A796-47C3-A63E-CE236FB377E2}" type="datetimeFigureOut">
              <a:rPr lang="cs-CZ" smtClean="0"/>
              <a:t>21.6.2012</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AC57A5DF-1266-40EA-9282-1E66B9DE06C0}" type="slidenum">
              <a:rPr lang="cs-CZ" smtClean="0"/>
              <a:t>‹#›</a:t>
            </a:fld>
            <a:endParaRPr lang="cs-CZ"/>
          </a:p>
        </p:txBody>
      </p:sp>
    </p:spTree>
    <p:extLst>
      <p:ext uri="{BB962C8B-B14F-4D97-AF65-F5344CB8AC3E}">
        <p14:creationId xmlns:p14="http://schemas.microsoft.com/office/powerpoint/2010/main" val="26902591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95EC1D4A-A796-47C3-A63E-CE236FB377E2}" type="datetimeFigureOut">
              <a:rPr lang="cs-CZ" smtClean="0"/>
              <a:t>21.6.2012</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AC57A5DF-1266-40EA-9282-1E66B9DE06C0}" type="slidenum">
              <a:rPr lang="cs-CZ" smtClean="0"/>
              <a:t>‹#›</a:t>
            </a:fld>
            <a:endParaRPr lang="cs-CZ"/>
          </a:p>
        </p:txBody>
      </p:sp>
    </p:spTree>
    <p:extLst>
      <p:ext uri="{BB962C8B-B14F-4D97-AF65-F5344CB8AC3E}">
        <p14:creationId xmlns:p14="http://schemas.microsoft.com/office/powerpoint/2010/main" val="31642989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95EC1D4A-A796-47C3-A63E-CE236FB377E2}" type="datetimeFigureOut">
              <a:rPr lang="cs-CZ" smtClean="0"/>
              <a:t>21.6.2012</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AC57A5DF-1266-40EA-9282-1E66B9DE06C0}" type="slidenum">
              <a:rPr lang="cs-CZ" smtClean="0"/>
              <a:t>‹#›</a:t>
            </a:fld>
            <a:endParaRPr lang="cs-CZ"/>
          </a:p>
        </p:txBody>
      </p:sp>
    </p:spTree>
    <p:extLst>
      <p:ext uri="{BB962C8B-B14F-4D97-AF65-F5344CB8AC3E}">
        <p14:creationId xmlns:p14="http://schemas.microsoft.com/office/powerpoint/2010/main" val="6967281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95EC1D4A-A796-47C3-A63E-CE236FB377E2}" type="datetimeFigureOut">
              <a:rPr lang="cs-CZ" smtClean="0"/>
              <a:t>21.6.2012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AC57A5DF-1266-40EA-9282-1E66B9DE06C0}" type="slidenum">
              <a:rPr lang="cs-CZ" smtClean="0"/>
              <a:t>‹#›</a:t>
            </a:fld>
            <a:endParaRPr lang="cs-CZ"/>
          </a:p>
        </p:txBody>
      </p:sp>
    </p:spTree>
    <p:extLst>
      <p:ext uri="{BB962C8B-B14F-4D97-AF65-F5344CB8AC3E}">
        <p14:creationId xmlns:p14="http://schemas.microsoft.com/office/powerpoint/2010/main" val="33059368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95EC1D4A-A796-47C3-A63E-CE236FB377E2}" type="datetimeFigureOut">
              <a:rPr lang="cs-CZ" smtClean="0"/>
              <a:t>21.6.2012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AC57A5DF-1266-40EA-9282-1E66B9DE06C0}" type="slidenum">
              <a:rPr lang="cs-CZ" smtClean="0"/>
              <a:t>‹#›</a:t>
            </a:fld>
            <a:endParaRPr lang="cs-CZ"/>
          </a:p>
        </p:txBody>
      </p:sp>
    </p:spTree>
    <p:extLst>
      <p:ext uri="{BB962C8B-B14F-4D97-AF65-F5344CB8AC3E}">
        <p14:creationId xmlns:p14="http://schemas.microsoft.com/office/powerpoint/2010/main" val="24421231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95EC1D4A-A796-47C3-A63E-CE236FB377E2}" type="datetimeFigureOut">
              <a:rPr lang="cs-CZ" smtClean="0"/>
              <a:t>21.6.2012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AC57A5DF-1266-40EA-9282-1E66B9DE06C0}" type="slidenum">
              <a:rPr lang="cs-CZ" smtClean="0"/>
              <a:t>‹#›</a:t>
            </a:fld>
            <a:endParaRPr lang="cs-CZ"/>
          </a:p>
        </p:txBody>
      </p:sp>
    </p:spTree>
    <p:extLst>
      <p:ext uri="{BB962C8B-B14F-4D97-AF65-F5344CB8AC3E}">
        <p14:creationId xmlns:p14="http://schemas.microsoft.com/office/powerpoint/2010/main" val="12044943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95EC1D4A-A796-47C3-A63E-CE236FB377E2}" type="datetimeFigureOut">
              <a:rPr lang="cs-CZ" smtClean="0"/>
              <a:t>21.6.2012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AC57A5DF-1266-40EA-9282-1E66B9DE06C0}" type="slidenum">
              <a:rPr lang="cs-CZ" smtClean="0"/>
              <a:t>‹#›</a:t>
            </a:fld>
            <a:endParaRPr lang="cs-CZ"/>
          </a:p>
        </p:txBody>
      </p:sp>
    </p:spTree>
    <p:extLst>
      <p:ext uri="{BB962C8B-B14F-4D97-AF65-F5344CB8AC3E}">
        <p14:creationId xmlns:p14="http://schemas.microsoft.com/office/powerpoint/2010/main" val="35642411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5EC1D4A-A796-47C3-A63E-CE236FB377E2}" type="datetimeFigureOut">
              <a:rPr lang="cs-CZ" smtClean="0"/>
              <a:t>21.6.2012</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C57A5DF-1266-40EA-9282-1E66B9DE06C0}" type="slidenum">
              <a:rPr lang="cs-CZ" smtClean="0"/>
              <a:t>‹#›</a:t>
            </a:fld>
            <a:endParaRPr lang="cs-CZ"/>
          </a:p>
        </p:txBody>
      </p:sp>
    </p:spTree>
    <p:extLst>
      <p:ext uri="{BB962C8B-B14F-4D97-AF65-F5344CB8AC3E}">
        <p14:creationId xmlns:p14="http://schemas.microsoft.com/office/powerpoint/2010/main" val="1083416101"/>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image" Target="../media/image3.emf"/><Relationship Id="rId7" Type="http://schemas.openxmlformats.org/officeDocument/2006/relationships/image" Target="../media/image7.wmf"/><Relationship Id="rId12" Type="http://schemas.openxmlformats.org/officeDocument/2006/relationships/image" Target="../media/image12.jpeg"/><Relationship Id="rId2" Type="http://schemas.openxmlformats.org/officeDocument/2006/relationships/image" Target="../media/image2.png"/><Relationship Id="rId1" Type="http://schemas.openxmlformats.org/officeDocument/2006/relationships/slideLayout" Target="../slideLayouts/slideLayout6.xml"/><Relationship Id="rId6" Type="http://schemas.openxmlformats.org/officeDocument/2006/relationships/image" Target="../media/image6.jpeg"/><Relationship Id="rId11" Type="http://schemas.openxmlformats.org/officeDocument/2006/relationships/image" Target="../media/image11.jpeg"/><Relationship Id="rId5" Type="http://schemas.openxmlformats.org/officeDocument/2006/relationships/image" Target="../media/image5.wmf"/><Relationship Id="rId10" Type="http://schemas.openxmlformats.org/officeDocument/2006/relationships/image" Target="../media/image10.jpeg"/><Relationship Id="rId4" Type="http://schemas.openxmlformats.org/officeDocument/2006/relationships/image" Target="../media/image4.jpeg"/><Relationship Id="rId9" Type="http://schemas.openxmlformats.org/officeDocument/2006/relationships/image" Target="../media/image9.png"/></Relationships>
</file>

<file path=ppt/slides/_rels/slide6.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image" Target="../media/image3.emf"/><Relationship Id="rId7" Type="http://schemas.openxmlformats.org/officeDocument/2006/relationships/image" Target="../media/image7.wmf"/><Relationship Id="rId12" Type="http://schemas.openxmlformats.org/officeDocument/2006/relationships/image" Target="../media/image14.jpeg"/><Relationship Id="rId2" Type="http://schemas.openxmlformats.org/officeDocument/2006/relationships/image" Target="../media/image2.png"/><Relationship Id="rId1" Type="http://schemas.openxmlformats.org/officeDocument/2006/relationships/slideLayout" Target="../slideLayouts/slideLayout6.xml"/><Relationship Id="rId6" Type="http://schemas.openxmlformats.org/officeDocument/2006/relationships/image" Target="../media/image6.jpeg"/><Relationship Id="rId11" Type="http://schemas.openxmlformats.org/officeDocument/2006/relationships/image" Target="../media/image13.jpeg"/><Relationship Id="rId5" Type="http://schemas.openxmlformats.org/officeDocument/2006/relationships/image" Target="../media/image5.wmf"/><Relationship Id="rId10" Type="http://schemas.openxmlformats.org/officeDocument/2006/relationships/image" Target="../media/image10.jpeg"/><Relationship Id="rId4" Type="http://schemas.openxmlformats.org/officeDocument/2006/relationships/image" Target="../media/image4.jpeg"/><Relationship Id="rId9" Type="http://schemas.openxmlformats.org/officeDocument/2006/relationships/image" Target="../media/image9.png"/></Relationships>
</file>

<file path=ppt/slides/_rels/slide7.xml.rels><?xml version="1.0" encoding="UTF-8" standalone="yes"?>
<Relationships xmlns="http://schemas.openxmlformats.org/package/2006/relationships"><Relationship Id="rId3" Type="http://schemas.openxmlformats.org/officeDocument/2006/relationships/image" Target="../media/image16.wmf"/><Relationship Id="rId2" Type="http://schemas.openxmlformats.org/officeDocument/2006/relationships/image" Target="../media/image15.wmf"/><Relationship Id="rId1" Type="http://schemas.openxmlformats.org/officeDocument/2006/relationships/slideLayout" Target="../slideLayouts/slideLayout2.xml"/><Relationship Id="rId4" Type="http://schemas.openxmlformats.org/officeDocument/2006/relationships/image" Target="../media/image17.wmf"/></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Podnadpis 2"/>
          <p:cNvSpPr>
            <a:spLocks noGrp="1"/>
          </p:cNvSpPr>
          <p:nvPr>
            <p:ph type="subTitle" idx="1"/>
          </p:nvPr>
        </p:nvSpPr>
        <p:spPr>
          <a:xfrm>
            <a:off x="611560" y="1916832"/>
            <a:ext cx="7920880" cy="3120752"/>
          </a:xfrm>
        </p:spPr>
        <p:txBody>
          <a:bodyPr>
            <a:normAutofit/>
          </a:bodyPr>
          <a:lstStyle/>
          <a:p>
            <a:endParaRPr lang="cs-CZ" sz="2600" dirty="0" smtClean="0"/>
          </a:p>
          <a:p>
            <a:r>
              <a:rPr lang="cs-CZ" sz="2600" dirty="0" smtClean="0"/>
              <a:t>ZŠP a ZŠS Uherský Brod</a:t>
            </a:r>
          </a:p>
          <a:p>
            <a:r>
              <a:rPr lang="cs-CZ" sz="2600" dirty="0" smtClean="0"/>
              <a:t> </a:t>
            </a:r>
            <a:r>
              <a:rPr lang="cs-CZ" sz="2600" dirty="0"/>
              <a:t>projekt č. CZ.1.07/1.4.00/21.0961</a:t>
            </a:r>
            <a:endParaRPr lang="cs-CZ" sz="2600" dirty="0" smtClean="0"/>
          </a:p>
          <a:p>
            <a:endParaRPr lang="cs-CZ" sz="2600" dirty="0" smtClean="0"/>
          </a:p>
          <a:p>
            <a:r>
              <a:rPr lang="cs-CZ" sz="2600" dirty="0" smtClean="0"/>
              <a:t>Matematika pro 2. stupeň </a:t>
            </a:r>
            <a:endParaRPr lang="cs-CZ" sz="2600" dirty="0"/>
          </a:p>
          <a:p>
            <a:r>
              <a:rPr lang="cs-CZ" sz="2000" dirty="0" smtClean="0"/>
              <a:t>Č. </a:t>
            </a:r>
            <a:r>
              <a:rPr lang="cs-CZ" sz="2000" dirty="0" err="1" smtClean="0"/>
              <a:t>DUMu</a:t>
            </a:r>
            <a:r>
              <a:rPr lang="cs-CZ" sz="2000" dirty="0" smtClean="0"/>
              <a:t>:  VY_32_INOVACE_03_porovnávání desetinných čísel</a:t>
            </a:r>
          </a:p>
          <a:p>
            <a:endParaRPr lang="cs-CZ" sz="2000" dirty="0" smtClean="0"/>
          </a:p>
          <a:p>
            <a:endParaRPr lang="cs-CZ" dirty="0"/>
          </a:p>
        </p:txBody>
      </p:sp>
      <p:pic>
        <p:nvPicPr>
          <p:cNvPr id="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19672" y="404664"/>
            <a:ext cx="5715000" cy="1247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TextovéPole 5"/>
          <p:cNvSpPr txBox="1"/>
          <p:nvPr/>
        </p:nvSpPr>
        <p:spPr>
          <a:xfrm>
            <a:off x="979806" y="4834460"/>
            <a:ext cx="7056784" cy="1200329"/>
          </a:xfrm>
          <a:prstGeom prst="rect">
            <a:avLst/>
          </a:prstGeom>
          <a:noFill/>
        </p:spPr>
        <p:txBody>
          <a:bodyPr wrap="square" rtlCol="0">
            <a:spAutoFit/>
          </a:bodyPr>
          <a:lstStyle/>
          <a:p>
            <a:endParaRPr lang="cs-CZ" dirty="0" smtClean="0"/>
          </a:p>
          <a:p>
            <a:endParaRPr lang="cs-CZ" dirty="0" smtClean="0"/>
          </a:p>
          <a:p>
            <a:pPr algn="ctr"/>
            <a:r>
              <a:rPr lang="cs-CZ" dirty="0" smtClean="0"/>
              <a:t>                             Jméno autora:	Mgr. Hana Vaňková			</a:t>
            </a:r>
            <a:endParaRPr lang="cs-CZ" dirty="0"/>
          </a:p>
        </p:txBody>
      </p:sp>
    </p:spTree>
    <p:extLst>
      <p:ext uri="{BB962C8B-B14F-4D97-AF65-F5344CB8AC3E}">
        <p14:creationId xmlns:p14="http://schemas.microsoft.com/office/powerpoint/2010/main" val="2265881305"/>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3730426"/>
          </a:xfrm>
        </p:spPr>
        <p:txBody>
          <a:bodyPr>
            <a:normAutofit/>
          </a:bodyPr>
          <a:lstStyle/>
          <a:p>
            <a:pPr algn="l"/>
            <a:r>
              <a:rPr lang="cs-CZ" sz="2000" dirty="0" smtClean="0"/>
              <a:t>Anotace: Prezentace slouží k procvičení porovnávání desetinných čísel.</a:t>
            </a:r>
            <a:br>
              <a:rPr lang="cs-CZ" sz="2000" dirty="0" smtClean="0"/>
            </a:br>
            <a:r>
              <a:rPr lang="cs-CZ" sz="2000" dirty="0"/>
              <a:t> </a:t>
            </a:r>
            <a:r>
              <a:rPr lang="cs-CZ" sz="2000" dirty="0" smtClean="0"/>
              <a:t>                Určeno pro 9. ročník.</a:t>
            </a:r>
            <a:br>
              <a:rPr lang="cs-CZ" sz="2000" dirty="0" smtClean="0"/>
            </a:br>
            <a:r>
              <a:rPr lang="cs-CZ" sz="2000" dirty="0"/>
              <a:t> </a:t>
            </a:r>
            <a:r>
              <a:rPr lang="cs-CZ" sz="2000" dirty="0" smtClean="0"/>
              <a:t>                Vytvořeno v období října 2011.</a:t>
            </a:r>
            <a:br>
              <a:rPr lang="cs-CZ" sz="2000" dirty="0" smtClean="0"/>
            </a:br>
            <a:endParaRPr lang="cs-CZ" sz="2000" dirty="0"/>
          </a:p>
        </p:txBody>
      </p:sp>
    </p:spTree>
    <p:extLst>
      <p:ext uri="{BB962C8B-B14F-4D97-AF65-F5344CB8AC3E}">
        <p14:creationId xmlns:p14="http://schemas.microsoft.com/office/powerpoint/2010/main" val="44345673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pPr algn="l"/>
            <a:r>
              <a:rPr lang="cs-CZ" sz="1400" dirty="0" smtClean="0"/>
              <a:t>	</a:t>
            </a:r>
            <a:r>
              <a:rPr lang="cs-CZ" sz="1600" dirty="0" smtClean="0"/>
              <a:t>Přečti uvedená čísla  a seřaď je  podle velikosti od nejmenšího po největší.</a:t>
            </a:r>
            <a:br>
              <a:rPr lang="cs-CZ" sz="1600" dirty="0" smtClean="0"/>
            </a:br>
            <a:r>
              <a:rPr lang="cs-CZ" sz="1600" dirty="0"/>
              <a:t/>
            </a:r>
            <a:br>
              <a:rPr lang="cs-CZ" sz="1600" dirty="0"/>
            </a:br>
            <a:r>
              <a:rPr lang="cs-CZ" sz="1400" dirty="0" smtClean="0"/>
              <a:t>  	  </a:t>
            </a:r>
            <a:r>
              <a:rPr lang="cs-CZ" sz="2000" dirty="0" smtClean="0"/>
              <a:t>156,1	32,05   32,15    3,21   15,6   1,561</a:t>
            </a:r>
            <a:r>
              <a:rPr lang="cs-CZ" sz="2000" dirty="0"/>
              <a:t> </a:t>
            </a:r>
            <a:r>
              <a:rPr lang="cs-CZ" sz="2000" dirty="0" smtClean="0"/>
              <a:t>  0,3</a:t>
            </a:r>
            <a:r>
              <a:rPr lang="cs-CZ" sz="2000" dirty="0"/>
              <a:t> </a:t>
            </a:r>
            <a:r>
              <a:rPr lang="cs-CZ" sz="2000" dirty="0" smtClean="0"/>
              <a:t>  0,136   13,51</a:t>
            </a:r>
            <a:endParaRPr lang="cs-CZ" sz="1400" dirty="0"/>
          </a:p>
        </p:txBody>
      </p:sp>
      <p:sp>
        <p:nvSpPr>
          <p:cNvPr id="3" name="Zástupný symbol pro obsah 2"/>
          <p:cNvSpPr>
            <a:spLocks noGrp="1"/>
          </p:cNvSpPr>
          <p:nvPr>
            <p:ph sz="half" idx="4294967295"/>
          </p:nvPr>
        </p:nvSpPr>
        <p:spPr>
          <a:xfrm>
            <a:off x="0" y="2565400"/>
            <a:ext cx="4040188" cy="3560763"/>
          </a:xfrm>
        </p:spPr>
        <p:txBody>
          <a:bodyPr/>
          <a:lstStyle/>
          <a:p>
            <a:pPr marL="0" indent="0" algn="ctr">
              <a:buNone/>
            </a:pPr>
            <a:endParaRPr lang="cs-CZ" dirty="0"/>
          </a:p>
          <a:p>
            <a:pPr marL="0" indent="0" algn="ctr">
              <a:buNone/>
            </a:pPr>
            <a:endParaRPr lang="cs-CZ" dirty="0" smtClean="0"/>
          </a:p>
        </p:txBody>
      </p:sp>
      <p:sp>
        <p:nvSpPr>
          <p:cNvPr id="9" name="Zástupný symbol pro text 8"/>
          <p:cNvSpPr>
            <a:spLocks noGrp="1"/>
          </p:cNvSpPr>
          <p:nvPr>
            <p:ph type="body" idx="4294967295"/>
          </p:nvPr>
        </p:nvSpPr>
        <p:spPr>
          <a:xfrm>
            <a:off x="0" y="1844675"/>
            <a:ext cx="4040188" cy="576263"/>
          </a:xfrm>
        </p:spPr>
        <p:txBody>
          <a:bodyPr>
            <a:normAutofit fontScale="25000" lnSpcReduction="20000"/>
          </a:bodyPr>
          <a:lstStyle/>
          <a:p>
            <a:pPr marL="0" indent="0">
              <a:buNone/>
            </a:pPr>
            <a:r>
              <a:rPr lang="cs-CZ" dirty="0" smtClean="0"/>
              <a:t>      </a:t>
            </a:r>
          </a:p>
          <a:p>
            <a:pPr marL="0" indent="0">
              <a:buNone/>
            </a:pPr>
            <a:r>
              <a:rPr lang="cs-CZ" sz="8000" dirty="0"/>
              <a:t> </a:t>
            </a:r>
            <a:r>
              <a:rPr lang="cs-CZ" sz="8000" dirty="0" smtClean="0"/>
              <a:t>           Porovnej daná čísla znaménky</a:t>
            </a:r>
          </a:p>
        </p:txBody>
      </p:sp>
      <p:sp>
        <p:nvSpPr>
          <p:cNvPr id="10" name="Zástupný symbol pro text 9"/>
          <p:cNvSpPr>
            <a:spLocks noGrp="1"/>
          </p:cNvSpPr>
          <p:nvPr>
            <p:ph type="body" sz="quarter" idx="4294967295"/>
          </p:nvPr>
        </p:nvSpPr>
        <p:spPr>
          <a:xfrm>
            <a:off x="4067945" y="1989138"/>
            <a:ext cx="2088231" cy="431800"/>
          </a:xfrm>
        </p:spPr>
        <p:txBody>
          <a:bodyPr>
            <a:normAutofit fontScale="85000" lnSpcReduction="20000"/>
          </a:bodyPr>
          <a:lstStyle/>
          <a:p>
            <a:pPr marL="0" indent="0">
              <a:buNone/>
            </a:pPr>
            <a:r>
              <a:rPr lang="cs-CZ" dirty="0" smtClean="0"/>
              <a:t>&gt;    =    &lt;</a:t>
            </a:r>
            <a:endParaRPr lang="cs-CZ" dirty="0"/>
          </a:p>
        </p:txBody>
      </p:sp>
      <p:graphicFrame>
        <p:nvGraphicFramePr>
          <p:cNvPr id="13" name="Zástupný symbol pro obsah 12"/>
          <p:cNvGraphicFramePr>
            <a:graphicFrameLocks noGrp="1"/>
          </p:cNvGraphicFramePr>
          <p:nvPr>
            <p:ph sz="quarter" idx="4294967295"/>
            <p:extLst>
              <p:ext uri="{D42A27DB-BD31-4B8C-83A1-F6EECF244321}">
                <p14:modId xmlns:p14="http://schemas.microsoft.com/office/powerpoint/2010/main" val="1786129014"/>
              </p:ext>
            </p:extLst>
          </p:nvPr>
        </p:nvGraphicFramePr>
        <p:xfrm>
          <a:off x="1907705" y="2564904"/>
          <a:ext cx="5400599" cy="3332480"/>
        </p:xfrm>
        <a:graphic>
          <a:graphicData uri="http://schemas.openxmlformats.org/drawingml/2006/table">
            <a:tbl>
              <a:tblPr firstRow="1" bandRow="1">
                <a:tableStyleId>{5C22544A-7EE6-4342-B048-85BDC9FD1C3A}</a:tableStyleId>
              </a:tblPr>
              <a:tblGrid>
                <a:gridCol w="1910716"/>
                <a:gridCol w="1636930"/>
                <a:gridCol w="1852953"/>
              </a:tblGrid>
              <a:tr h="370840">
                <a:tc>
                  <a:txBody>
                    <a:bodyPr/>
                    <a:lstStyle/>
                    <a:p>
                      <a:pPr algn="ctr"/>
                      <a:r>
                        <a:rPr lang="cs-CZ" dirty="0" smtClean="0"/>
                        <a:t>1522,3</a:t>
                      </a:r>
                      <a:endParaRPr lang="cs-CZ" dirty="0"/>
                    </a:p>
                  </a:txBody>
                  <a:tcPr/>
                </a:tc>
                <a:tc>
                  <a:txBody>
                    <a:bodyPr/>
                    <a:lstStyle/>
                    <a:p>
                      <a:endParaRPr lang="cs-CZ" dirty="0"/>
                    </a:p>
                  </a:txBody>
                  <a:tcPr/>
                </a:tc>
                <a:tc>
                  <a:txBody>
                    <a:bodyPr/>
                    <a:lstStyle/>
                    <a:p>
                      <a:pPr algn="l"/>
                      <a:r>
                        <a:rPr lang="cs-CZ" dirty="0" smtClean="0"/>
                        <a:t> 1255,3</a:t>
                      </a:r>
                      <a:endParaRPr lang="cs-CZ" dirty="0"/>
                    </a:p>
                  </a:txBody>
                  <a:tcPr/>
                </a:tc>
              </a:tr>
              <a:tr h="370840">
                <a:tc>
                  <a:txBody>
                    <a:bodyPr/>
                    <a:lstStyle/>
                    <a:p>
                      <a:pPr algn="ctr"/>
                      <a:r>
                        <a:rPr lang="cs-CZ" dirty="0" smtClean="0"/>
                        <a:t>        62,01</a:t>
                      </a:r>
                      <a:endParaRPr lang="cs-CZ" dirty="0"/>
                    </a:p>
                  </a:txBody>
                  <a:tcPr/>
                </a:tc>
                <a:tc>
                  <a:txBody>
                    <a:bodyPr/>
                    <a:lstStyle/>
                    <a:p>
                      <a:endParaRPr lang="cs-CZ" dirty="0"/>
                    </a:p>
                  </a:txBody>
                  <a:tcPr/>
                </a:tc>
                <a:tc>
                  <a:txBody>
                    <a:bodyPr/>
                    <a:lstStyle/>
                    <a:p>
                      <a:pPr algn="l"/>
                      <a:r>
                        <a:rPr lang="cs-CZ" dirty="0" smtClean="0"/>
                        <a:t>      62,11</a:t>
                      </a:r>
                      <a:endParaRPr lang="cs-CZ" dirty="0"/>
                    </a:p>
                  </a:txBody>
                  <a:tcPr/>
                </a:tc>
              </a:tr>
              <a:tr h="338440">
                <a:tc>
                  <a:txBody>
                    <a:bodyPr/>
                    <a:lstStyle/>
                    <a:p>
                      <a:pPr algn="ctr"/>
                      <a:r>
                        <a:rPr lang="cs-CZ" dirty="0" smtClean="0"/>
                        <a:t>            0,154</a:t>
                      </a:r>
                      <a:endParaRPr lang="cs-CZ" dirty="0"/>
                    </a:p>
                  </a:txBody>
                  <a:tcPr/>
                </a:tc>
                <a:tc>
                  <a:txBody>
                    <a:bodyPr/>
                    <a:lstStyle/>
                    <a:p>
                      <a:endParaRPr lang="cs-CZ" dirty="0"/>
                    </a:p>
                  </a:txBody>
                  <a:tcPr/>
                </a:tc>
                <a:tc>
                  <a:txBody>
                    <a:bodyPr/>
                    <a:lstStyle/>
                    <a:p>
                      <a:pPr algn="l"/>
                      <a:r>
                        <a:rPr lang="cs-CZ" dirty="0" smtClean="0"/>
                        <a:t>         0,54</a:t>
                      </a:r>
                      <a:endParaRPr lang="cs-CZ" dirty="0"/>
                    </a:p>
                  </a:txBody>
                  <a:tcPr/>
                </a:tc>
              </a:tr>
              <a:tr h="370840">
                <a:tc>
                  <a:txBody>
                    <a:bodyPr/>
                    <a:lstStyle/>
                    <a:p>
                      <a:pPr algn="ctr"/>
                      <a:r>
                        <a:rPr lang="cs-CZ" dirty="0" smtClean="0"/>
                        <a:t>        13,25</a:t>
                      </a:r>
                      <a:endParaRPr lang="cs-CZ" dirty="0"/>
                    </a:p>
                  </a:txBody>
                  <a:tcPr/>
                </a:tc>
                <a:tc>
                  <a:txBody>
                    <a:bodyPr/>
                    <a:lstStyle/>
                    <a:p>
                      <a:endParaRPr lang="cs-CZ" dirty="0"/>
                    </a:p>
                  </a:txBody>
                  <a:tcPr/>
                </a:tc>
                <a:tc>
                  <a:txBody>
                    <a:bodyPr/>
                    <a:lstStyle/>
                    <a:p>
                      <a:pPr algn="l"/>
                      <a:r>
                        <a:rPr lang="cs-CZ" dirty="0" smtClean="0"/>
                        <a:t>         3,259</a:t>
                      </a:r>
                      <a:endParaRPr lang="cs-CZ" dirty="0"/>
                    </a:p>
                  </a:txBody>
                  <a:tcPr/>
                </a:tc>
              </a:tr>
              <a:tr h="370840">
                <a:tc>
                  <a:txBody>
                    <a:bodyPr/>
                    <a:lstStyle/>
                    <a:p>
                      <a:pPr algn="ctr"/>
                      <a:r>
                        <a:rPr lang="cs-CZ" dirty="0" smtClean="0"/>
                        <a:t>            0,014</a:t>
                      </a:r>
                      <a:endParaRPr lang="cs-CZ" dirty="0"/>
                    </a:p>
                  </a:txBody>
                  <a:tcPr/>
                </a:tc>
                <a:tc>
                  <a:txBody>
                    <a:bodyPr/>
                    <a:lstStyle/>
                    <a:p>
                      <a:endParaRPr lang="cs-CZ" dirty="0"/>
                    </a:p>
                  </a:txBody>
                  <a:tcPr/>
                </a:tc>
                <a:tc>
                  <a:txBody>
                    <a:bodyPr/>
                    <a:lstStyle/>
                    <a:p>
                      <a:pPr algn="l"/>
                      <a:r>
                        <a:rPr lang="cs-CZ" dirty="0" smtClean="0"/>
                        <a:t>         0,41</a:t>
                      </a:r>
                      <a:endParaRPr lang="cs-CZ" dirty="0"/>
                    </a:p>
                  </a:txBody>
                  <a:tcPr/>
                </a:tc>
              </a:tr>
              <a:tr h="370840">
                <a:tc>
                  <a:txBody>
                    <a:bodyPr/>
                    <a:lstStyle/>
                    <a:p>
                      <a:pPr algn="ctr"/>
                      <a:r>
                        <a:rPr lang="cs-CZ" dirty="0" smtClean="0"/>
                        <a:t>   110,5</a:t>
                      </a:r>
                      <a:endParaRPr lang="cs-CZ" dirty="0"/>
                    </a:p>
                  </a:txBody>
                  <a:tcPr/>
                </a:tc>
                <a:tc>
                  <a:txBody>
                    <a:bodyPr/>
                    <a:lstStyle/>
                    <a:p>
                      <a:endParaRPr lang="cs-CZ" dirty="0"/>
                    </a:p>
                  </a:txBody>
                  <a:tcPr/>
                </a:tc>
                <a:tc>
                  <a:txBody>
                    <a:bodyPr/>
                    <a:lstStyle/>
                    <a:p>
                      <a:pPr algn="l"/>
                      <a:r>
                        <a:rPr lang="cs-CZ" dirty="0" smtClean="0"/>
                        <a:t>     105,1</a:t>
                      </a:r>
                      <a:endParaRPr lang="cs-CZ" dirty="0"/>
                    </a:p>
                  </a:txBody>
                  <a:tcPr/>
                </a:tc>
              </a:tr>
              <a:tr h="370840">
                <a:tc>
                  <a:txBody>
                    <a:bodyPr/>
                    <a:lstStyle/>
                    <a:p>
                      <a:pPr algn="ctr"/>
                      <a:r>
                        <a:rPr lang="cs-CZ" dirty="0" smtClean="0"/>
                        <a:t>      99,9</a:t>
                      </a:r>
                      <a:endParaRPr lang="cs-CZ" dirty="0"/>
                    </a:p>
                  </a:txBody>
                  <a:tcPr/>
                </a:tc>
                <a:tc>
                  <a:txBody>
                    <a:bodyPr/>
                    <a:lstStyle/>
                    <a:p>
                      <a:endParaRPr lang="cs-CZ" dirty="0"/>
                    </a:p>
                  </a:txBody>
                  <a:tcPr/>
                </a:tc>
                <a:tc>
                  <a:txBody>
                    <a:bodyPr/>
                    <a:lstStyle/>
                    <a:p>
                      <a:pPr algn="l"/>
                      <a:r>
                        <a:rPr lang="cs-CZ" dirty="0" smtClean="0"/>
                        <a:t>          9,99</a:t>
                      </a:r>
                      <a:endParaRPr lang="cs-CZ" dirty="0"/>
                    </a:p>
                  </a:txBody>
                  <a:tcPr/>
                </a:tc>
              </a:tr>
              <a:tr h="370840">
                <a:tc>
                  <a:txBody>
                    <a:bodyPr/>
                    <a:lstStyle/>
                    <a:p>
                      <a:pPr algn="ctr"/>
                      <a:r>
                        <a:rPr lang="cs-CZ" dirty="0" smtClean="0"/>
                        <a:t>        4,5</a:t>
                      </a:r>
                      <a:endParaRPr lang="cs-CZ" dirty="0"/>
                    </a:p>
                  </a:txBody>
                  <a:tcPr/>
                </a:tc>
                <a:tc>
                  <a:txBody>
                    <a:bodyPr/>
                    <a:lstStyle/>
                    <a:p>
                      <a:endParaRPr lang="cs-CZ" dirty="0"/>
                    </a:p>
                  </a:txBody>
                  <a:tcPr/>
                </a:tc>
                <a:tc>
                  <a:txBody>
                    <a:bodyPr/>
                    <a:lstStyle/>
                    <a:p>
                      <a:pPr algn="l"/>
                      <a:r>
                        <a:rPr lang="cs-CZ" dirty="0" smtClean="0"/>
                        <a:t>        45,1</a:t>
                      </a:r>
                      <a:endParaRPr lang="cs-CZ" dirty="0"/>
                    </a:p>
                  </a:txBody>
                  <a:tcPr/>
                </a:tc>
              </a:tr>
              <a:tr h="370840">
                <a:tc>
                  <a:txBody>
                    <a:bodyPr/>
                    <a:lstStyle/>
                    <a:p>
                      <a:pPr algn="ctr"/>
                      <a:r>
                        <a:rPr lang="cs-CZ" dirty="0" smtClean="0"/>
                        <a:t>   150,3</a:t>
                      </a:r>
                      <a:endParaRPr lang="cs-CZ" dirty="0"/>
                    </a:p>
                  </a:txBody>
                  <a:tcPr/>
                </a:tc>
                <a:tc>
                  <a:txBody>
                    <a:bodyPr/>
                    <a:lstStyle/>
                    <a:p>
                      <a:endParaRPr lang="cs-CZ" dirty="0"/>
                    </a:p>
                  </a:txBody>
                  <a:tcPr/>
                </a:tc>
                <a:tc>
                  <a:txBody>
                    <a:bodyPr/>
                    <a:lstStyle/>
                    <a:p>
                      <a:pPr algn="l"/>
                      <a:r>
                        <a:rPr lang="cs-CZ" dirty="0" smtClean="0"/>
                        <a:t>      150,3</a:t>
                      </a:r>
                      <a:endParaRPr lang="cs-CZ" dirty="0"/>
                    </a:p>
                  </a:txBody>
                  <a:tcPr/>
                </a:tc>
              </a:tr>
            </a:tbl>
          </a:graphicData>
        </a:graphic>
      </p:graphicFrame>
      <p:graphicFrame>
        <p:nvGraphicFramePr>
          <p:cNvPr id="7" name="Tabulka 6"/>
          <p:cNvGraphicFramePr>
            <a:graphicFrameLocks noGrp="1"/>
          </p:cNvGraphicFramePr>
          <p:nvPr>
            <p:extLst>
              <p:ext uri="{D42A27DB-BD31-4B8C-83A1-F6EECF244321}">
                <p14:modId xmlns:p14="http://schemas.microsoft.com/office/powerpoint/2010/main" val="3317294047"/>
              </p:ext>
            </p:extLst>
          </p:nvPr>
        </p:nvGraphicFramePr>
        <p:xfrm>
          <a:off x="827580" y="1397000"/>
          <a:ext cx="7560846" cy="370840"/>
        </p:xfrm>
        <a:graphic>
          <a:graphicData uri="http://schemas.openxmlformats.org/drawingml/2006/table">
            <a:tbl>
              <a:tblPr firstRow="1" bandRow="1">
                <a:tableStyleId>{5C22544A-7EE6-4342-B048-85BDC9FD1C3A}</a:tableStyleId>
              </a:tblPr>
              <a:tblGrid>
                <a:gridCol w="840094"/>
                <a:gridCol w="840094"/>
                <a:gridCol w="840094"/>
                <a:gridCol w="840094"/>
                <a:gridCol w="840094"/>
                <a:gridCol w="840094"/>
                <a:gridCol w="840094"/>
                <a:gridCol w="840094"/>
                <a:gridCol w="840094"/>
              </a:tblGrid>
              <a:tr h="370840">
                <a:tc>
                  <a:txBody>
                    <a:bodyPr/>
                    <a:lstStyle/>
                    <a:p>
                      <a:endParaRPr lang="cs-CZ" dirty="0">
                        <a:solidFill>
                          <a:schemeClr val="bg2"/>
                        </a:solidFill>
                      </a:endParaRPr>
                    </a:p>
                  </a:txBody>
                  <a:tcPr>
                    <a:solidFill>
                      <a:schemeClr val="bg2"/>
                    </a:solidFill>
                  </a:tcPr>
                </a:tc>
                <a:tc>
                  <a:txBody>
                    <a:bodyPr/>
                    <a:lstStyle/>
                    <a:p>
                      <a:endParaRPr lang="cs-CZ" dirty="0">
                        <a:solidFill>
                          <a:schemeClr val="bg2"/>
                        </a:solidFill>
                      </a:endParaRPr>
                    </a:p>
                  </a:txBody>
                  <a:tcPr>
                    <a:solidFill>
                      <a:schemeClr val="bg1">
                        <a:lumMod val="95000"/>
                      </a:schemeClr>
                    </a:solidFill>
                  </a:tcPr>
                </a:tc>
                <a:tc>
                  <a:txBody>
                    <a:bodyPr/>
                    <a:lstStyle/>
                    <a:p>
                      <a:r>
                        <a:rPr lang="cs-CZ" dirty="0" smtClean="0"/>
                        <a:t> </a:t>
                      </a:r>
                      <a:endParaRPr lang="cs-CZ" dirty="0"/>
                    </a:p>
                  </a:txBody>
                  <a:tcPr>
                    <a:solidFill>
                      <a:schemeClr val="bg2"/>
                    </a:solidFill>
                  </a:tcPr>
                </a:tc>
                <a:tc>
                  <a:txBody>
                    <a:bodyPr/>
                    <a:lstStyle/>
                    <a:p>
                      <a:endParaRPr lang="cs-CZ" dirty="0"/>
                    </a:p>
                  </a:txBody>
                  <a:tcPr>
                    <a:solidFill>
                      <a:schemeClr val="bg1">
                        <a:lumMod val="95000"/>
                      </a:schemeClr>
                    </a:solidFill>
                  </a:tcPr>
                </a:tc>
                <a:tc>
                  <a:txBody>
                    <a:bodyPr/>
                    <a:lstStyle/>
                    <a:p>
                      <a:endParaRPr lang="cs-CZ" dirty="0"/>
                    </a:p>
                  </a:txBody>
                  <a:tcPr>
                    <a:solidFill>
                      <a:schemeClr val="bg2"/>
                    </a:solidFill>
                  </a:tcPr>
                </a:tc>
                <a:tc>
                  <a:txBody>
                    <a:bodyPr/>
                    <a:lstStyle/>
                    <a:p>
                      <a:endParaRPr lang="cs-CZ" dirty="0"/>
                    </a:p>
                  </a:txBody>
                  <a:tcPr>
                    <a:solidFill>
                      <a:schemeClr val="bg1">
                        <a:lumMod val="95000"/>
                      </a:schemeClr>
                    </a:solidFill>
                  </a:tcPr>
                </a:tc>
                <a:tc>
                  <a:txBody>
                    <a:bodyPr/>
                    <a:lstStyle/>
                    <a:p>
                      <a:endParaRPr lang="cs-CZ" dirty="0"/>
                    </a:p>
                  </a:txBody>
                  <a:tcPr>
                    <a:solidFill>
                      <a:schemeClr val="bg2"/>
                    </a:solidFill>
                  </a:tcPr>
                </a:tc>
                <a:tc>
                  <a:txBody>
                    <a:bodyPr/>
                    <a:lstStyle/>
                    <a:p>
                      <a:endParaRPr lang="cs-CZ" dirty="0"/>
                    </a:p>
                  </a:txBody>
                  <a:tcPr>
                    <a:solidFill>
                      <a:schemeClr val="bg1">
                        <a:lumMod val="95000"/>
                      </a:schemeClr>
                    </a:solidFill>
                  </a:tcPr>
                </a:tc>
                <a:tc>
                  <a:txBody>
                    <a:bodyPr/>
                    <a:lstStyle/>
                    <a:p>
                      <a:endParaRPr lang="cs-CZ" dirty="0"/>
                    </a:p>
                  </a:txBody>
                  <a:tcPr>
                    <a:solidFill>
                      <a:schemeClr val="bg2"/>
                    </a:solidFill>
                  </a:tcPr>
                </a:tc>
              </a:tr>
            </a:tbl>
          </a:graphicData>
        </a:graphic>
      </p:graphicFrame>
    </p:spTree>
    <p:extLst>
      <p:ext uri="{BB962C8B-B14F-4D97-AF65-F5344CB8AC3E}">
        <p14:creationId xmlns:p14="http://schemas.microsoft.com/office/powerpoint/2010/main" val="3499616456"/>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pPr algn="l"/>
            <a:r>
              <a:rPr lang="cs-CZ" sz="1400" dirty="0"/>
              <a:t> </a:t>
            </a:r>
            <a:r>
              <a:rPr lang="cs-CZ" sz="1400" dirty="0" smtClean="0"/>
              <a:t>      </a:t>
            </a:r>
            <a:r>
              <a:rPr lang="cs-CZ" sz="1400" b="1" dirty="0" smtClean="0"/>
              <a:t>ŘEŠENÍ:   </a:t>
            </a:r>
            <a:r>
              <a:rPr lang="cs-CZ" sz="1600" dirty="0" smtClean="0"/>
              <a:t>Přečti uvedená čísla  a seřaď je  podle velikosti od nejmenšího po největší.</a:t>
            </a:r>
            <a:br>
              <a:rPr lang="cs-CZ" sz="1600" dirty="0" smtClean="0"/>
            </a:br>
            <a:r>
              <a:rPr lang="cs-CZ" sz="1600" dirty="0"/>
              <a:t/>
            </a:r>
            <a:br>
              <a:rPr lang="cs-CZ" sz="1600" dirty="0"/>
            </a:br>
            <a:r>
              <a:rPr lang="cs-CZ" sz="1400" dirty="0" smtClean="0"/>
              <a:t>  	  </a:t>
            </a:r>
            <a:r>
              <a:rPr lang="cs-CZ" sz="2000" dirty="0" smtClean="0"/>
              <a:t>156,1	32,05   32,15    3,21   15,6   1,561</a:t>
            </a:r>
            <a:r>
              <a:rPr lang="cs-CZ" sz="2000" dirty="0"/>
              <a:t> </a:t>
            </a:r>
            <a:r>
              <a:rPr lang="cs-CZ" sz="2000" dirty="0" smtClean="0"/>
              <a:t>  0,3</a:t>
            </a:r>
            <a:r>
              <a:rPr lang="cs-CZ" sz="2000" dirty="0"/>
              <a:t> </a:t>
            </a:r>
            <a:r>
              <a:rPr lang="cs-CZ" sz="2000" dirty="0" smtClean="0"/>
              <a:t>  0,136   13,51</a:t>
            </a:r>
            <a:endParaRPr lang="cs-CZ" sz="1400" dirty="0"/>
          </a:p>
        </p:txBody>
      </p:sp>
      <p:sp>
        <p:nvSpPr>
          <p:cNvPr id="3" name="Zástupný symbol pro obsah 2"/>
          <p:cNvSpPr>
            <a:spLocks noGrp="1"/>
          </p:cNvSpPr>
          <p:nvPr>
            <p:ph sz="half" idx="4294967295"/>
          </p:nvPr>
        </p:nvSpPr>
        <p:spPr>
          <a:xfrm>
            <a:off x="0" y="2565400"/>
            <a:ext cx="4040188" cy="3560763"/>
          </a:xfrm>
        </p:spPr>
        <p:txBody>
          <a:bodyPr/>
          <a:lstStyle/>
          <a:p>
            <a:pPr marL="0" indent="0" algn="ctr">
              <a:buNone/>
            </a:pPr>
            <a:endParaRPr lang="cs-CZ" dirty="0"/>
          </a:p>
          <a:p>
            <a:pPr marL="0" indent="0" algn="ctr">
              <a:buNone/>
            </a:pPr>
            <a:endParaRPr lang="cs-CZ" dirty="0" smtClean="0"/>
          </a:p>
        </p:txBody>
      </p:sp>
      <p:sp>
        <p:nvSpPr>
          <p:cNvPr id="9" name="Zástupný symbol pro text 8"/>
          <p:cNvSpPr>
            <a:spLocks noGrp="1"/>
          </p:cNvSpPr>
          <p:nvPr>
            <p:ph type="body" idx="4294967295"/>
          </p:nvPr>
        </p:nvSpPr>
        <p:spPr>
          <a:xfrm>
            <a:off x="0" y="1844675"/>
            <a:ext cx="4040188" cy="576263"/>
          </a:xfrm>
        </p:spPr>
        <p:txBody>
          <a:bodyPr>
            <a:normAutofit fontScale="25000" lnSpcReduction="20000"/>
          </a:bodyPr>
          <a:lstStyle/>
          <a:p>
            <a:pPr marL="0" indent="0">
              <a:buNone/>
            </a:pPr>
            <a:r>
              <a:rPr lang="cs-CZ" dirty="0" smtClean="0"/>
              <a:t>      </a:t>
            </a:r>
          </a:p>
          <a:p>
            <a:pPr marL="0" indent="0">
              <a:buNone/>
            </a:pPr>
            <a:r>
              <a:rPr lang="cs-CZ" sz="8000" dirty="0"/>
              <a:t> </a:t>
            </a:r>
            <a:r>
              <a:rPr lang="cs-CZ" sz="8000" dirty="0" smtClean="0"/>
              <a:t>           Porovnej daná čísla znaménky</a:t>
            </a:r>
          </a:p>
        </p:txBody>
      </p:sp>
      <p:sp>
        <p:nvSpPr>
          <p:cNvPr id="10" name="Zástupný symbol pro text 9"/>
          <p:cNvSpPr>
            <a:spLocks noGrp="1"/>
          </p:cNvSpPr>
          <p:nvPr>
            <p:ph type="body" sz="quarter" idx="4294967295"/>
          </p:nvPr>
        </p:nvSpPr>
        <p:spPr>
          <a:xfrm>
            <a:off x="4067945" y="1989138"/>
            <a:ext cx="2088231" cy="431800"/>
          </a:xfrm>
        </p:spPr>
        <p:txBody>
          <a:bodyPr>
            <a:normAutofit fontScale="85000" lnSpcReduction="20000"/>
          </a:bodyPr>
          <a:lstStyle/>
          <a:p>
            <a:pPr marL="0" indent="0">
              <a:buNone/>
            </a:pPr>
            <a:r>
              <a:rPr lang="cs-CZ" dirty="0" smtClean="0"/>
              <a:t>&gt;    =    &lt;</a:t>
            </a:r>
            <a:endParaRPr lang="cs-CZ" dirty="0"/>
          </a:p>
        </p:txBody>
      </p:sp>
      <p:graphicFrame>
        <p:nvGraphicFramePr>
          <p:cNvPr id="13" name="Zástupný symbol pro obsah 12"/>
          <p:cNvGraphicFramePr>
            <a:graphicFrameLocks noGrp="1"/>
          </p:cNvGraphicFramePr>
          <p:nvPr>
            <p:ph sz="quarter" idx="4294967295"/>
            <p:extLst>
              <p:ext uri="{D42A27DB-BD31-4B8C-83A1-F6EECF244321}">
                <p14:modId xmlns:p14="http://schemas.microsoft.com/office/powerpoint/2010/main" val="1140348100"/>
              </p:ext>
            </p:extLst>
          </p:nvPr>
        </p:nvGraphicFramePr>
        <p:xfrm>
          <a:off x="1907705" y="2564904"/>
          <a:ext cx="5400599" cy="3332480"/>
        </p:xfrm>
        <a:graphic>
          <a:graphicData uri="http://schemas.openxmlformats.org/drawingml/2006/table">
            <a:tbl>
              <a:tblPr firstRow="1" bandRow="1">
                <a:tableStyleId>{5C22544A-7EE6-4342-B048-85BDC9FD1C3A}</a:tableStyleId>
              </a:tblPr>
              <a:tblGrid>
                <a:gridCol w="1910716"/>
                <a:gridCol w="1636930"/>
                <a:gridCol w="1852953"/>
              </a:tblGrid>
              <a:tr h="370840">
                <a:tc>
                  <a:txBody>
                    <a:bodyPr/>
                    <a:lstStyle/>
                    <a:p>
                      <a:pPr algn="ctr"/>
                      <a:r>
                        <a:rPr lang="cs-CZ" dirty="0" smtClean="0"/>
                        <a:t>1522,3</a:t>
                      </a:r>
                      <a:endParaRPr lang="cs-CZ" dirty="0"/>
                    </a:p>
                  </a:txBody>
                  <a:tcPr/>
                </a:tc>
                <a:tc>
                  <a:txBody>
                    <a:bodyPr/>
                    <a:lstStyle/>
                    <a:p>
                      <a:pPr algn="ctr"/>
                      <a:r>
                        <a:rPr lang="cs-CZ" dirty="0" smtClean="0">
                          <a:solidFill>
                            <a:srgbClr val="FF0000"/>
                          </a:solidFill>
                        </a:rPr>
                        <a:t>&gt; </a:t>
                      </a:r>
                      <a:endParaRPr lang="cs-CZ" dirty="0">
                        <a:solidFill>
                          <a:srgbClr val="FF0000"/>
                        </a:solidFill>
                      </a:endParaRPr>
                    </a:p>
                  </a:txBody>
                  <a:tcPr/>
                </a:tc>
                <a:tc>
                  <a:txBody>
                    <a:bodyPr/>
                    <a:lstStyle/>
                    <a:p>
                      <a:pPr algn="l"/>
                      <a:r>
                        <a:rPr lang="cs-CZ" dirty="0" smtClean="0"/>
                        <a:t> 1255,3</a:t>
                      </a:r>
                      <a:endParaRPr lang="cs-CZ" dirty="0"/>
                    </a:p>
                  </a:txBody>
                  <a:tcPr/>
                </a:tc>
              </a:tr>
              <a:tr h="370840">
                <a:tc>
                  <a:txBody>
                    <a:bodyPr/>
                    <a:lstStyle/>
                    <a:p>
                      <a:pPr algn="ctr"/>
                      <a:r>
                        <a:rPr lang="cs-CZ" dirty="0" smtClean="0"/>
                        <a:t>        62,01</a:t>
                      </a:r>
                      <a:endParaRPr lang="cs-CZ" dirty="0"/>
                    </a:p>
                  </a:txBody>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cs-CZ" dirty="0" smtClean="0">
                          <a:solidFill>
                            <a:srgbClr val="FF0000"/>
                          </a:solidFill>
                        </a:rPr>
                        <a:t>&lt;</a:t>
                      </a:r>
                    </a:p>
                  </a:txBody>
                  <a:tcPr/>
                </a:tc>
                <a:tc>
                  <a:txBody>
                    <a:bodyPr/>
                    <a:lstStyle/>
                    <a:p>
                      <a:pPr algn="l"/>
                      <a:r>
                        <a:rPr lang="cs-CZ" dirty="0" smtClean="0"/>
                        <a:t>      62,11</a:t>
                      </a:r>
                      <a:endParaRPr lang="cs-CZ" dirty="0"/>
                    </a:p>
                  </a:txBody>
                  <a:tcPr/>
                </a:tc>
              </a:tr>
              <a:tr h="338440">
                <a:tc>
                  <a:txBody>
                    <a:bodyPr/>
                    <a:lstStyle/>
                    <a:p>
                      <a:pPr algn="ctr"/>
                      <a:r>
                        <a:rPr lang="cs-CZ" dirty="0" smtClean="0"/>
                        <a:t>            0,154</a:t>
                      </a:r>
                      <a:endParaRPr lang="cs-CZ" dirty="0"/>
                    </a:p>
                  </a:txBody>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cs-CZ" dirty="0" smtClean="0">
                          <a:solidFill>
                            <a:srgbClr val="FF0000"/>
                          </a:solidFill>
                        </a:rPr>
                        <a:t>&lt;</a:t>
                      </a:r>
                    </a:p>
                  </a:txBody>
                  <a:tcPr/>
                </a:tc>
                <a:tc>
                  <a:txBody>
                    <a:bodyPr/>
                    <a:lstStyle/>
                    <a:p>
                      <a:pPr algn="l"/>
                      <a:r>
                        <a:rPr lang="cs-CZ" dirty="0" smtClean="0"/>
                        <a:t>         0,54</a:t>
                      </a:r>
                      <a:endParaRPr lang="cs-CZ" dirty="0"/>
                    </a:p>
                  </a:txBody>
                  <a:tcPr/>
                </a:tc>
              </a:tr>
              <a:tr h="370840">
                <a:tc>
                  <a:txBody>
                    <a:bodyPr/>
                    <a:lstStyle/>
                    <a:p>
                      <a:pPr algn="ctr"/>
                      <a:r>
                        <a:rPr lang="cs-CZ" dirty="0" smtClean="0"/>
                        <a:t>        13,25</a:t>
                      </a:r>
                      <a:endParaRPr lang="cs-CZ" dirty="0"/>
                    </a:p>
                  </a:txBody>
                  <a:tcPr/>
                </a:tc>
                <a:tc>
                  <a:txBody>
                    <a:bodyPr/>
                    <a:lstStyle/>
                    <a:p>
                      <a:pPr algn="ctr"/>
                      <a:r>
                        <a:rPr lang="cs-CZ" dirty="0" smtClean="0">
                          <a:solidFill>
                            <a:srgbClr val="FF0000"/>
                          </a:solidFill>
                        </a:rPr>
                        <a:t>&gt; </a:t>
                      </a:r>
                      <a:endParaRPr lang="cs-CZ" dirty="0">
                        <a:solidFill>
                          <a:srgbClr val="FF0000"/>
                        </a:solidFill>
                      </a:endParaRPr>
                    </a:p>
                  </a:txBody>
                  <a:tcPr/>
                </a:tc>
                <a:tc>
                  <a:txBody>
                    <a:bodyPr/>
                    <a:lstStyle/>
                    <a:p>
                      <a:pPr algn="l"/>
                      <a:r>
                        <a:rPr lang="cs-CZ" dirty="0" smtClean="0"/>
                        <a:t>         3,259</a:t>
                      </a:r>
                      <a:endParaRPr lang="cs-CZ" dirty="0"/>
                    </a:p>
                  </a:txBody>
                  <a:tcPr/>
                </a:tc>
              </a:tr>
              <a:tr h="370840">
                <a:tc>
                  <a:txBody>
                    <a:bodyPr/>
                    <a:lstStyle/>
                    <a:p>
                      <a:pPr algn="ctr"/>
                      <a:r>
                        <a:rPr lang="cs-CZ" dirty="0" smtClean="0"/>
                        <a:t>            0,014</a:t>
                      </a:r>
                      <a:endParaRPr lang="cs-CZ" dirty="0"/>
                    </a:p>
                  </a:txBody>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cs-CZ" dirty="0" smtClean="0">
                          <a:solidFill>
                            <a:srgbClr val="FF0000"/>
                          </a:solidFill>
                        </a:rPr>
                        <a:t>&lt;</a:t>
                      </a:r>
                    </a:p>
                  </a:txBody>
                  <a:tcPr/>
                </a:tc>
                <a:tc>
                  <a:txBody>
                    <a:bodyPr/>
                    <a:lstStyle/>
                    <a:p>
                      <a:pPr algn="l"/>
                      <a:r>
                        <a:rPr lang="cs-CZ" dirty="0" smtClean="0"/>
                        <a:t>         0,41</a:t>
                      </a:r>
                      <a:endParaRPr lang="cs-CZ" dirty="0"/>
                    </a:p>
                  </a:txBody>
                  <a:tcPr/>
                </a:tc>
              </a:tr>
              <a:tr h="370840">
                <a:tc>
                  <a:txBody>
                    <a:bodyPr/>
                    <a:lstStyle/>
                    <a:p>
                      <a:pPr algn="ctr"/>
                      <a:r>
                        <a:rPr lang="cs-CZ" dirty="0" smtClean="0"/>
                        <a:t>   110,5</a:t>
                      </a:r>
                      <a:endParaRPr lang="cs-CZ" dirty="0"/>
                    </a:p>
                  </a:txBody>
                  <a:tcPr/>
                </a:tc>
                <a:tc>
                  <a:txBody>
                    <a:bodyPr/>
                    <a:lstStyle/>
                    <a:p>
                      <a:pPr algn="ctr"/>
                      <a:r>
                        <a:rPr lang="cs-CZ" dirty="0" smtClean="0">
                          <a:solidFill>
                            <a:srgbClr val="FF0000"/>
                          </a:solidFill>
                        </a:rPr>
                        <a:t>&gt; </a:t>
                      </a:r>
                      <a:endParaRPr lang="cs-CZ" dirty="0">
                        <a:solidFill>
                          <a:srgbClr val="FF0000"/>
                        </a:solidFill>
                      </a:endParaRPr>
                    </a:p>
                  </a:txBody>
                  <a:tcPr/>
                </a:tc>
                <a:tc>
                  <a:txBody>
                    <a:bodyPr/>
                    <a:lstStyle/>
                    <a:p>
                      <a:pPr algn="l"/>
                      <a:r>
                        <a:rPr lang="cs-CZ" dirty="0" smtClean="0"/>
                        <a:t>     105,1</a:t>
                      </a:r>
                      <a:endParaRPr lang="cs-CZ" dirty="0"/>
                    </a:p>
                  </a:txBody>
                  <a:tcPr/>
                </a:tc>
              </a:tr>
              <a:tr h="370840">
                <a:tc>
                  <a:txBody>
                    <a:bodyPr/>
                    <a:lstStyle/>
                    <a:p>
                      <a:pPr algn="ctr"/>
                      <a:r>
                        <a:rPr lang="cs-CZ" dirty="0" smtClean="0"/>
                        <a:t>      99,9</a:t>
                      </a:r>
                      <a:endParaRPr lang="cs-CZ" dirty="0"/>
                    </a:p>
                  </a:txBody>
                  <a:tcPr/>
                </a:tc>
                <a:tc>
                  <a:txBody>
                    <a:bodyPr/>
                    <a:lstStyle/>
                    <a:p>
                      <a:pPr algn="ctr"/>
                      <a:r>
                        <a:rPr lang="cs-CZ" dirty="0" smtClean="0">
                          <a:solidFill>
                            <a:srgbClr val="FF0000"/>
                          </a:solidFill>
                        </a:rPr>
                        <a:t>&gt; </a:t>
                      </a:r>
                      <a:endParaRPr lang="cs-CZ" dirty="0">
                        <a:solidFill>
                          <a:srgbClr val="FF0000"/>
                        </a:solidFill>
                      </a:endParaRPr>
                    </a:p>
                  </a:txBody>
                  <a:tcPr/>
                </a:tc>
                <a:tc>
                  <a:txBody>
                    <a:bodyPr/>
                    <a:lstStyle/>
                    <a:p>
                      <a:pPr algn="l"/>
                      <a:r>
                        <a:rPr lang="cs-CZ" dirty="0" smtClean="0"/>
                        <a:t>          9,99</a:t>
                      </a:r>
                      <a:endParaRPr lang="cs-CZ" dirty="0"/>
                    </a:p>
                  </a:txBody>
                  <a:tcPr/>
                </a:tc>
              </a:tr>
              <a:tr h="370840">
                <a:tc>
                  <a:txBody>
                    <a:bodyPr/>
                    <a:lstStyle/>
                    <a:p>
                      <a:pPr algn="ctr"/>
                      <a:r>
                        <a:rPr lang="cs-CZ" dirty="0" smtClean="0"/>
                        <a:t>        4,5</a:t>
                      </a:r>
                      <a:endParaRPr lang="cs-CZ" dirty="0"/>
                    </a:p>
                  </a:txBody>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cs-CZ" dirty="0" smtClean="0">
                          <a:solidFill>
                            <a:srgbClr val="FF0000"/>
                          </a:solidFill>
                        </a:rPr>
                        <a:t>&lt;</a:t>
                      </a:r>
                    </a:p>
                  </a:txBody>
                  <a:tcPr/>
                </a:tc>
                <a:tc>
                  <a:txBody>
                    <a:bodyPr/>
                    <a:lstStyle/>
                    <a:p>
                      <a:pPr algn="l"/>
                      <a:r>
                        <a:rPr lang="cs-CZ" dirty="0" smtClean="0"/>
                        <a:t>        45,1</a:t>
                      </a:r>
                      <a:endParaRPr lang="cs-CZ" dirty="0"/>
                    </a:p>
                  </a:txBody>
                  <a:tcPr/>
                </a:tc>
              </a:tr>
              <a:tr h="370840">
                <a:tc>
                  <a:txBody>
                    <a:bodyPr/>
                    <a:lstStyle/>
                    <a:p>
                      <a:pPr algn="ctr"/>
                      <a:r>
                        <a:rPr lang="cs-CZ" dirty="0" smtClean="0"/>
                        <a:t>   150,3</a:t>
                      </a:r>
                      <a:endParaRPr lang="cs-CZ" dirty="0"/>
                    </a:p>
                  </a:txBody>
                  <a:tcPr/>
                </a:tc>
                <a:tc>
                  <a:txBody>
                    <a:bodyPr/>
                    <a:lstStyle/>
                    <a:p>
                      <a:pPr algn="ctr"/>
                      <a:r>
                        <a:rPr lang="cs-CZ" dirty="0" smtClean="0">
                          <a:solidFill>
                            <a:srgbClr val="FF0000"/>
                          </a:solidFill>
                        </a:rPr>
                        <a:t>=</a:t>
                      </a:r>
                      <a:endParaRPr lang="cs-CZ" dirty="0">
                        <a:solidFill>
                          <a:srgbClr val="FF0000"/>
                        </a:solidFill>
                      </a:endParaRPr>
                    </a:p>
                  </a:txBody>
                  <a:tcPr/>
                </a:tc>
                <a:tc>
                  <a:txBody>
                    <a:bodyPr/>
                    <a:lstStyle/>
                    <a:p>
                      <a:pPr algn="l"/>
                      <a:r>
                        <a:rPr lang="cs-CZ" dirty="0" smtClean="0"/>
                        <a:t>      150,3</a:t>
                      </a:r>
                      <a:endParaRPr lang="cs-CZ" dirty="0"/>
                    </a:p>
                  </a:txBody>
                  <a:tcPr/>
                </a:tc>
              </a:tr>
            </a:tbl>
          </a:graphicData>
        </a:graphic>
      </p:graphicFrame>
      <p:graphicFrame>
        <p:nvGraphicFramePr>
          <p:cNvPr id="7" name="Tabulka 6"/>
          <p:cNvGraphicFramePr>
            <a:graphicFrameLocks noGrp="1"/>
          </p:cNvGraphicFramePr>
          <p:nvPr>
            <p:extLst>
              <p:ext uri="{D42A27DB-BD31-4B8C-83A1-F6EECF244321}">
                <p14:modId xmlns:p14="http://schemas.microsoft.com/office/powerpoint/2010/main" val="3299650286"/>
              </p:ext>
            </p:extLst>
          </p:nvPr>
        </p:nvGraphicFramePr>
        <p:xfrm>
          <a:off x="827580" y="1397000"/>
          <a:ext cx="7560846" cy="370840"/>
        </p:xfrm>
        <a:graphic>
          <a:graphicData uri="http://schemas.openxmlformats.org/drawingml/2006/table">
            <a:tbl>
              <a:tblPr firstRow="1" bandRow="1">
                <a:tableStyleId>{5C22544A-7EE6-4342-B048-85BDC9FD1C3A}</a:tableStyleId>
              </a:tblPr>
              <a:tblGrid>
                <a:gridCol w="840094"/>
                <a:gridCol w="840094"/>
                <a:gridCol w="840094"/>
                <a:gridCol w="840094"/>
                <a:gridCol w="840094"/>
                <a:gridCol w="840094"/>
                <a:gridCol w="840094"/>
                <a:gridCol w="840094"/>
                <a:gridCol w="840094"/>
              </a:tblGrid>
              <a:tr h="370840">
                <a:tc>
                  <a:txBody>
                    <a:bodyPr/>
                    <a:lstStyle/>
                    <a:p>
                      <a:r>
                        <a:rPr lang="cs-CZ" dirty="0" smtClean="0">
                          <a:solidFill>
                            <a:schemeClr val="bg2"/>
                          </a:solidFill>
                        </a:rPr>
                        <a:t>0</a:t>
                      </a:r>
                      <a:r>
                        <a:rPr lang="cs-CZ" dirty="0" smtClean="0">
                          <a:solidFill>
                            <a:srgbClr val="FF0000"/>
                          </a:solidFill>
                        </a:rPr>
                        <a:t>0,136</a:t>
                      </a:r>
                      <a:endParaRPr lang="cs-CZ" dirty="0">
                        <a:solidFill>
                          <a:schemeClr val="bg2"/>
                        </a:solidFill>
                      </a:endParaRPr>
                    </a:p>
                  </a:txBody>
                  <a:tcPr>
                    <a:solidFill>
                      <a:schemeClr val="bg2"/>
                    </a:solidFill>
                  </a:tcPr>
                </a:tc>
                <a:tc>
                  <a:txBody>
                    <a:bodyPr/>
                    <a:lstStyle/>
                    <a:p>
                      <a:r>
                        <a:rPr lang="cs-CZ" dirty="0" smtClean="0">
                          <a:solidFill>
                            <a:srgbClr val="FF0000"/>
                          </a:solidFill>
                        </a:rPr>
                        <a:t>  0,3</a:t>
                      </a:r>
                      <a:endParaRPr lang="cs-CZ" dirty="0">
                        <a:solidFill>
                          <a:srgbClr val="FF0000"/>
                        </a:solidFill>
                      </a:endParaRPr>
                    </a:p>
                  </a:txBody>
                  <a:tcPr>
                    <a:solidFill>
                      <a:schemeClr val="bg1">
                        <a:lumMod val="95000"/>
                      </a:schemeClr>
                    </a:solidFill>
                  </a:tcPr>
                </a:tc>
                <a:tc>
                  <a:txBody>
                    <a:bodyPr/>
                    <a:lstStyle/>
                    <a:p>
                      <a:r>
                        <a:rPr lang="cs-CZ" dirty="0" smtClean="0"/>
                        <a:t> </a:t>
                      </a:r>
                      <a:r>
                        <a:rPr lang="cs-CZ" dirty="0" smtClean="0">
                          <a:solidFill>
                            <a:srgbClr val="FF0000"/>
                          </a:solidFill>
                        </a:rPr>
                        <a:t>1,561</a:t>
                      </a:r>
                      <a:endParaRPr lang="cs-CZ" dirty="0">
                        <a:solidFill>
                          <a:srgbClr val="FF0000"/>
                        </a:solidFill>
                      </a:endParaRPr>
                    </a:p>
                  </a:txBody>
                  <a:tcPr>
                    <a:solidFill>
                      <a:schemeClr val="bg2"/>
                    </a:solidFill>
                  </a:tcPr>
                </a:tc>
                <a:tc>
                  <a:txBody>
                    <a:bodyPr/>
                    <a:lstStyle/>
                    <a:p>
                      <a:r>
                        <a:rPr lang="cs-CZ" dirty="0" smtClean="0">
                          <a:solidFill>
                            <a:srgbClr val="FF0000"/>
                          </a:solidFill>
                        </a:rPr>
                        <a:t>3,21</a:t>
                      </a:r>
                      <a:endParaRPr lang="cs-CZ" dirty="0">
                        <a:solidFill>
                          <a:srgbClr val="FF0000"/>
                        </a:solidFill>
                      </a:endParaRPr>
                    </a:p>
                  </a:txBody>
                  <a:tcPr>
                    <a:solidFill>
                      <a:schemeClr val="bg1">
                        <a:lumMod val="95000"/>
                      </a:schemeClr>
                    </a:solidFill>
                  </a:tcPr>
                </a:tc>
                <a:tc>
                  <a:txBody>
                    <a:bodyPr/>
                    <a:lstStyle/>
                    <a:p>
                      <a:r>
                        <a:rPr lang="cs-CZ" dirty="0" smtClean="0">
                          <a:solidFill>
                            <a:srgbClr val="FF0000"/>
                          </a:solidFill>
                        </a:rPr>
                        <a:t>13,51</a:t>
                      </a:r>
                      <a:endParaRPr lang="cs-CZ" dirty="0">
                        <a:solidFill>
                          <a:srgbClr val="FF0000"/>
                        </a:solidFill>
                      </a:endParaRPr>
                    </a:p>
                  </a:txBody>
                  <a:tcPr>
                    <a:solidFill>
                      <a:schemeClr val="bg2"/>
                    </a:solidFill>
                  </a:tcPr>
                </a:tc>
                <a:tc>
                  <a:txBody>
                    <a:bodyPr/>
                    <a:lstStyle/>
                    <a:p>
                      <a:r>
                        <a:rPr lang="cs-CZ" dirty="0" smtClean="0">
                          <a:solidFill>
                            <a:srgbClr val="FF0000"/>
                          </a:solidFill>
                        </a:rPr>
                        <a:t>15,6</a:t>
                      </a:r>
                      <a:endParaRPr lang="cs-CZ" dirty="0">
                        <a:solidFill>
                          <a:srgbClr val="FF0000"/>
                        </a:solidFill>
                      </a:endParaRPr>
                    </a:p>
                  </a:txBody>
                  <a:tcPr>
                    <a:solidFill>
                      <a:schemeClr val="bg1">
                        <a:lumMod val="95000"/>
                      </a:schemeClr>
                    </a:solidFill>
                  </a:tcPr>
                </a:tc>
                <a:tc>
                  <a:txBody>
                    <a:bodyPr/>
                    <a:lstStyle/>
                    <a:p>
                      <a:r>
                        <a:rPr lang="cs-CZ" dirty="0" smtClean="0">
                          <a:solidFill>
                            <a:srgbClr val="FF0000"/>
                          </a:solidFill>
                        </a:rPr>
                        <a:t>32,05</a:t>
                      </a:r>
                      <a:endParaRPr lang="cs-CZ" dirty="0">
                        <a:solidFill>
                          <a:srgbClr val="FF0000"/>
                        </a:solidFill>
                      </a:endParaRPr>
                    </a:p>
                  </a:txBody>
                  <a:tcPr>
                    <a:solidFill>
                      <a:schemeClr val="bg2"/>
                    </a:solidFill>
                  </a:tcPr>
                </a:tc>
                <a:tc>
                  <a:txBody>
                    <a:bodyPr/>
                    <a:lstStyle/>
                    <a:p>
                      <a:r>
                        <a:rPr lang="cs-CZ" dirty="0" smtClean="0">
                          <a:solidFill>
                            <a:srgbClr val="FF0000"/>
                          </a:solidFill>
                        </a:rPr>
                        <a:t>32,15</a:t>
                      </a:r>
                      <a:endParaRPr lang="cs-CZ" dirty="0">
                        <a:solidFill>
                          <a:srgbClr val="FF0000"/>
                        </a:solidFill>
                      </a:endParaRPr>
                    </a:p>
                  </a:txBody>
                  <a:tcPr>
                    <a:solidFill>
                      <a:schemeClr val="bg1">
                        <a:lumMod val="95000"/>
                      </a:schemeClr>
                    </a:solidFill>
                  </a:tcPr>
                </a:tc>
                <a:tc>
                  <a:txBody>
                    <a:bodyPr/>
                    <a:lstStyle/>
                    <a:p>
                      <a:r>
                        <a:rPr lang="cs-CZ" dirty="0" smtClean="0">
                          <a:solidFill>
                            <a:srgbClr val="FF0000"/>
                          </a:solidFill>
                        </a:rPr>
                        <a:t>156,1</a:t>
                      </a:r>
                      <a:endParaRPr lang="cs-CZ" dirty="0">
                        <a:solidFill>
                          <a:srgbClr val="FF0000"/>
                        </a:solidFill>
                      </a:endParaRPr>
                    </a:p>
                  </a:txBody>
                  <a:tcPr>
                    <a:solidFill>
                      <a:schemeClr val="bg2"/>
                    </a:solidFill>
                  </a:tcPr>
                </a:tc>
              </a:tr>
            </a:tbl>
          </a:graphicData>
        </a:graphic>
      </p:graphicFrame>
    </p:spTree>
    <p:extLst>
      <p:ext uri="{BB962C8B-B14F-4D97-AF65-F5344CB8AC3E}">
        <p14:creationId xmlns:p14="http://schemas.microsoft.com/office/powerpoint/2010/main" val="2515282735"/>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764704"/>
            <a:ext cx="8229600" cy="5817840"/>
          </a:xfrm>
        </p:spPr>
        <p:txBody>
          <a:bodyPr>
            <a:normAutofit/>
          </a:bodyPr>
          <a:lstStyle/>
          <a:p>
            <a:pPr algn="l"/>
            <a:r>
              <a:rPr lang="cs-CZ" sz="2200" dirty="0" smtClean="0"/>
              <a:t>V obchodě si vyber do košíku </a:t>
            </a:r>
            <a:r>
              <a:rPr lang="cs-CZ" sz="2200" b="1" dirty="0" smtClean="0"/>
              <a:t>5 nejlevnějších potravin </a:t>
            </a:r>
            <a:r>
              <a:rPr lang="cs-CZ" sz="2200" dirty="0" smtClean="0"/>
              <a:t>a spočítej si, kolik korun za nákup zaplatíš.   ( spoj čarou  do košíku)</a:t>
            </a:r>
            <a:r>
              <a:rPr lang="cs-CZ" sz="2200" dirty="0"/>
              <a:t/>
            </a:r>
            <a:br>
              <a:rPr lang="cs-CZ" sz="2200" dirty="0"/>
            </a:br>
            <a:r>
              <a:rPr lang="cs-CZ" sz="2200" dirty="0" smtClean="0"/>
              <a:t/>
            </a:r>
            <a:br>
              <a:rPr lang="cs-CZ" sz="2200" dirty="0" smtClean="0"/>
            </a:br>
            <a:r>
              <a:rPr lang="cs-CZ" sz="2200" dirty="0" smtClean="0"/>
              <a:t>Rohlík 2,50 Kč 		máslo 27,50 Kč		banány	29,50 Kč</a:t>
            </a:r>
            <a:br>
              <a:rPr lang="cs-CZ" sz="2200" dirty="0" smtClean="0"/>
            </a:br>
            <a:r>
              <a:rPr lang="cs-CZ" sz="2200" dirty="0"/>
              <a:t/>
            </a:r>
            <a:br>
              <a:rPr lang="cs-CZ" sz="2200" dirty="0"/>
            </a:br>
            <a:r>
              <a:rPr lang="cs-CZ" sz="2200" dirty="0" smtClean="0"/>
              <a:t>pudink 7,50 Kč		sirup 49,50 Kč 	              čokoláda 19,00 Kč </a:t>
            </a:r>
            <a:br>
              <a:rPr lang="cs-CZ" sz="2200" dirty="0" smtClean="0"/>
            </a:br>
            <a:r>
              <a:rPr lang="cs-CZ" sz="2200" dirty="0"/>
              <a:t/>
            </a:r>
            <a:br>
              <a:rPr lang="cs-CZ" sz="2200" dirty="0"/>
            </a:br>
            <a:r>
              <a:rPr lang="cs-CZ" sz="2200" dirty="0" smtClean="0"/>
              <a:t>brambory 35,50 Kč  	chleba 44,00 Kč		mléko 12,50 Kč </a:t>
            </a:r>
            <a:r>
              <a:rPr lang="cs-CZ" sz="2200" dirty="0"/>
              <a:t/>
            </a:r>
            <a:br>
              <a:rPr lang="cs-CZ" sz="2200" dirty="0"/>
            </a:br>
            <a:r>
              <a:rPr lang="cs-CZ" sz="2200" dirty="0" smtClean="0"/>
              <a:t>                                                            </a:t>
            </a:r>
            <a:br>
              <a:rPr lang="cs-CZ" sz="2200" dirty="0" smtClean="0"/>
            </a:br>
            <a:r>
              <a:rPr lang="cs-CZ" sz="2200" dirty="0" smtClean="0"/>
              <a:t>                                                         _____________</a:t>
            </a:r>
            <a:br>
              <a:rPr lang="cs-CZ" sz="2200" dirty="0" smtClean="0"/>
            </a:br>
            <a:r>
              <a:rPr lang="cs-CZ" sz="2200" dirty="0"/>
              <a:t>	</a:t>
            </a:r>
            <a:r>
              <a:rPr lang="cs-CZ" sz="2200" dirty="0" smtClean="0"/>
              <a:t>			_____________</a:t>
            </a:r>
            <a:br>
              <a:rPr lang="cs-CZ" sz="2200" dirty="0" smtClean="0"/>
            </a:br>
            <a:r>
              <a:rPr lang="cs-CZ" sz="2200" dirty="0"/>
              <a:t>	</a:t>
            </a:r>
            <a:r>
              <a:rPr lang="cs-CZ" sz="2200" dirty="0" smtClean="0"/>
              <a:t>			_____________</a:t>
            </a:r>
            <a:br>
              <a:rPr lang="cs-CZ" sz="2200" dirty="0" smtClean="0"/>
            </a:br>
            <a:r>
              <a:rPr lang="cs-CZ" sz="2200" dirty="0"/>
              <a:t>	</a:t>
            </a:r>
            <a:r>
              <a:rPr lang="cs-CZ" sz="2200" dirty="0" smtClean="0"/>
              <a:t>			_____________</a:t>
            </a:r>
            <a:br>
              <a:rPr lang="cs-CZ" sz="2200" dirty="0" smtClean="0"/>
            </a:br>
            <a:r>
              <a:rPr lang="cs-CZ" sz="2200" dirty="0"/>
              <a:t>	</a:t>
            </a:r>
            <a:r>
              <a:rPr lang="cs-CZ" sz="2200" dirty="0" smtClean="0"/>
              <a:t>			_____________</a:t>
            </a:r>
            <a:br>
              <a:rPr lang="cs-CZ" sz="2200" dirty="0" smtClean="0"/>
            </a:br>
            <a:r>
              <a:rPr lang="cs-CZ" sz="2200" dirty="0"/>
              <a:t>	</a:t>
            </a:r>
            <a:r>
              <a:rPr lang="cs-CZ" sz="2200" dirty="0" smtClean="0"/>
              <a:t>			</a:t>
            </a:r>
            <a:r>
              <a:rPr lang="cs-CZ" sz="2200" u="sng" dirty="0" smtClean="0">
                <a:solidFill>
                  <a:schemeClr val="accent6">
                    <a:lumMod val="75000"/>
                  </a:schemeClr>
                </a:solidFill>
              </a:rPr>
              <a:t>_____________</a:t>
            </a:r>
            <a:br>
              <a:rPr lang="cs-CZ" sz="2200" u="sng" dirty="0" smtClean="0">
                <a:solidFill>
                  <a:schemeClr val="accent6">
                    <a:lumMod val="75000"/>
                  </a:schemeClr>
                </a:solidFill>
              </a:rPr>
            </a:br>
            <a:r>
              <a:rPr lang="cs-CZ" sz="2200" u="sng" dirty="0" smtClean="0">
                <a:solidFill>
                  <a:schemeClr val="accent6">
                    <a:lumMod val="75000"/>
                  </a:schemeClr>
                </a:solidFill>
              </a:rPr>
              <a:t>                        Za nákup zaplatím                              korun</a:t>
            </a:r>
            <a:r>
              <a:rPr lang="cs-CZ" sz="2200" dirty="0" smtClean="0">
                <a:solidFill>
                  <a:schemeClr val="accent6">
                    <a:lumMod val="75000"/>
                  </a:schemeClr>
                </a:solidFill>
              </a:rPr>
              <a:t>.</a:t>
            </a:r>
            <a:endParaRPr lang="cs-CZ" sz="2200" dirty="0">
              <a:solidFill>
                <a:schemeClr val="accent6">
                  <a:lumMod val="75000"/>
                </a:schemeClr>
              </a:solidFill>
            </a:endParaRPr>
          </a:p>
        </p:txBody>
      </p:sp>
      <p:pic>
        <p:nvPicPr>
          <p:cNvPr id="4" name="Obrázek 3" descr="C:\Users\PC-1KN1\AppData\Local\Microsoft\Windows\Temporary Internet Files\Content.IE5\EP6CEZZ5\MC900440387[1].png"/>
          <p:cNvPicPr/>
          <p:nvPr/>
        </p:nvPicPr>
        <p:blipFill>
          <a:blip r:embed="rId2">
            <a:extLst>
              <a:ext uri="{28A0092B-C50C-407E-A947-70E740481C1C}">
                <a14:useLocalDpi xmlns:a14="http://schemas.microsoft.com/office/drawing/2010/main" val="0"/>
              </a:ext>
            </a:extLst>
          </a:blip>
          <a:srcRect/>
          <a:stretch>
            <a:fillRect/>
          </a:stretch>
        </p:blipFill>
        <p:spPr bwMode="auto">
          <a:xfrm>
            <a:off x="1043608" y="3603873"/>
            <a:ext cx="2376264" cy="2417416"/>
          </a:xfrm>
          <a:prstGeom prst="rect">
            <a:avLst/>
          </a:prstGeom>
          <a:noFill/>
          <a:ln>
            <a:noFill/>
          </a:ln>
        </p:spPr>
      </p:pic>
      <p:pic>
        <p:nvPicPr>
          <p:cNvPr id="1026"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123728" y="1720323"/>
            <a:ext cx="936104" cy="90461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 name="Obrázek 5" descr="C:\Users\PC-1KN1\AppData\Local\Microsoft\Windows\Temporary Internet Files\Content.IE5\B9AWQ00L\MP900400570[1].jpg"/>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078435" y="3117062"/>
            <a:ext cx="717701" cy="743986"/>
          </a:xfrm>
          <a:prstGeom prst="rect">
            <a:avLst/>
          </a:prstGeom>
          <a:noFill/>
          <a:ln>
            <a:noFill/>
          </a:ln>
        </p:spPr>
      </p:pic>
      <p:pic>
        <p:nvPicPr>
          <p:cNvPr id="7" name="Obrázek 6" descr="C:\Users\PC-1KN1\AppData\Local\Microsoft\Windows\Temporary Internet Files\Content.IE5\B9AWQ00L\MC900423535[1].wmf"/>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2277455" y="2730864"/>
            <a:ext cx="628650" cy="445135"/>
          </a:xfrm>
          <a:prstGeom prst="rect">
            <a:avLst/>
          </a:prstGeom>
          <a:noFill/>
          <a:ln>
            <a:noFill/>
          </a:ln>
        </p:spPr>
      </p:pic>
      <p:pic>
        <p:nvPicPr>
          <p:cNvPr id="9" name="Obrázek 8" descr="C:\Users\PC-1KN1\AppData\Local\Microsoft\Windows\Temporary Internet Files\Content.IE5\1TTVV3GD\MP900177942[1].jpg"/>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539552" y="3635623"/>
            <a:ext cx="676275" cy="450850"/>
          </a:xfrm>
          <a:prstGeom prst="rect">
            <a:avLst/>
          </a:prstGeom>
          <a:noFill/>
          <a:ln>
            <a:noFill/>
          </a:ln>
        </p:spPr>
      </p:pic>
      <p:pic>
        <p:nvPicPr>
          <p:cNvPr id="10" name="Obrázek 9" descr="C:\Users\PC-1KN1\AppData\Local\Microsoft\Windows\Temporary Internet Files\Content.IE5\YM2ONWTB\MC900232197[1].wmf"/>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5021580" y="1924980"/>
            <a:ext cx="899160" cy="495300"/>
          </a:xfrm>
          <a:prstGeom prst="rect">
            <a:avLst/>
          </a:prstGeom>
          <a:noFill/>
          <a:ln>
            <a:noFill/>
          </a:ln>
        </p:spPr>
      </p:pic>
      <p:pic>
        <p:nvPicPr>
          <p:cNvPr id="11" name="Obrázek 10" descr="C:\Users\PC-1KN1\AppData\Local\Microsoft\Windows\Temporary Internet Files\Content.IE5\B9AWQ00L\MC900441718[1].png"/>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8028384" y="1896405"/>
            <a:ext cx="523875" cy="523875"/>
          </a:xfrm>
          <a:prstGeom prst="rect">
            <a:avLst/>
          </a:prstGeom>
          <a:noFill/>
          <a:ln>
            <a:noFill/>
          </a:ln>
        </p:spPr>
      </p:pic>
      <p:pic>
        <p:nvPicPr>
          <p:cNvPr id="12" name="Obrázek 11" descr="C:\Users\PC-1KN1\AppData\Local\Microsoft\Windows\Temporary Internet Files\Content.IE5\YM2ONWTB\MC900441751[1].png"/>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7762116" y="3346698"/>
            <a:ext cx="514350" cy="514350"/>
          </a:xfrm>
          <a:prstGeom prst="rect">
            <a:avLst/>
          </a:prstGeom>
          <a:noFill/>
          <a:ln>
            <a:noFill/>
          </a:ln>
        </p:spPr>
      </p:pic>
      <p:pic>
        <p:nvPicPr>
          <p:cNvPr id="13" name="Obrázek 12" descr="C:\Users\PC-1KN1\AppData\Local\Microsoft\Windows\Temporary Internet Files\Content.IE5\B9AWQ00L\MP900423122[1].jpg"/>
          <p:cNvPicPr/>
          <p:nvPr/>
        </p:nvPicPr>
        <p:blipFill>
          <a:blip r:embed="rId10" cstate="print">
            <a:extLst>
              <a:ext uri="{28A0092B-C50C-407E-A947-70E740481C1C}">
                <a14:useLocalDpi xmlns:a14="http://schemas.microsoft.com/office/drawing/2010/main" val="0"/>
              </a:ext>
            </a:extLst>
          </a:blip>
          <a:srcRect/>
          <a:stretch>
            <a:fillRect/>
          </a:stretch>
        </p:blipFill>
        <p:spPr bwMode="auto">
          <a:xfrm>
            <a:off x="8095058" y="2624937"/>
            <a:ext cx="390525" cy="492125"/>
          </a:xfrm>
          <a:prstGeom prst="rect">
            <a:avLst/>
          </a:prstGeom>
          <a:noFill/>
          <a:ln>
            <a:noFill/>
          </a:ln>
        </p:spPr>
      </p:pic>
      <p:pic>
        <p:nvPicPr>
          <p:cNvPr id="5" name="Picture 2" descr="C:\Users\PC-1KN1\AppData\Local\Microsoft\Windows\Temporary Internet Files\Content.IE5\B9AWQ00L\MP900409693[1].jpg"/>
          <p:cNvPicPr>
            <a:picLocks noChangeAspect="1" noChangeArrowheads="1"/>
          </p:cNvPicPr>
          <p:nvPr/>
        </p:nvPicPr>
        <p:blipFill>
          <a:blip r:embed="rId11" cstate="print">
            <a:extLst>
              <a:ext uri="{28A0092B-C50C-407E-A947-70E740481C1C}">
                <a14:useLocalDpi xmlns:a14="http://schemas.microsoft.com/office/drawing/2010/main" val="0"/>
              </a:ext>
            </a:extLst>
          </a:blip>
          <a:srcRect/>
          <a:stretch>
            <a:fillRect/>
          </a:stretch>
        </p:blipFill>
        <p:spPr bwMode="auto">
          <a:xfrm>
            <a:off x="6976351" y="4086473"/>
            <a:ext cx="1430392" cy="2150839"/>
          </a:xfrm>
          <a:prstGeom prst="rect">
            <a:avLst/>
          </a:prstGeom>
          <a:noFill/>
          <a:extLst>
            <a:ext uri="{909E8E84-426E-40DD-AFC4-6F175D3DCCD1}">
              <a14:hiddenFill xmlns:a14="http://schemas.microsoft.com/office/drawing/2010/main">
                <a:solidFill>
                  <a:srgbClr val="FFFFFF"/>
                </a:solidFill>
              </a14:hiddenFill>
            </a:ext>
          </a:extLst>
        </p:spPr>
      </p:pic>
      <p:pic>
        <p:nvPicPr>
          <p:cNvPr id="1027" name="Picture 3" descr="C:\Users\PC-1KN1\AppData\Local\Microsoft\Windows\Temporary Internet Files\Content.IE5\1TTVV3GD\MP900321068[1].jpg"/>
          <p:cNvPicPr>
            <a:picLocks noChangeAspect="1" noChangeArrowheads="1"/>
          </p:cNvPicPr>
          <p:nvPr/>
        </p:nvPicPr>
        <p:blipFill>
          <a:blip r:embed="rId12" cstate="print">
            <a:extLst>
              <a:ext uri="{28A0092B-C50C-407E-A947-70E740481C1C}">
                <a14:useLocalDpi xmlns:a14="http://schemas.microsoft.com/office/drawing/2010/main" val="0"/>
              </a:ext>
            </a:extLst>
          </a:blip>
          <a:srcRect/>
          <a:stretch>
            <a:fillRect/>
          </a:stretch>
        </p:blipFill>
        <p:spPr bwMode="auto">
          <a:xfrm>
            <a:off x="5127958" y="2492896"/>
            <a:ext cx="467741" cy="56582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641736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anim calcmode="lin" valueType="num">
                                      <p:cBhvr additive="base">
                                        <p:cTn id="7" dur="500" fill="hold"/>
                                        <p:tgtEl>
                                          <p:spTgt spid="1026"/>
                                        </p:tgtEl>
                                        <p:attrNameLst>
                                          <p:attrName>ppt_x</p:attrName>
                                        </p:attrNameLst>
                                      </p:cBhvr>
                                      <p:tavLst>
                                        <p:tav tm="0">
                                          <p:val>
                                            <p:strVal val="#ppt_x"/>
                                          </p:val>
                                        </p:tav>
                                        <p:tav tm="100000">
                                          <p:val>
                                            <p:strVal val="#ppt_x"/>
                                          </p:val>
                                        </p:tav>
                                      </p:tavLst>
                                    </p:anim>
                                    <p:anim calcmode="lin" valueType="num">
                                      <p:cBhvr additive="base">
                                        <p:cTn id="8" dur="500" fill="hold"/>
                                        <p:tgtEl>
                                          <p:spTgt spid="1026"/>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0"/>
                                        </p:tgtEl>
                                        <p:attrNameLst>
                                          <p:attrName>style.visibility</p:attrName>
                                        </p:attrNameLst>
                                      </p:cBhvr>
                                      <p:to>
                                        <p:strVal val="visible"/>
                                      </p:to>
                                    </p:set>
                                    <p:anim calcmode="lin" valueType="num">
                                      <p:cBhvr additive="base">
                                        <p:cTn id="13" dur="500" fill="hold"/>
                                        <p:tgtEl>
                                          <p:spTgt spid="10"/>
                                        </p:tgtEl>
                                        <p:attrNameLst>
                                          <p:attrName>ppt_x</p:attrName>
                                        </p:attrNameLst>
                                      </p:cBhvr>
                                      <p:tavLst>
                                        <p:tav tm="0">
                                          <p:val>
                                            <p:strVal val="#ppt_x"/>
                                          </p:val>
                                        </p:tav>
                                        <p:tav tm="100000">
                                          <p:val>
                                            <p:strVal val="#ppt_x"/>
                                          </p:val>
                                        </p:tav>
                                      </p:tavLst>
                                    </p:anim>
                                    <p:anim calcmode="lin" valueType="num">
                                      <p:cBhvr additive="base">
                                        <p:cTn id="14"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11"/>
                                        </p:tgtEl>
                                        <p:attrNameLst>
                                          <p:attrName>style.visibility</p:attrName>
                                        </p:attrNameLst>
                                      </p:cBhvr>
                                      <p:to>
                                        <p:strVal val="visible"/>
                                      </p:to>
                                    </p:set>
                                    <p:anim calcmode="lin" valueType="num">
                                      <p:cBhvr additive="base">
                                        <p:cTn id="19" dur="500" fill="hold"/>
                                        <p:tgtEl>
                                          <p:spTgt spid="11"/>
                                        </p:tgtEl>
                                        <p:attrNameLst>
                                          <p:attrName>ppt_x</p:attrName>
                                        </p:attrNameLst>
                                      </p:cBhvr>
                                      <p:tavLst>
                                        <p:tav tm="0">
                                          <p:val>
                                            <p:strVal val="#ppt_x"/>
                                          </p:val>
                                        </p:tav>
                                        <p:tav tm="100000">
                                          <p:val>
                                            <p:strVal val="#ppt_x"/>
                                          </p:val>
                                        </p:tav>
                                      </p:tavLst>
                                    </p:anim>
                                    <p:anim calcmode="lin" valueType="num">
                                      <p:cBhvr additive="base">
                                        <p:cTn id="20"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7"/>
                                        </p:tgtEl>
                                        <p:attrNameLst>
                                          <p:attrName>style.visibility</p:attrName>
                                        </p:attrNameLst>
                                      </p:cBhvr>
                                      <p:to>
                                        <p:strVal val="visible"/>
                                      </p:to>
                                    </p:set>
                                    <p:anim calcmode="lin" valueType="num">
                                      <p:cBhvr additive="base">
                                        <p:cTn id="25" dur="500" fill="hold"/>
                                        <p:tgtEl>
                                          <p:spTgt spid="7"/>
                                        </p:tgtEl>
                                        <p:attrNameLst>
                                          <p:attrName>ppt_x</p:attrName>
                                        </p:attrNameLst>
                                      </p:cBhvr>
                                      <p:tavLst>
                                        <p:tav tm="0">
                                          <p:val>
                                            <p:strVal val="#ppt_x"/>
                                          </p:val>
                                        </p:tav>
                                        <p:tav tm="100000">
                                          <p:val>
                                            <p:strVal val="#ppt_x"/>
                                          </p:val>
                                        </p:tav>
                                      </p:tavLst>
                                    </p:anim>
                                    <p:anim calcmode="lin" valueType="num">
                                      <p:cBhvr additive="base">
                                        <p:cTn id="26"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1027"/>
                                        </p:tgtEl>
                                        <p:attrNameLst>
                                          <p:attrName>style.visibility</p:attrName>
                                        </p:attrNameLst>
                                      </p:cBhvr>
                                      <p:to>
                                        <p:strVal val="visible"/>
                                      </p:to>
                                    </p:set>
                                    <p:anim calcmode="lin" valueType="num">
                                      <p:cBhvr additive="base">
                                        <p:cTn id="31" dur="500" fill="hold"/>
                                        <p:tgtEl>
                                          <p:spTgt spid="1027"/>
                                        </p:tgtEl>
                                        <p:attrNameLst>
                                          <p:attrName>ppt_x</p:attrName>
                                        </p:attrNameLst>
                                      </p:cBhvr>
                                      <p:tavLst>
                                        <p:tav tm="0">
                                          <p:val>
                                            <p:strVal val="#ppt_x"/>
                                          </p:val>
                                        </p:tav>
                                        <p:tav tm="100000">
                                          <p:val>
                                            <p:strVal val="#ppt_x"/>
                                          </p:val>
                                        </p:tav>
                                      </p:tavLst>
                                    </p:anim>
                                    <p:anim calcmode="lin" valueType="num">
                                      <p:cBhvr additive="base">
                                        <p:cTn id="32" dur="500" fill="hold"/>
                                        <p:tgtEl>
                                          <p:spTgt spid="1027"/>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13"/>
                                        </p:tgtEl>
                                        <p:attrNameLst>
                                          <p:attrName>style.visibility</p:attrName>
                                        </p:attrNameLst>
                                      </p:cBhvr>
                                      <p:to>
                                        <p:strVal val="visible"/>
                                      </p:to>
                                    </p:set>
                                    <p:anim calcmode="lin" valueType="num">
                                      <p:cBhvr additive="base">
                                        <p:cTn id="37" dur="500" fill="hold"/>
                                        <p:tgtEl>
                                          <p:spTgt spid="13"/>
                                        </p:tgtEl>
                                        <p:attrNameLst>
                                          <p:attrName>ppt_x</p:attrName>
                                        </p:attrNameLst>
                                      </p:cBhvr>
                                      <p:tavLst>
                                        <p:tav tm="0">
                                          <p:val>
                                            <p:strVal val="#ppt_x"/>
                                          </p:val>
                                        </p:tav>
                                        <p:tav tm="100000">
                                          <p:val>
                                            <p:strVal val="#ppt_x"/>
                                          </p:val>
                                        </p:tav>
                                      </p:tavLst>
                                    </p:anim>
                                    <p:anim calcmode="lin" valueType="num">
                                      <p:cBhvr additive="base">
                                        <p:cTn id="38"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9"/>
                                        </p:tgtEl>
                                        <p:attrNameLst>
                                          <p:attrName>style.visibility</p:attrName>
                                        </p:attrNameLst>
                                      </p:cBhvr>
                                      <p:to>
                                        <p:strVal val="visible"/>
                                      </p:to>
                                    </p:set>
                                    <p:anim calcmode="lin" valueType="num">
                                      <p:cBhvr additive="base">
                                        <p:cTn id="43" dur="500" fill="hold"/>
                                        <p:tgtEl>
                                          <p:spTgt spid="9"/>
                                        </p:tgtEl>
                                        <p:attrNameLst>
                                          <p:attrName>ppt_x</p:attrName>
                                        </p:attrNameLst>
                                      </p:cBhvr>
                                      <p:tavLst>
                                        <p:tav tm="0">
                                          <p:val>
                                            <p:strVal val="#ppt_x"/>
                                          </p:val>
                                        </p:tav>
                                        <p:tav tm="100000">
                                          <p:val>
                                            <p:strVal val="#ppt_x"/>
                                          </p:val>
                                        </p:tav>
                                      </p:tavLst>
                                    </p:anim>
                                    <p:anim calcmode="lin" valueType="num">
                                      <p:cBhvr additive="base">
                                        <p:cTn id="44"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6"/>
                                        </p:tgtEl>
                                        <p:attrNameLst>
                                          <p:attrName>style.visibility</p:attrName>
                                        </p:attrNameLst>
                                      </p:cBhvr>
                                      <p:to>
                                        <p:strVal val="visible"/>
                                      </p:to>
                                    </p:set>
                                    <p:anim calcmode="lin" valueType="num">
                                      <p:cBhvr additive="base">
                                        <p:cTn id="49" dur="500" fill="hold"/>
                                        <p:tgtEl>
                                          <p:spTgt spid="6"/>
                                        </p:tgtEl>
                                        <p:attrNameLst>
                                          <p:attrName>ppt_x</p:attrName>
                                        </p:attrNameLst>
                                      </p:cBhvr>
                                      <p:tavLst>
                                        <p:tav tm="0">
                                          <p:val>
                                            <p:strVal val="#ppt_x"/>
                                          </p:val>
                                        </p:tav>
                                        <p:tav tm="100000">
                                          <p:val>
                                            <p:strVal val="#ppt_x"/>
                                          </p:val>
                                        </p:tav>
                                      </p:tavLst>
                                    </p:anim>
                                    <p:anim calcmode="lin" valueType="num">
                                      <p:cBhvr additive="base">
                                        <p:cTn id="50"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nodeType="clickEffect">
                                  <p:stCondLst>
                                    <p:cond delay="0"/>
                                  </p:stCondLst>
                                  <p:childTnLst>
                                    <p:set>
                                      <p:cBhvr>
                                        <p:cTn id="54" dur="1" fill="hold">
                                          <p:stCondLst>
                                            <p:cond delay="0"/>
                                          </p:stCondLst>
                                        </p:cTn>
                                        <p:tgtEl>
                                          <p:spTgt spid="12"/>
                                        </p:tgtEl>
                                        <p:attrNameLst>
                                          <p:attrName>style.visibility</p:attrName>
                                        </p:attrNameLst>
                                      </p:cBhvr>
                                      <p:to>
                                        <p:strVal val="visible"/>
                                      </p:to>
                                    </p:set>
                                    <p:anim calcmode="lin" valueType="num">
                                      <p:cBhvr additive="base">
                                        <p:cTn id="55" dur="500" fill="hold"/>
                                        <p:tgtEl>
                                          <p:spTgt spid="12"/>
                                        </p:tgtEl>
                                        <p:attrNameLst>
                                          <p:attrName>ppt_x</p:attrName>
                                        </p:attrNameLst>
                                      </p:cBhvr>
                                      <p:tavLst>
                                        <p:tav tm="0">
                                          <p:val>
                                            <p:strVal val="#ppt_x"/>
                                          </p:val>
                                        </p:tav>
                                        <p:tav tm="100000">
                                          <p:val>
                                            <p:strVal val="#ppt_x"/>
                                          </p:val>
                                        </p:tav>
                                      </p:tavLst>
                                    </p:anim>
                                    <p:anim calcmode="lin" valueType="num">
                                      <p:cBhvr additive="base">
                                        <p:cTn id="56"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764704"/>
            <a:ext cx="8229600" cy="5817840"/>
          </a:xfrm>
        </p:spPr>
        <p:txBody>
          <a:bodyPr>
            <a:normAutofit/>
          </a:bodyPr>
          <a:lstStyle/>
          <a:p>
            <a:pPr algn="l"/>
            <a:r>
              <a:rPr lang="cs-CZ" sz="2200" dirty="0" smtClean="0"/>
              <a:t>ŘEŠENÍ: V obchodě si vyber do košíku </a:t>
            </a:r>
            <a:r>
              <a:rPr lang="cs-CZ" sz="2200" b="1" dirty="0" smtClean="0"/>
              <a:t>5 nejlevnějších potravin </a:t>
            </a:r>
            <a:r>
              <a:rPr lang="cs-CZ" sz="2200" dirty="0" smtClean="0"/>
              <a:t>a spočítej si, kolik korun za nákup zaplatíš.   ( spoj čarou  do košíku)</a:t>
            </a:r>
            <a:r>
              <a:rPr lang="cs-CZ" sz="2200" dirty="0"/>
              <a:t/>
            </a:r>
            <a:br>
              <a:rPr lang="cs-CZ" sz="2200" dirty="0"/>
            </a:br>
            <a:r>
              <a:rPr lang="cs-CZ" sz="2200" dirty="0" smtClean="0"/>
              <a:t/>
            </a:r>
            <a:br>
              <a:rPr lang="cs-CZ" sz="2200" dirty="0" smtClean="0"/>
            </a:br>
            <a:r>
              <a:rPr lang="cs-CZ" sz="2200" dirty="0" smtClean="0"/>
              <a:t>Rohlík 2,50 Kč 		máslo 27,50 Kč		banány	29,50 Kč</a:t>
            </a:r>
            <a:br>
              <a:rPr lang="cs-CZ" sz="2200" dirty="0" smtClean="0"/>
            </a:br>
            <a:r>
              <a:rPr lang="cs-CZ" sz="2200" dirty="0"/>
              <a:t/>
            </a:r>
            <a:br>
              <a:rPr lang="cs-CZ" sz="2200" dirty="0"/>
            </a:br>
            <a:r>
              <a:rPr lang="cs-CZ" sz="2200" dirty="0" smtClean="0"/>
              <a:t>pudink 7,50 Kč		sirup 49,50 Kč 	              čokoláda 19,00 Kč </a:t>
            </a:r>
            <a:br>
              <a:rPr lang="cs-CZ" sz="2200" dirty="0" smtClean="0"/>
            </a:br>
            <a:r>
              <a:rPr lang="cs-CZ" sz="2200" dirty="0"/>
              <a:t/>
            </a:r>
            <a:br>
              <a:rPr lang="cs-CZ" sz="2200" dirty="0"/>
            </a:br>
            <a:r>
              <a:rPr lang="cs-CZ" sz="2200" dirty="0" smtClean="0"/>
              <a:t>brambory 35,50 Kč  	chleba 44,00 Kč		mléko 12,50 Kč </a:t>
            </a:r>
            <a:r>
              <a:rPr lang="cs-CZ" sz="2200" dirty="0"/>
              <a:t/>
            </a:r>
            <a:br>
              <a:rPr lang="cs-CZ" sz="2200" dirty="0"/>
            </a:br>
            <a:r>
              <a:rPr lang="cs-CZ" sz="2200" dirty="0" smtClean="0"/>
              <a:t>                                                            </a:t>
            </a:r>
            <a:br>
              <a:rPr lang="cs-CZ" sz="2200" dirty="0" smtClean="0"/>
            </a:br>
            <a:r>
              <a:rPr lang="cs-CZ" sz="2200" dirty="0" smtClean="0"/>
              <a:t>                                                             2,50</a:t>
            </a:r>
            <a:br>
              <a:rPr lang="cs-CZ" sz="2200" dirty="0" smtClean="0"/>
            </a:br>
            <a:r>
              <a:rPr lang="cs-CZ" sz="2200" dirty="0"/>
              <a:t>	</a:t>
            </a:r>
            <a:r>
              <a:rPr lang="cs-CZ" sz="2200" dirty="0" smtClean="0"/>
              <a:t>			   7,50</a:t>
            </a:r>
            <a:br>
              <a:rPr lang="cs-CZ" sz="2200" dirty="0" smtClean="0"/>
            </a:br>
            <a:r>
              <a:rPr lang="cs-CZ" sz="2200" dirty="0"/>
              <a:t>	</a:t>
            </a:r>
            <a:r>
              <a:rPr lang="cs-CZ" sz="2200" dirty="0" smtClean="0"/>
              <a:t>			 12,50</a:t>
            </a:r>
            <a:r>
              <a:rPr lang="cs-CZ" sz="2200" dirty="0"/>
              <a:t>	</a:t>
            </a:r>
            <a:r>
              <a:rPr lang="cs-CZ" sz="2200" dirty="0" smtClean="0"/>
              <a:t>							 19,00</a:t>
            </a:r>
            <a:br>
              <a:rPr lang="cs-CZ" sz="2200" dirty="0" smtClean="0"/>
            </a:br>
            <a:r>
              <a:rPr lang="cs-CZ" sz="2200" dirty="0"/>
              <a:t>	</a:t>
            </a:r>
            <a:r>
              <a:rPr lang="cs-CZ" sz="2200" dirty="0" smtClean="0"/>
              <a:t>			 </a:t>
            </a:r>
            <a:r>
              <a:rPr lang="cs-CZ" sz="2200" u="sng" dirty="0" smtClean="0"/>
              <a:t>27,50</a:t>
            </a:r>
            <a:r>
              <a:rPr lang="cs-CZ" sz="2200" dirty="0" smtClean="0"/>
              <a:t/>
            </a:r>
            <a:br>
              <a:rPr lang="cs-CZ" sz="2200" dirty="0" smtClean="0"/>
            </a:br>
            <a:r>
              <a:rPr lang="cs-CZ" sz="2200" dirty="0"/>
              <a:t>	</a:t>
            </a:r>
            <a:r>
              <a:rPr lang="cs-CZ" sz="2200" dirty="0" smtClean="0"/>
              <a:t>			</a:t>
            </a:r>
            <a:r>
              <a:rPr lang="cs-CZ" sz="2200" u="sng" dirty="0" smtClean="0">
                <a:solidFill>
                  <a:schemeClr val="accent6">
                    <a:lumMod val="75000"/>
                  </a:schemeClr>
                </a:solidFill>
              </a:rPr>
              <a:t> 69,00</a:t>
            </a:r>
            <a:br>
              <a:rPr lang="cs-CZ" sz="2200" u="sng" dirty="0" smtClean="0">
                <a:solidFill>
                  <a:schemeClr val="accent6">
                    <a:lumMod val="75000"/>
                  </a:schemeClr>
                </a:solidFill>
              </a:rPr>
            </a:br>
            <a:r>
              <a:rPr lang="cs-CZ" sz="2200" u="sng" dirty="0" smtClean="0">
                <a:solidFill>
                  <a:schemeClr val="accent6">
                    <a:lumMod val="75000"/>
                  </a:schemeClr>
                </a:solidFill>
              </a:rPr>
              <a:t>                    Za nákup zaplatím                              korun</a:t>
            </a:r>
            <a:r>
              <a:rPr lang="cs-CZ" sz="2200" dirty="0" smtClean="0">
                <a:solidFill>
                  <a:schemeClr val="accent6">
                    <a:lumMod val="75000"/>
                  </a:schemeClr>
                </a:solidFill>
              </a:rPr>
              <a:t>.</a:t>
            </a:r>
            <a:endParaRPr lang="cs-CZ" sz="2200" dirty="0">
              <a:solidFill>
                <a:schemeClr val="accent6">
                  <a:lumMod val="75000"/>
                </a:schemeClr>
              </a:solidFill>
            </a:endParaRPr>
          </a:p>
        </p:txBody>
      </p:sp>
      <p:pic>
        <p:nvPicPr>
          <p:cNvPr id="4" name="Obrázek 3" descr="C:\Users\PC-1KN1\AppData\Local\Microsoft\Windows\Temporary Internet Files\Content.IE5\EP6CEZZ5\MC900440387[1].png"/>
          <p:cNvPicPr/>
          <p:nvPr/>
        </p:nvPicPr>
        <p:blipFill>
          <a:blip r:embed="rId2">
            <a:extLst>
              <a:ext uri="{28A0092B-C50C-407E-A947-70E740481C1C}">
                <a14:useLocalDpi xmlns:a14="http://schemas.microsoft.com/office/drawing/2010/main" val="0"/>
              </a:ext>
            </a:extLst>
          </a:blip>
          <a:srcRect/>
          <a:stretch>
            <a:fillRect/>
          </a:stretch>
        </p:blipFill>
        <p:spPr bwMode="auto">
          <a:xfrm>
            <a:off x="868684" y="3568702"/>
            <a:ext cx="2376264" cy="2417416"/>
          </a:xfrm>
          <a:prstGeom prst="rect">
            <a:avLst/>
          </a:prstGeom>
          <a:noFill/>
          <a:ln>
            <a:noFill/>
          </a:ln>
        </p:spPr>
      </p:pic>
      <p:pic>
        <p:nvPicPr>
          <p:cNvPr id="1026"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123728" y="1720323"/>
            <a:ext cx="936104" cy="90461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 name="Obrázek 5" descr="C:\Users\PC-1KN1\AppData\Local\Microsoft\Windows\Temporary Internet Files\Content.IE5\B9AWQ00L\MP900400570[1].jpg"/>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078435" y="3140968"/>
            <a:ext cx="717701" cy="720080"/>
          </a:xfrm>
          <a:prstGeom prst="rect">
            <a:avLst/>
          </a:prstGeom>
          <a:noFill/>
          <a:ln>
            <a:noFill/>
          </a:ln>
        </p:spPr>
      </p:pic>
      <p:pic>
        <p:nvPicPr>
          <p:cNvPr id="7" name="Obrázek 6" descr="C:\Users\PC-1KN1\AppData\Local\Microsoft\Windows\Temporary Internet Files\Content.IE5\B9AWQ00L\MC900423535[1].wmf"/>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2277455" y="2695833"/>
            <a:ext cx="628650" cy="445135"/>
          </a:xfrm>
          <a:prstGeom prst="rect">
            <a:avLst/>
          </a:prstGeom>
          <a:noFill/>
          <a:ln>
            <a:noFill/>
          </a:ln>
        </p:spPr>
      </p:pic>
      <p:pic>
        <p:nvPicPr>
          <p:cNvPr id="9" name="Obrázek 8" descr="C:\Users\PC-1KN1\AppData\Local\Microsoft\Windows\Temporary Internet Files\Content.IE5\1TTVV3GD\MP900177942[1].jpg"/>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539552" y="3635623"/>
            <a:ext cx="676275" cy="450850"/>
          </a:xfrm>
          <a:prstGeom prst="rect">
            <a:avLst/>
          </a:prstGeom>
          <a:noFill/>
          <a:ln>
            <a:noFill/>
          </a:ln>
        </p:spPr>
      </p:pic>
      <p:pic>
        <p:nvPicPr>
          <p:cNvPr id="10" name="Obrázek 9" descr="C:\Users\PC-1KN1\AppData\Local\Microsoft\Windows\Temporary Internet Files\Content.IE5\YM2ONWTB\MC900232197[1].wmf"/>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5021580" y="1924980"/>
            <a:ext cx="899160" cy="495300"/>
          </a:xfrm>
          <a:prstGeom prst="rect">
            <a:avLst/>
          </a:prstGeom>
          <a:noFill/>
          <a:ln>
            <a:noFill/>
          </a:ln>
        </p:spPr>
      </p:pic>
      <p:pic>
        <p:nvPicPr>
          <p:cNvPr id="11" name="Obrázek 10" descr="C:\Users\PC-1KN1\AppData\Local\Microsoft\Windows\Temporary Internet Files\Content.IE5\B9AWQ00L\MC900441718[1].png"/>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8028384" y="1896405"/>
            <a:ext cx="523875" cy="523875"/>
          </a:xfrm>
          <a:prstGeom prst="rect">
            <a:avLst/>
          </a:prstGeom>
          <a:noFill/>
          <a:ln>
            <a:noFill/>
          </a:ln>
        </p:spPr>
      </p:pic>
      <p:pic>
        <p:nvPicPr>
          <p:cNvPr id="12" name="Obrázek 11" descr="C:\Users\PC-1KN1\AppData\Local\Microsoft\Windows\Temporary Internet Files\Content.IE5\YM2ONWTB\MC900441751[1].png"/>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7762116" y="3346698"/>
            <a:ext cx="514350" cy="514350"/>
          </a:xfrm>
          <a:prstGeom prst="rect">
            <a:avLst/>
          </a:prstGeom>
          <a:noFill/>
          <a:ln>
            <a:noFill/>
          </a:ln>
        </p:spPr>
      </p:pic>
      <p:pic>
        <p:nvPicPr>
          <p:cNvPr id="13" name="Obrázek 12" descr="C:\Users\PC-1KN1\AppData\Local\Microsoft\Windows\Temporary Internet Files\Content.IE5\B9AWQ00L\MP900423122[1].jpg"/>
          <p:cNvPicPr/>
          <p:nvPr/>
        </p:nvPicPr>
        <p:blipFill>
          <a:blip r:embed="rId10" cstate="print">
            <a:extLst>
              <a:ext uri="{28A0092B-C50C-407E-A947-70E740481C1C}">
                <a14:useLocalDpi xmlns:a14="http://schemas.microsoft.com/office/drawing/2010/main" val="0"/>
              </a:ext>
            </a:extLst>
          </a:blip>
          <a:srcRect/>
          <a:stretch>
            <a:fillRect/>
          </a:stretch>
        </p:blipFill>
        <p:spPr bwMode="auto">
          <a:xfrm>
            <a:off x="8095058" y="2624937"/>
            <a:ext cx="390525" cy="492125"/>
          </a:xfrm>
          <a:prstGeom prst="rect">
            <a:avLst/>
          </a:prstGeom>
          <a:noFill/>
          <a:ln>
            <a:noFill/>
          </a:ln>
        </p:spPr>
      </p:pic>
      <p:cxnSp>
        <p:nvCxnSpPr>
          <p:cNvPr id="8" name="Přímá spojnice se šipkou 7"/>
          <p:cNvCxnSpPr/>
          <p:nvPr/>
        </p:nvCxnSpPr>
        <p:spPr>
          <a:xfrm>
            <a:off x="2591780" y="2158342"/>
            <a:ext cx="180020" cy="3142866"/>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6" name="Přímá spojnice se šipkou 15"/>
          <p:cNvCxnSpPr/>
          <p:nvPr/>
        </p:nvCxnSpPr>
        <p:spPr>
          <a:xfrm flipH="1">
            <a:off x="1475656" y="3020355"/>
            <a:ext cx="1116124" cy="2280853"/>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8" name="Přímá spojnice se šipkou 17"/>
          <p:cNvCxnSpPr/>
          <p:nvPr/>
        </p:nvCxnSpPr>
        <p:spPr>
          <a:xfrm flipH="1">
            <a:off x="2033718" y="3729775"/>
            <a:ext cx="5778643" cy="1571433"/>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0" name="Přímá spojnice se šipkou 19"/>
          <p:cNvCxnSpPr/>
          <p:nvPr/>
        </p:nvCxnSpPr>
        <p:spPr>
          <a:xfrm flipH="1">
            <a:off x="1691680" y="2870999"/>
            <a:ext cx="6598641" cy="2430209"/>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2" name="Přímá spojnice se šipkou 21"/>
          <p:cNvCxnSpPr/>
          <p:nvPr/>
        </p:nvCxnSpPr>
        <p:spPr>
          <a:xfrm flipH="1">
            <a:off x="1835696" y="2172630"/>
            <a:ext cx="3635464" cy="3301194"/>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pic>
        <p:nvPicPr>
          <p:cNvPr id="2050" name="Picture 2" descr="C:\Users\PC-1KN1\AppData\Local\Microsoft\Windows\Temporary Internet Files\Content.IE5\B9AWQ00L\MP900409693[1].jpg"/>
          <p:cNvPicPr>
            <a:picLocks noChangeAspect="1" noChangeArrowheads="1"/>
          </p:cNvPicPr>
          <p:nvPr/>
        </p:nvPicPr>
        <p:blipFill>
          <a:blip r:embed="rId11" cstate="print">
            <a:extLst>
              <a:ext uri="{28A0092B-C50C-407E-A947-70E740481C1C}">
                <a14:useLocalDpi xmlns:a14="http://schemas.microsoft.com/office/drawing/2010/main" val="0"/>
              </a:ext>
            </a:extLst>
          </a:blip>
          <a:srcRect/>
          <a:stretch>
            <a:fillRect/>
          </a:stretch>
        </p:blipFill>
        <p:spPr bwMode="auto">
          <a:xfrm>
            <a:off x="7116711" y="4086473"/>
            <a:ext cx="1339140" cy="2013626"/>
          </a:xfrm>
          <a:prstGeom prst="rect">
            <a:avLst/>
          </a:prstGeom>
          <a:noFill/>
          <a:extLst>
            <a:ext uri="{909E8E84-426E-40DD-AFC4-6F175D3DCCD1}">
              <a14:hiddenFill xmlns:a14="http://schemas.microsoft.com/office/drawing/2010/main">
                <a:solidFill>
                  <a:srgbClr val="FFFFFF"/>
                </a:solidFill>
              </a14:hiddenFill>
            </a:ext>
          </a:extLst>
        </p:spPr>
      </p:pic>
      <p:pic>
        <p:nvPicPr>
          <p:cNvPr id="2051" name="Picture 3" descr="C:\Users\PC-1KN1\AppData\Local\Microsoft\Windows\Temporary Internet Files\Content.IE5\1TTVV3GD\MP900321068[1].jpg"/>
          <p:cNvPicPr>
            <a:picLocks noChangeAspect="1" noChangeArrowheads="1"/>
          </p:cNvPicPr>
          <p:nvPr/>
        </p:nvPicPr>
        <p:blipFill>
          <a:blip r:embed="rId12" cstate="print">
            <a:extLst>
              <a:ext uri="{28A0092B-C50C-407E-A947-70E740481C1C}">
                <a14:useLocalDpi xmlns:a14="http://schemas.microsoft.com/office/drawing/2010/main" val="0"/>
              </a:ext>
            </a:extLst>
          </a:blip>
          <a:srcRect/>
          <a:stretch>
            <a:fillRect/>
          </a:stretch>
        </p:blipFill>
        <p:spPr bwMode="auto">
          <a:xfrm>
            <a:off x="5078435" y="2420280"/>
            <a:ext cx="477392" cy="66924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07601277"/>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188640"/>
            <a:ext cx="8229600" cy="1152128"/>
          </a:xfrm>
        </p:spPr>
        <p:txBody>
          <a:bodyPr>
            <a:normAutofit fontScale="90000"/>
          </a:bodyPr>
          <a:lstStyle/>
          <a:p>
            <a:r>
              <a:rPr lang="cs-CZ" sz="2000" dirty="0"/>
              <a:t>Přečti uvedená čísla  a seřaď je  podle velikosti od </a:t>
            </a:r>
            <a:r>
              <a:rPr lang="cs-CZ" sz="2000" dirty="0" smtClean="0"/>
              <a:t>nejmenšího po největší </a:t>
            </a:r>
            <a:br>
              <a:rPr lang="cs-CZ" sz="2000" dirty="0" smtClean="0"/>
            </a:br>
            <a:r>
              <a:rPr lang="cs-CZ" sz="2000" dirty="0" smtClean="0"/>
              <a:t>Zapiš i s písmeny do tajenky.</a:t>
            </a:r>
            <a:r>
              <a:rPr lang="cs-CZ" sz="2000" dirty="0"/>
              <a:t/>
            </a:r>
            <a:br>
              <a:rPr lang="cs-CZ" sz="2000" dirty="0"/>
            </a:br>
            <a:r>
              <a:rPr lang="cs-CZ" sz="2000" dirty="0"/>
              <a:t/>
            </a:r>
            <a:br>
              <a:rPr lang="cs-CZ" sz="2000" dirty="0"/>
            </a:br>
            <a:endParaRPr lang="cs-CZ" sz="2000" dirty="0"/>
          </a:p>
        </p:txBody>
      </p:sp>
      <p:sp>
        <p:nvSpPr>
          <p:cNvPr id="3" name="Zástupný symbol pro obsah 2"/>
          <p:cNvSpPr>
            <a:spLocks noGrp="1"/>
          </p:cNvSpPr>
          <p:nvPr>
            <p:ph idx="1"/>
          </p:nvPr>
        </p:nvSpPr>
        <p:spPr>
          <a:xfrm>
            <a:off x="457200" y="1124745"/>
            <a:ext cx="8229600" cy="1728192"/>
          </a:xfrm>
        </p:spPr>
        <p:txBody>
          <a:bodyPr/>
          <a:lstStyle/>
          <a:p>
            <a:pPr marL="0" indent="0">
              <a:buNone/>
            </a:pPr>
            <a:endParaRPr lang="cs-CZ" dirty="0"/>
          </a:p>
          <a:p>
            <a:pPr marL="0" indent="0">
              <a:buNone/>
            </a:pPr>
            <a:endParaRPr lang="cs-CZ" dirty="0" smtClean="0"/>
          </a:p>
          <a:p>
            <a:pPr marL="0" indent="0">
              <a:buNone/>
            </a:pPr>
            <a:endParaRPr lang="cs-CZ" dirty="0"/>
          </a:p>
          <a:p>
            <a:pPr marL="0" indent="0">
              <a:buNone/>
            </a:pPr>
            <a:endParaRPr lang="cs-CZ" dirty="0" smtClean="0"/>
          </a:p>
          <a:p>
            <a:pPr marL="0" indent="0">
              <a:buNone/>
            </a:pPr>
            <a:endParaRPr lang="cs-CZ" dirty="0"/>
          </a:p>
          <a:p>
            <a:pPr marL="0" indent="0">
              <a:buNone/>
            </a:pPr>
            <a:endParaRPr lang="cs-CZ" dirty="0" smtClean="0"/>
          </a:p>
          <a:p>
            <a:pPr marL="0" indent="0">
              <a:buNone/>
            </a:pPr>
            <a:endParaRPr lang="cs-CZ" dirty="0" smtClean="0"/>
          </a:p>
          <a:p>
            <a:pPr marL="0" indent="0" algn="ctr">
              <a:buNone/>
            </a:pPr>
            <a:endParaRPr lang="cs-CZ" dirty="0"/>
          </a:p>
        </p:txBody>
      </p:sp>
      <p:graphicFrame>
        <p:nvGraphicFramePr>
          <p:cNvPr id="5" name="Tabulka 4"/>
          <p:cNvGraphicFramePr>
            <a:graphicFrameLocks noGrp="1"/>
          </p:cNvGraphicFramePr>
          <p:nvPr>
            <p:extLst>
              <p:ext uri="{D42A27DB-BD31-4B8C-83A1-F6EECF244321}">
                <p14:modId xmlns:p14="http://schemas.microsoft.com/office/powerpoint/2010/main" val="681993017"/>
              </p:ext>
            </p:extLst>
          </p:nvPr>
        </p:nvGraphicFramePr>
        <p:xfrm>
          <a:off x="630643" y="1412775"/>
          <a:ext cx="7829790" cy="1296145"/>
        </p:xfrm>
        <a:graphic>
          <a:graphicData uri="http://schemas.openxmlformats.org/drawingml/2006/table">
            <a:tbl>
              <a:tblPr firstRow="1" bandRow="1">
                <a:tableStyleId>{5C22544A-7EE6-4342-B048-85BDC9FD1C3A}</a:tableStyleId>
              </a:tblPr>
              <a:tblGrid>
                <a:gridCol w="782979"/>
                <a:gridCol w="782979"/>
                <a:gridCol w="782979"/>
                <a:gridCol w="782979"/>
                <a:gridCol w="782979"/>
                <a:gridCol w="782979"/>
                <a:gridCol w="782979"/>
                <a:gridCol w="782979"/>
                <a:gridCol w="782979"/>
                <a:gridCol w="782979"/>
              </a:tblGrid>
              <a:tr h="454536">
                <a:tc>
                  <a:txBody>
                    <a:bodyPr/>
                    <a:lstStyle/>
                    <a:p>
                      <a:pPr algn="ctr">
                        <a:lnSpc>
                          <a:spcPct val="100000"/>
                        </a:lnSpc>
                      </a:pPr>
                      <a:r>
                        <a:rPr lang="cs-CZ" dirty="0" smtClean="0"/>
                        <a:t>41,25</a:t>
                      </a:r>
                      <a:endParaRPr lang="cs-CZ" dirty="0"/>
                    </a:p>
                  </a:txBody>
                  <a:tcPr/>
                </a:tc>
                <a:tc>
                  <a:txBody>
                    <a:bodyPr/>
                    <a:lstStyle/>
                    <a:p>
                      <a:pPr algn="ctr">
                        <a:lnSpc>
                          <a:spcPct val="100000"/>
                        </a:lnSpc>
                      </a:pPr>
                      <a:r>
                        <a:rPr lang="cs-CZ" dirty="0" smtClean="0"/>
                        <a:t>0,18</a:t>
                      </a:r>
                      <a:endParaRPr lang="cs-CZ" dirty="0"/>
                    </a:p>
                  </a:txBody>
                  <a:tcPr/>
                </a:tc>
                <a:tc>
                  <a:txBody>
                    <a:bodyPr/>
                    <a:lstStyle/>
                    <a:p>
                      <a:pPr algn="ctr">
                        <a:lnSpc>
                          <a:spcPct val="100000"/>
                        </a:lnSpc>
                      </a:pPr>
                      <a:r>
                        <a:rPr lang="cs-CZ" dirty="0" smtClean="0"/>
                        <a:t>22,03</a:t>
                      </a:r>
                      <a:endParaRPr lang="cs-CZ" dirty="0"/>
                    </a:p>
                  </a:txBody>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cs-CZ" sz="1800" dirty="0" smtClean="0"/>
                        <a:t>22,31</a:t>
                      </a:r>
                    </a:p>
                    <a:p>
                      <a:pPr algn="ctr">
                        <a:lnSpc>
                          <a:spcPct val="100000"/>
                        </a:lnSpc>
                      </a:pPr>
                      <a:endParaRPr lang="cs-CZ" sz="2000" dirty="0"/>
                    </a:p>
                  </a:txBody>
                  <a:tcPr/>
                </a:tc>
                <a:tc>
                  <a:txBody>
                    <a:bodyPr/>
                    <a:lstStyle/>
                    <a:p>
                      <a:pPr algn="ctr">
                        <a:lnSpc>
                          <a:spcPct val="100000"/>
                        </a:lnSpc>
                      </a:pPr>
                      <a:r>
                        <a:rPr lang="cs-CZ" dirty="0" smtClean="0"/>
                        <a:t>8,05</a:t>
                      </a:r>
                      <a:endParaRPr lang="cs-CZ" dirty="0"/>
                    </a:p>
                  </a:txBody>
                  <a:tcPr/>
                </a:tc>
                <a:tc>
                  <a:txBody>
                    <a:bodyPr/>
                    <a:lstStyle/>
                    <a:p>
                      <a:pPr algn="ctr">
                        <a:lnSpc>
                          <a:spcPct val="100000"/>
                        </a:lnSpc>
                      </a:pPr>
                      <a:r>
                        <a:rPr lang="cs-CZ" dirty="0" smtClean="0"/>
                        <a:t>4,38</a:t>
                      </a:r>
                      <a:endParaRPr lang="cs-CZ" dirty="0"/>
                    </a:p>
                  </a:txBody>
                  <a:tcPr/>
                </a:tc>
                <a:tc>
                  <a:txBody>
                    <a:bodyPr/>
                    <a:lstStyle/>
                    <a:p>
                      <a:pPr algn="ctr">
                        <a:lnSpc>
                          <a:spcPct val="100000"/>
                        </a:lnSpc>
                      </a:pPr>
                      <a:r>
                        <a:rPr lang="cs-CZ" dirty="0" smtClean="0"/>
                        <a:t>1,43</a:t>
                      </a:r>
                      <a:endParaRPr lang="cs-CZ" dirty="0"/>
                    </a:p>
                  </a:txBody>
                  <a:tcPr/>
                </a:tc>
                <a:tc>
                  <a:txBody>
                    <a:bodyPr/>
                    <a:lstStyle/>
                    <a:p>
                      <a:pPr algn="ctr">
                        <a:lnSpc>
                          <a:spcPct val="100000"/>
                        </a:lnSpc>
                      </a:pPr>
                      <a:r>
                        <a:rPr lang="cs-CZ" dirty="0" smtClean="0"/>
                        <a:t>1,21</a:t>
                      </a:r>
                      <a:endParaRPr lang="cs-CZ" dirty="0"/>
                    </a:p>
                  </a:txBody>
                  <a:tcPr/>
                </a:tc>
                <a:tc>
                  <a:txBody>
                    <a:bodyPr/>
                    <a:lstStyle/>
                    <a:p>
                      <a:pPr algn="ctr">
                        <a:lnSpc>
                          <a:spcPct val="100000"/>
                        </a:lnSpc>
                      </a:pPr>
                      <a:r>
                        <a:rPr lang="cs-CZ" dirty="0" smtClean="0"/>
                        <a:t>0,16</a:t>
                      </a:r>
                      <a:endParaRPr lang="cs-CZ" dirty="0"/>
                    </a:p>
                  </a:txBody>
                  <a:tcPr/>
                </a:tc>
                <a:tc>
                  <a:txBody>
                    <a:bodyPr/>
                    <a:lstStyle/>
                    <a:p>
                      <a:pPr algn="ctr">
                        <a:lnSpc>
                          <a:spcPct val="100000"/>
                        </a:lnSpc>
                      </a:pPr>
                      <a:r>
                        <a:rPr lang="cs-CZ" dirty="0" smtClean="0"/>
                        <a:t>41,52</a:t>
                      </a:r>
                      <a:endParaRPr lang="cs-CZ" dirty="0"/>
                    </a:p>
                  </a:txBody>
                  <a:tcPr/>
                </a:tc>
              </a:tr>
              <a:tr h="625585">
                <a:tc>
                  <a:txBody>
                    <a:bodyPr/>
                    <a:lstStyle/>
                    <a:p>
                      <a:pPr algn="ctr">
                        <a:lnSpc>
                          <a:spcPct val="100000"/>
                        </a:lnSpc>
                      </a:pPr>
                      <a:r>
                        <a:rPr lang="cs-CZ" dirty="0" smtClean="0"/>
                        <a:t>I</a:t>
                      </a:r>
                      <a:endParaRPr lang="cs-CZ" dirty="0"/>
                    </a:p>
                  </a:txBody>
                  <a:tcPr/>
                </a:tc>
                <a:tc>
                  <a:txBody>
                    <a:bodyPr/>
                    <a:lstStyle/>
                    <a:p>
                      <a:pPr algn="ctr">
                        <a:lnSpc>
                          <a:spcPct val="100000"/>
                        </a:lnSpc>
                      </a:pPr>
                      <a:r>
                        <a:rPr lang="cs-CZ" dirty="0" smtClean="0"/>
                        <a:t>E</a:t>
                      </a:r>
                      <a:endParaRPr lang="cs-CZ" dirty="0"/>
                    </a:p>
                  </a:txBody>
                  <a:tcPr/>
                </a:tc>
                <a:tc>
                  <a:txBody>
                    <a:bodyPr/>
                    <a:lstStyle/>
                    <a:p>
                      <a:pPr algn="ctr">
                        <a:lnSpc>
                          <a:spcPct val="100000"/>
                        </a:lnSpc>
                      </a:pPr>
                      <a:r>
                        <a:rPr lang="cs-CZ" dirty="0" smtClean="0"/>
                        <a:t>D</a:t>
                      </a:r>
                      <a:endParaRPr lang="cs-CZ" dirty="0"/>
                    </a:p>
                  </a:txBody>
                  <a:tcPr/>
                </a:tc>
                <a:tc>
                  <a:txBody>
                    <a:bodyPr/>
                    <a:lstStyle/>
                    <a:p>
                      <a:pPr algn="ctr">
                        <a:lnSpc>
                          <a:spcPct val="100000"/>
                        </a:lnSpc>
                      </a:pPr>
                      <a:r>
                        <a:rPr lang="cs-CZ" dirty="0" smtClean="0"/>
                        <a:t>Z</a:t>
                      </a:r>
                      <a:endParaRPr lang="cs-CZ" dirty="0"/>
                    </a:p>
                  </a:txBody>
                  <a:tcPr/>
                </a:tc>
                <a:tc>
                  <a:txBody>
                    <a:bodyPr/>
                    <a:lstStyle/>
                    <a:p>
                      <a:pPr algn="ctr">
                        <a:lnSpc>
                          <a:spcPct val="100000"/>
                        </a:lnSpc>
                      </a:pPr>
                      <a:r>
                        <a:rPr lang="cs-CZ" dirty="0" smtClean="0"/>
                        <a:t>O</a:t>
                      </a:r>
                      <a:endParaRPr lang="cs-CZ" dirty="0"/>
                    </a:p>
                  </a:txBody>
                  <a:tcPr/>
                </a:tc>
                <a:tc>
                  <a:txBody>
                    <a:bodyPr/>
                    <a:lstStyle/>
                    <a:p>
                      <a:pPr algn="ctr">
                        <a:lnSpc>
                          <a:spcPct val="100000"/>
                        </a:lnSpc>
                      </a:pPr>
                      <a:r>
                        <a:rPr lang="cs-CZ" dirty="0" smtClean="0"/>
                        <a:t>P</a:t>
                      </a:r>
                      <a:endParaRPr lang="cs-CZ" dirty="0"/>
                    </a:p>
                  </a:txBody>
                  <a:tcPr/>
                </a:tc>
                <a:tc>
                  <a:txBody>
                    <a:bodyPr/>
                    <a:lstStyle/>
                    <a:p>
                      <a:pPr algn="ctr">
                        <a:lnSpc>
                          <a:spcPct val="100000"/>
                        </a:lnSpc>
                      </a:pPr>
                      <a:r>
                        <a:rPr lang="cs-CZ" dirty="0" smtClean="0"/>
                        <a:t>U</a:t>
                      </a:r>
                      <a:endParaRPr lang="cs-CZ" dirty="0"/>
                    </a:p>
                  </a:txBody>
                  <a:tcPr/>
                </a:tc>
                <a:tc>
                  <a:txBody>
                    <a:bodyPr/>
                    <a:lstStyle/>
                    <a:p>
                      <a:pPr algn="ctr">
                        <a:lnSpc>
                          <a:spcPct val="100000"/>
                        </a:lnSpc>
                      </a:pPr>
                      <a:r>
                        <a:rPr lang="cs-CZ" dirty="0" smtClean="0"/>
                        <a:t>T</a:t>
                      </a:r>
                      <a:endParaRPr lang="cs-CZ" dirty="0"/>
                    </a:p>
                  </a:txBody>
                  <a:tcPr/>
                </a:tc>
                <a:tc>
                  <a:txBody>
                    <a:bodyPr/>
                    <a:lstStyle/>
                    <a:p>
                      <a:pPr algn="ctr">
                        <a:lnSpc>
                          <a:spcPct val="100000"/>
                        </a:lnSpc>
                      </a:pPr>
                      <a:r>
                        <a:rPr lang="cs-CZ" dirty="0" smtClean="0"/>
                        <a:t>J</a:t>
                      </a:r>
                      <a:endParaRPr lang="cs-CZ" dirty="0"/>
                    </a:p>
                  </a:txBody>
                  <a:tcPr/>
                </a:tc>
                <a:tc>
                  <a:txBody>
                    <a:bodyPr/>
                    <a:lstStyle/>
                    <a:p>
                      <a:pPr algn="ctr">
                        <a:lnSpc>
                          <a:spcPct val="100000"/>
                        </a:lnSpc>
                      </a:pPr>
                      <a:r>
                        <a:rPr lang="cs-CZ" dirty="0" smtClean="0"/>
                        <a:t>M</a:t>
                      </a:r>
                      <a:endParaRPr lang="cs-CZ" dirty="0"/>
                    </a:p>
                  </a:txBody>
                  <a:tcPr/>
                </a:tc>
              </a:tr>
            </a:tbl>
          </a:graphicData>
        </a:graphic>
      </p:graphicFrame>
      <p:sp>
        <p:nvSpPr>
          <p:cNvPr id="7" name="TextovéPole 6"/>
          <p:cNvSpPr txBox="1"/>
          <p:nvPr/>
        </p:nvSpPr>
        <p:spPr>
          <a:xfrm>
            <a:off x="630643" y="5307594"/>
            <a:ext cx="7992888" cy="923330"/>
          </a:xfrm>
          <a:prstGeom prst="rect">
            <a:avLst/>
          </a:prstGeom>
          <a:noFill/>
        </p:spPr>
        <p:txBody>
          <a:bodyPr wrap="square" rtlCol="0">
            <a:spAutoFit/>
          </a:bodyPr>
          <a:lstStyle/>
          <a:p>
            <a:r>
              <a:rPr lang="cs-CZ" dirty="0" smtClean="0"/>
              <a:t>Jak se ti úkol podařil? Zakroužkuj:</a:t>
            </a:r>
          </a:p>
          <a:p>
            <a:endParaRPr lang="cs-CZ" dirty="0"/>
          </a:p>
          <a:p>
            <a:r>
              <a:rPr lang="cs-CZ" dirty="0" smtClean="0"/>
              <a:t> sám a bez chyby                           sám, ale s chybami                                 s pomocí</a:t>
            </a:r>
            <a:endParaRPr lang="cs-CZ" dirty="0"/>
          </a:p>
        </p:txBody>
      </p:sp>
      <p:pic>
        <p:nvPicPr>
          <p:cNvPr id="5125" name="Picture 5" descr="C:\Documents and Settings\uctarna\Local Settings\Temporary Internet Files\Content.IE5\X7IH5O2Y\MC900437561[2].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496183" y="5632503"/>
            <a:ext cx="1224136" cy="697257"/>
          </a:xfrm>
          <a:prstGeom prst="rect">
            <a:avLst/>
          </a:prstGeom>
          <a:noFill/>
          <a:extLst>
            <a:ext uri="{909E8E84-426E-40DD-AFC4-6F175D3DCCD1}">
              <a14:hiddenFill xmlns:a14="http://schemas.microsoft.com/office/drawing/2010/main">
                <a:solidFill>
                  <a:srgbClr val="FFFFFF"/>
                </a:solidFill>
              </a14:hiddenFill>
            </a:ext>
          </a:extLst>
        </p:spPr>
      </p:pic>
      <p:pic>
        <p:nvPicPr>
          <p:cNvPr id="5126" name="Picture 6" descr="C:\Documents and Settings\uctarna\Local Settings\Temporary Internet Files\Content.IE5\G7QEKOI2\MC900434409[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029490" y="5726868"/>
            <a:ext cx="594041" cy="508528"/>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8" name="Tabulka 7"/>
          <p:cNvGraphicFramePr>
            <a:graphicFrameLocks noGrp="1"/>
          </p:cNvGraphicFramePr>
          <p:nvPr>
            <p:extLst>
              <p:ext uri="{D42A27DB-BD31-4B8C-83A1-F6EECF244321}">
                <p14:modId xmlns:p14="http://schemas.microsoft.com/office/powerpoint/2010/main" val="2306757639"/>
              </p:ext>
            </p:extLst>
          </p:nvPr>
        </p:nvGraphicFramePr>
        <p:xfrm>
          <a:off x="630640" y="3284984"/>
          <a:ext cx="7901800" cy="1296144"/>
        </p:xfrm>
        <a:graphic>
          <a:graphicData uri="http://schemas.openxmlformats.org/drawingml/2006/table">
            <a:tbl>
              <a:tblPr firstRow="1" bandRow="1">
                <a:tableStyleId>{5C22544A-7EE6-4342-B048-85BDC9FD1C3A}</a:tableStyleId>
              </a:tblPr>
              <a:tblGrid>
                <a:gridCol w="790180"/>
                <a:gridCol w="790180"/>
                <a:gridCol w="790180"/>
                <a:gridCol w="790180"/>
                <a:gridCol w="790180"/>
                <a:gridCol w="790180"/>
                <a:gridCol w="790180"/>
                <a:gridCol w="790180"/>
                <a:gridCol w="790180"/>
                <a:gridCol w="790180"/>
              </a:tblGrid>
              <a:tr h="648072">
                <a:tc>
                  <a:txBody>
                    <a:bodyPr/>
                    <a:lstStyle/>
                    <a:p>
                      <a:pPr>
                        <a:lnSpc>
                          <a:spcPct val="150000"/>
                        </a:lnSpc>
                      </a:pPr>
                      <a:endParaRPr lang="cs-CZ" dirty="0"/>
                    </a:p>
                  </a:txBody>
                  <a:tcPr/>
                </a:tc>
                <a:tc>
                  <a:txBody>
                    <a:bodyPr/>
                    <a:lstStyle/>
                    <a:p>
                      <a:pPr>
                        <a:lnSpc>
                          <a:spcPct val="150000"/>
                        </a:lnSpc>
                      </a:pPr>
                      <a:endParaRPr lang="cs-CZ" dirty="0"/>
                    </a:p>
                  </a:txBody>
                  <a:tcPr/>
                </a:tc>
                <a:tc>
                  <a:txBody>
                    <a:bodyPr/>
                    <a:lstStyle/>
                    <a:p>
                      <a:pPr>
                        <a:lnSpc>
                          <a:spcPct val="150000"/>
                        </a:lnSpc>
                      </a:pPr>
                      <a:endParaRPr lang="cs-CZ" dirty="0"/>
                    </a:p>
                  </a:txBody>
                  <a:tcPr/>
                </a:tc>
                <a:tc>
                  <a:txBody>
                    <a:bodyPr/>
                    <a:lstStyle/>
                    <a:p>
                      <a:pPr>
                        <a:lnSpc>
                          <a:spcPct val="150000"/>
                        </a:lnSpc>
                      </a:pPr>
                      <a:endParaRPr lang="cs-CZ" dirty="0"/>
                    </a:p>
                  </a:txBody>
                  <a:tcPr/>
                </a:tc>
                <a:tc>
                  <a:txBody>
                    <a:bodyPr/>
                    <a:lstStyle/>
                    <a:p>
                      <a:pPr>
                        <a:lnSpc>
                          <a:spcPct val="150000"/>
                        </a:lnSpc>
                      </a:pPr>
                      <a:endParaRPr lang="cs-CZ" dirty="0"/>
                    </a:p>
                  </a:txBody>
                  <a:tcPr/>
                </a:tc>
                <a:tc>
                  <a:txBody>
                    <a:bodyPr/>
                    <a:lstStyle/>
                    <a:p>
                      <a:pPr>
                        <a:lnSpc>
                          <a:spcPct val="150000"/>
                        </a:lnSpc>
                      </a:pPr>
                      <a:endParaRPr lang="cs-CZ" dirty="0"/>
                    </a:p>
                  </a:txBody>
                  <a:tcPr/>
                </a:tc>
                <a:tc>
                  <a:txBody>
                    <a:bodyPr/>
                    <a:lstStyle/>
                    <a:p>
                      <a:pPr>
                        <a:lnSpc>
                          <a:spcPct val="150000"/>
                        </a:lnSpc>
                      </a:pPr>
                      <a:endParaRPr lang="cs-CZ" dirty="0"/>
                    </a:p>
                  </a:txBody>
                  <a:tcPr/>
                </a:tc>
                <a:tc>
                  <a:txBody>
                    <a:bodyPr/>
                    <a:lstStyle/>
                    <a:p>
                      <a:pPr>
                        <a:lnSpc>
                          <a:spcPct val="150000"/>
                        </a:lnSpc>
                      </a:pPr>
                      <a:endParaRPr lang="cs-CZ" dirty="0"/>
                    </a:p>
                  </a:txBody>
                  <a:tcPr/>
                </a:tc>
                <a:tc>
                  <a:txBody>
                    <a:bodyPr/>
                    <a:lstStyle/>
                    <a:p>
                      <a:pPr>
                        <a:lnSpc>
                          <a:spcPct val="150000"/>
                        </a:lnSpc>
                      </a:pPr>
                      <a:endParaRPr lang="cs-CZ" dirty="0"/>
                    </a:p>
                  </a:txBody>
                  <a:tcPr/>
                </a:tc>
                <a:tc>
                  <a:txBody>
                    <a:bodyPr/>
                    <a:lstStyle/>
                    <a:p>
                      <a:pPr>
                        <a:lnSpc>
                          <a:spcPct val="150000"/>
                        </a:lnSpc>
                      </a:pPr>
                      <a:endParaRPr lang="cs-CZ" dirty="0"/>
                    </a:p>
                  </a:txBody>
                  <a:tcPr/>
                </a:tc>
              </a:tr>
              <a:tr h="648072">
                <a:tc>
                  <a:txBody>
                    <a:bodyPr/>
                    <a:lstStyle/>
                    <a:p>
                      <a:pPr algn="ctr">
                        <a:lnSpc>
                          <a:spcPct val="150000"/>
                        </a:lnSpc>
                      </a:pPr>
                      <a:endParaRPr lang="cs-CZ" dirty="0"/>
                    </a:p>
                  </a:txBody>
                  <a:tcPr/>
                </a:tc>
                <a:tc>
                  <a:txBody>
                    <a:bodyPr/>
                    <a:lstStyle/>
                    <a:p>
                      <a:pPr algn="ctr">
                        <a:lnSpc>
                          <a:spcPct val="150000"/>
                        </a:lnSpc>
                      </a:pPr>
                      <a:endParaRPr lang="cs-CZ" dirty="0"/>
                    </a:p>
                  </a:txBody>
                  <a:tcPr/>
                </a:tc>
                <a:tc>
                  <a:txBody>
                    <a:bodyPr/>
                    <a:lstStyle/>
                    <a:p>
                      <a:pPr algn="ctr">
                        <a:lnSpc>
                          <a:spcPct val="150000"/>
                        </a:lnSpc>
                      </a:pPr>
                      <a:endParaRPr lang="cs-CZ" dirty="0"/>
                    </a:p>
                  </a:txBody>
                  <a:tcPr/>
                </a:tc>
                <a:tc>
                  <a:txBody>
                    <a:bodyPr/>
                    <a:lstStyle/>
                    <a:p>
                      <a:pPr algn="ctr">
                        <a:lnSpc>
                          <a:spcPct val="150000"/>
                        </a:lnSpc>
                      </a:pPr>
                      <a:endParaRPr lang="cs-CZ" dirty="0"/>
                    </a:p>
                  </a:txBody>
                  <a:tcPr/>
                </a:tc>
                <a:tc>
                  <a:txBody>
                    <a:bodyPr/>
                    <a:lstStyle/>
                    <a:p>
                      <a:pPr algn="ctr">
                        <a:lnSpc>
                          <a:spcPct val="150000"/>
                        </a:lnSpc>
                      </a:pPr>
                      <a:endParaRPr lang="cs-CZ" dirty="0"/>
                    </a:p>
                  </a:txBody>
                  <a:tcPr/>
                </a:tc>
                <a:tc>
                  <a:txBody>
                    <a:bodyPr/>
                    <a:lstStyle/>
                    <a:p>
                      <a:pPr algn="ctr">
                        <a:lnSpc>
                          <a:spcPct val="150000"/>
                        </a:lnSpc>
                      </a:pPr>
                      <a:endParaRPr lang="cs-CZ" dirty="0"/>
                    </a:p>
                  </a:txBody>
                  <a:tcPr/>
                </a:tc>
                <a:tc>
                  <a:txBody>
                    <a:bodyPr/>
                    <a:lstStyle/>
                    <a:p>
                      <a:pPr algn="ctr">
                        <a:lnSpc>
                          <a:spcPct val="150000"/>
                        </a:lnSpc>
                      </a:pPr>
                      <a:endParaRPr lang="cs-CZ" dirty="0"/>
                    </a:p>
                  </a:txBody>
                  <a:tcPr/>
                </a:tc>
                <a:tc>
                  <a:txBody>
                    <a:bodyPr/>
                    <a:lstStyle/>
                    <a:p>
                      <a:pPr algn="ctr">
                        <a:lnSpc>
                          <a:spcPct val="150000"/>
                        </a:lnSpc>
                      </a:pPr>
                      <a:endParaRPr lang="cs-CZ" dirty="0"/>
                    </a:p>
                  </a:txBody>
                  <a:tcPr/>
                </a:tc>
                <a:tc>
                  <a:txBody>
                    <a:bodyPr/>
                    <a:lstStyle/>
                    <a:p>
                      <a:pPr algn="ctr">
                        <a:lnSpc>
                          <a:spcPct val="150000"/>
                        </a:lnSpc>
                      </a:pPr>
                      <a:endParaRPr lang="cs-CZ" dirty="0"/>
                    </a:p>
                  </a:txBody>
                  <a:tcPr/>
                </a:tc>
                <a:tc>
                  <a:txBody>
                    <a:bodyPr/>
                    <a:lstStyle/>
                    <a:p>
                      <a:pPr algn="ctr">
                        <a:lnSpc>
                          <a:spcPct val="150000"/>
                        </a:lnSpc>
                      </a:pPr>
                      <a:endParaRPr lang="cs-CZ" dirty="0"/>
                    </a:p>
                  </a:txBody>
                  <a:tcPr/>
                </a:tc>
              </a:tr>
            </a:tbl>
          </a:graphicData>
        </a:graphic>
      </p:graphicFrame>
      <p:pic>
        <p:nvPicPr>
          <p:cNvPr id="1026" name="Picture 2" descr="C:\Users\PC-1KN1\AppData\Local\Microsoft\Windows\Temporary Internet Files\Content.IE5\B9AWQ00L\MC900437791[1].wmf"/>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339752" y="5709808"/>
            <a:ext cx="936104" cy="74352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667563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6" presetClass="entr" presetSubtype="16" fill="hold" nodeType="clickEffect">
                                  <p:stCondLst>
                                    <p:cond delay="0"/>
                                  </p:stCondLst>
                                  <p:childTnLst>
                                    <p:set>
                                      <p:cBhvr>
                                        <p:cTn id="12" dur="1" fill="hold">
                                          <p:stCondLst>
                                            <p:cond delay="0"/>
                                          </p:stCondLst>
                                        </p:cTn>
                                        <p:tgtEl>
                                          <p:spTgt spid="1026"/>
                                        </p:tgtEl>
                                        <p:attrNameLst>
                                          <p:attrName>style.visibility</p:attrName>
                                        </p:attrNameLst>
                                      </p:cBhvr>
                                      <p:to>
                                        <p:strVal val="visible"/>
                                      </p:to>
                                    </p:set>
                                    <p:animEffect transition="in" filter="circle(in)">
                                      <p:cBhvr>
                                        <p:cTn id="13" dur="2000"/>
                                        <p:tgtEl>
                                          <p:spTgt spid="1026"/>
                                        </p:tgtEl>
                                      </p:cBhvr>
                                    </p:animEffect>
                                  </p:childTnLst>
                                </p:cTn>
                              </p:par>
                            </p:childTnLst>
                          </p:cTn>
                        </p:par>
                      </p:childTnLst>
                    </p:cTn>
                  </p:par>
                  <p:par>
                    <p:cTn id="14" fill="hold">
                      <p:stCondLst>
                        <p:cond delay="indefinite"/>
                      </p:stCondLst>
                      <p:childTnLst>
                        <p:par>
                          <p:cTn id="15" fill="hold">
                            <p:stCondLst>
                              <p:cond delay="0"/>
                            </p:stCondLst>
                            <p:childTnLst>
                              <p:par>
                                <p:cTn id="16" presetID="6" presetClass="entr" presetSubtype="16" fill="hold" nodeType="clickEffect">
                                  <p:stCondLst>
                                    <p:cond delay="0"/>
                                  </p:stCondLst>
                                  <p:childTnLst>
                                    <p:set>
                                      <p:cBhvr>
                                        <p:cTn id="17" dur="1" fill="hold">
                                          <p:stCondLst>
                                            <p:cond delay="0"/>
                                          </p:stCondLst>
                                        </p:cTn>
                                        <p:tgtEl>
                                          <p:spTgt spid="5125"/>
                                        </p:tgtEl>
                                        <p:attrNameLst>
                                          <p:attrName>style.visibility</p:attrName>
                                        </p:attrNameLst>
                                      </p:cBhvr>
                                      <p:to>
                                        <p:strVal val="visible"/>
                                      </p:to>
                                    </p:set>
                                    <p:animEffect transition="in" filter="circle(in)">
                                      <p:cBhvr>
                                        <p:cTn id="18" dur="2000"/>
                                        <p:tgtEl>
                                          <p:spTgt spid="5125"/>
                                        </p:tgtEl>
                                      </p:cBhvr>
                                    </p:animEffect>
                                  </p:childTnLst>
                                </p:cTn>
                              </p:par>
                            </p:childTnLst>
                          </p:cTn>
                        </p:par>
                      </p:childTnLst>
                    </p:cTn>
                  </p:par>
                  <p:par>
                    <p:cTn id="19" fill="hold">
                      <p:stCondLst>
                        <p:cond delay="indefinite"/>
                      </p:stCondLst>
                      <p:childTnLst>
                        <p:par>
                          <p:cTn id="20" fill="hold">
                            <p:stCondLst>
                              <p:cond delay="0"/>
                            </p:stCondLst>
                            <p:childTnLst>
                              <p:par>
                                <p:cTn id="21" presetID="6" presetClass="entr" presetSubtype="16" fill="hold" nodeType="clickEffect">
                                  <p:stCondLst>
                                    <p:cond delay="0"/>
                                  </p:stCondLst>
                                  <p:childTnLst>
                                    <p:set>
                                      <p:cBhvr>
                                        <p:cTn id="22" dur="1" fill="hold">
                                          <p:stCondLst>
                                            <p:cond delay="0"/>
                                          </p:stCondLst>
                                        </p:cTn>
                                        <p:tgtEl>
                                          <p:spTgt spid="5126"/>
                                        </p:tgtEl>
                                        <p:attrNameLst>
                                          <p:attrName>style.visibility</p:attrName>
                                        </p:attrNameLst>
                                      </p:cBhvr>
                                      <p:to>
                                        <p:strVal val="visible"/>
                                      </p:to>
                                    </p:set>
                                    <p:animEffect transition="in" filter="circle(in)">
                                      <p:cBhvr>
                                        <p:cTn id="23" dur="2000"/>
                                        <p:tgtEl>
                                          <p:spTgt spid="51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1426170"/>
          </a:xfrm>
        </p:spPr>
        <p:txBody>
          <a:bodyPr>
            <a:normAutofit fontScale="90000"/>
          </a:bodyPr>
          <a:lstStyle/>
          <a:p>
            <a:r>
              <a:rPr lang="cs-CZ" sz="2000" dirty="0" smtClean="0"/>
              <a:t>Řešení: </a:t>
            </a:r>
            <a:r>
              <a:rPr lang="cs-CZ" sz="2000" dirty="0"/>
              <a:t>Přečti uvedená čísla  a seřaď je  podle velikosti od nejmenšího po </a:t>
            </a:r>
            <a:r>
              <a:rPr lang="cs-CZ" sz="2000" dirty="0" smtClean="0"/>
              <a:t>největší.</a:t>
            </a:r>
            <a:br>
              <a:rPr lang="cs-CZ" sz="2000" dirty="0" smtClean="0"/>
            </a:br>
            <a:r>
              <a:rPr lang="cs-CZ" sz="2000" dirty="0" smtClean="0"/>
              <a:t>Zapiš i s písmeny do tajenky.</a:t>
            </a:r>
            <a:r>
              <a:rPr lang="cs-CZ" sz="2000" dirty="0"/>
              <a:t/>
            </a:r>
            <a:br>
              <a:rPr lang="cs-CZ" sz="2000" dirty="0"/>
            </a:br>
            <a:r>
              <a:rPr lang="cs-CZ" sz="2000" dirty="0"/>
              <a:t/>
            </a:r>
            <a:br>
              <a:rPr lang="cs-CZ" sz="2000" dirty="0"/>
            </a:br>
            <a:endParaRPr lang="cs-CZ" sz="2000" dirty="0"/>
          </a:p>
        </p:txBody>
      </p:sp>
      <p:sp>
        <p:nvSpPr>
          <p:cNvPr id="3" name="Zástupný symbol pro obsah 2"/>
          <p:cNvSpPr>
            <a:spLocks noGrp="1"/>
          </p:cNvSpPr>
          <p:nvPr>
            <p:ph idx="1"/>
          </p:nvPr>
        </p:nvSpPr>
        <p:spPr>
          <a:xfrm>
            <a:off x="457200" y="1124745"/>
            <a:ext cx="8229600" cy="1728192"/>
          </a:xfrm>
        </p:spPr>
        <p:txBody>
          <a:bodyPr/>
          <a:lstStyle/>
          <a:p>
            <a:pPr marL="0" indent="0">
              <a:buNone/>
            </a:pPr>
            <a:endParaRPr lang="cs-CZ" dirty="0"/>
          </a:p>
          <a:p>
            <a:pPr marL="0" indent="0">
              <a:buNone/>
            </a:pPr>
            <a:endParaRPr lang="cs-CZ" dirty="0" smtClean="0"/>
          </a:p>
          <a:p>
            <a:pPr marL="0" indent="0">
              <a:buNone/>
            </a:pPr>
            <a:endParaRPr lang="cs-CZ" dirty="0"/>
          </a:p>
          <a:p>
            <a:pPr marL="0" indent="0">
              <a:buNone/>
            </a:pPr>
            <a:endParaRPr lang="cs-CZ" dirty="0" smtClean="0"/>
          </a:p>
          <a:p>
            <a:pPr marL="0" indent="0">
              <a:buNone/>
            </a:pPr>
            <a:endParaRPr lang="cs-CZ" dirty="0"/>
          </a:p>
          <a:p>
            <a:pPr marL="0" indent="0">
              <a:buNone/>
            </a:pPr>
            <a:endParaRPr lang="cs-CZ" dirty="0" smtClean="0"/>
          </a:p>
          <a:p>
            <a:pPr marL="0" indent="0">
              <a:buNone/>
            </a:pPr>
            <a:endParaRPr lang="cs-CZ" dirty="0" smtClean="0"/>
          </a:p>
          <a:p>
            <a:pPr marL="0" indent="0" algn="ctr">
              <a:buNone/>
            </a:pPr>
            <a:endParaRPr lang="cs-CZ" dirty="0"/>
          </a:p>
        </p:txBody>
      </p:sp>
      <p:graphicFrame>
        <p:nvGraphicFramePr>
          <p:cNvPr id="5" name="Tabulka 4"/>
          <p:cNvGraphicFramePr>
            <a:graphicFrameLocks noGrp="1"/>
          </p:cNvGraphicFramePr>
          <p:nvPr>
            <p:extLst>
              <p:ext uri="{D42A27DB-BD31-4B8C-83A1-F6EECF244321}">
                <p14:modId xmlns:p14="http://schemas.microsoft.com/office/powerpoint/2010/main" val="3809047121"/>
              </p:ext>
            </p:extLst>
          </p:nvPr>
        </p:nvGraphicFramePr>
        <p:xfrm>
          <a:off x="630643" y="1412775"/>
          <a:ext cx="7829790" cy="1296145"/>
        </p:xfrm>
        <a:graphic>
          <a:graphicData uri="http://schemas.openxmlformats.org/drawingml/2006/table">
            <a:tbl>
              <a:tblPr firstRow="1" bandRow="1">
                <a:tableStyleId>{5C22544A-7EE6-4342-B048-85BDC9FD1C3A}</a:tableStyleId>
              </a:tblPr>
              <a:tblGrid>
                <a:gridCol w="782979"/>
                <a:gridCol w="782979"/>
                <a:gridCol w="782979"/>
                <a:gridCol w="782979"/>
                <a:gridCol w="782979"/>
                <a:gridCol w="782979"/>
                <a:gridCol w="782979"/>
                <a:gridCol w="782979"/>
                <a:gridCol w="782979"/>
                <a:gridCol w="782979"/>
              </a:tblGrid>
              <a:tr h="454536">
                <a:tc>
                  <a:txBody>
                    <a:bodyPr/>
                    <a:lstStyle/>
                    <a:p>
                      <a:pPr algn="ctr">
                        <a:lnSpc>
                          <a:spcPct val="100000"/>
                        </a:lnSpc>
                      </a:pPr>
                      <a:r>
                        <a:rPr lang="cs-CZ" dirty="0" smtClean="0"/>
                        <a:t>41,25</a:t>
                      </a:r>
                      <a:endParaRPr lang="cs-CZ" dirty="0"/>
                    </a:p>
                  </a:txBody>
                  <a:tcPr/>
                </a:tc>
                <a:tc>
                  <a:txBody>
                    <a:bodyPr/>
                    <a:lstStyle/>
                    <a:p>
                      <a:pPr algn="ctr">
                        <a:lnSpc>
                          <a:spcPct val="100000"/>
                        </a:lnSpc>
                      </a:pPr>
                      <a:r>
                        <a:rPr lang="cs-CZ" dirty="0" smtClean="0"/>
                        <a:t>0,18</a:t>
                      </a:r>
                      <a:endParaRPr lang="cs-CZ" dirty="0"/>
                    </a:p>
                  </a:txBody>
                  <a:tcPr/>
                </a:tc>
                <a:tc>
                  <a:txBody>
                    <a:bodyPr/>
                    <a:lstStyle/>
                    <a:p>
                      <a:pPr algn="ctr">
                        <a:lnSpc>
                          <a:spcPct val="100000"/>
                        </a:lnSpc>
                      </a:pPr>
                      <a:r>
                        <a:rPr lang="cs-CZ" dirty="0" smtClean="0"/>
                        <a:t>22,03</a:t>
                      </a:r>
                      <a:endParaRPr lang="cs-CZ" dirty="0"/>
                    </a:p>
                  </a:txBody>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cs-CZ" sz="1800" dirty="0" smtClean="0"/>
                        <a:t>22,31</a:t>
                      </a:r>
                    </a:p>
                    <a:p>
                      <a:pPr algn="ctr">
                        <a:lnSpc>
                          <a:spcPct val="100000"/>
                        </a:lnSpc>
                      </a:pPr>
                      <a:endParaRPr lang="cs-CZ" sz="2000" dirty="0"/>
                    </a:p>
                  </a:txBody>
                  <a:tcPr/>
                </a:tc>
                <a:tc>
                  <a:txBody>
                    <a:bodyPr/>
                    <a:lstStyle/>
                    <a:p>
                      <a:pPr algn="ctr">
                        <a:lnSpc>
                          <a:spcPct val="100000"/>
                        </a:lnSpc>
                      </a:pPr>
                      <a:r>
                        <a:rPr lang="cs-CZ" dirty="0" smtClean="0"/>
                        <a:t>8,05</a:t>
                      </a:r>
                      <a:endParaRPr lang="cs-CZ" dirty="0"/>
                    </a:p>
                  </a:txBody>
                  <a:tcPr/>
                </a:tc>
                <a:tc>
                  <a:txBody>
                    <a:bodyPr/>
                    <a:lstStyle/>
                    <a:p>
                      <a:pPr algn="ctr">
                        <a:lnSpc>
                          <a:spcPct val="100000"/>
                        </a:lnSpc>
                      </a:pPr>
                      <a:r>
                        <a:rPr lang="cs-CZ" dirty="0" smtClean="0"/>
                        <a:t>4,38</a:t>
                      </a:r>
                      <a:endParaRPr lang="cs-CZ" dirty="0"/>
                    </a:p>
                  </a:txBody>
                  <a:tcPr/>
                </a:tc>
                <a:tc>
                  <a:txBody>
                    <a:bodyPr/>
                    <a:lstStyle/>
                    <a:p>
                      <a:pPr algn="ctr">
                        <a:lnSpc>
                          <a:spcPct val="100000"/>
                        </a:lnSpc>
                      </a:pPr>
                      <a:r>
                        <a:rPr lang="cs-CZ" dirty="0" smtClean="0"/>
                        <a:t>1,43</a:t>
                      </a:r>
                      <a:endParaRPr lang="cs-CZ" dirty="0"/>
                    </a:p>
                  </a:txBody>
                  <a:tcPr/>
                </a:tc>
                <a:tc>
                  <a:txBody>
                    <a:bodyPr/>
                    <a:lstStyle/>
                    <a:p>
                      <a:pPr algn="ctr">
                        <a:lnSpc>
                          <a:spcPct val="100000"/>
                        </a:lnSpc>
                      </a:pPr>
                      <a:r>
                        <a:rPr lang="cs-CZ" dirty="0" smtClean="0"/>
                        <a:t>1,21</a:t>
                      </a:r>
                      <a:endParaRPr lang="cs-CZ" dirty="0"/>
                    </a:p>
                  </a:txBody>
                  <a:tcPr/>
                </a:tc>
                <a:tc>
                  <a:txBody>
                    <a:bodyPr/>
                    <a:lstStyle/>
                    <a:p>
                      <a:pPr algn="ctr">
                        <a:lnSpc>
                          <a:spcPct val="100000"/>
                        </a:lnSpc>
                      </a:pPr>
                      <a:r>
                        <a:rPr lang="cs-CZ" dirty="0" smtClean="0"/>
                        <a:t>0,16</a:t>
                      </a:r>
                      <a:endParaRPr lang="cs-CZ" dirty="0"/>
                    </a:p>
                  </a:txBody>
                  <a:tcPr/>
                </a:tc>
                <a:tc>
                  <a:txBody>
                    <a:bodyPr/>
                    <a:lstStyle/>
                    <a:p>
                      <a:pPr algn="ctr">
                        <a:lnSpc>
                          <a:spcPct val="100000"/>
                        </a:lnSpc>
                      </a:pPr>
                      <a:r>
                        <a:rPr lang="cs-CZ" dirty="0" smtClean="0"/>
                        <a:t>41,52</a:t>
                      </a:r>
                      <a:endParaRPr lang="cs-CZ" dirty="0"/>
                    </a:p>
                  </a:txBody>
                  <a:tcPr/>
                </a:tc>
              </a:tr>
              <a:tr h="625585">
                <a:tc>
                  <a:txBody>
                    <a:bodyPr/>
                    <a:lstStyle/>
                    <a:p>
                      <a:pPr algn="ctr">
                        <a:lnSpc>
                          <a:spcPct val="100000"/>
                        </a:lnSpc>
                      </a:pPr>
                      <a:r>
                        <a:rPr lang="cs-CZ" dirty="0" smtClean="0"/>
                        <a:t>I</a:t>
                      </a:r>
                      <a:endParaRPr lang="cs-CZ" dirty="0"/>
                    </a:p>
                  </a:txBody>
                  <a:tcPr/>
                </a:tc>
                <a:tc>
                  <a:txBody>
                    <a:bodyPr/>
                    <a:lstStyle/>
                    <a:p>
                      <a:pPr algn="ctr">
                        <a:lnSpc>
                          <a:spcPct val="100000"/>
                        </a:lnSpc>
                      </a:pPr>
                      <a:r>
                        <a:rPr lang="cs-CZ" dirty="0" smtClean="0"/>
                        <a:t>E</a:t>
                      </a:r>
                      <a:endParaRPr lang="cs-CZ" dirty="0"/>
                    </a:p>
                  </a:txBody>
                  <a:tcPr/>
                </a:tc>
                <a:tc>
                  <a:txBody>
                    <a:bodyPr/>
                    <a:lstStyle/>
                    <a:p>
                      <a:pPr algn="ctr">
                        <a:lnSpc>
                          <a:spcPct val="100000"/>
                        </a:lnSpc>
                      </a:pPr>
                      <a:r>
                        <a:rPr lang="cs-CZ" dirty="0" smtClean="0"/>
                        <a:t>D</a:t>
                      </a:r>
                      <a:endParaRPr lang="cs-CZ" dirty="0"/>
                    </a:p>
                  </a:txBody>
                  <a:tcPr/>
                </a:tc>
                <a:tc>
                  <a:txBody>
                    <a:bodyPr/>
                    <a:lstStyle/>
                    <a:p>
                      <a:pPr algn="ctr">
                        <a:lnSpc>
                          <a:spcPct val="100000"/>
                        </a:lnSpc>
                      </a:pPr>
                      <a:r>
                        <a:rPr lang="cs-CZ" dirty="0" smtClean="0"/>
                        <a:t>Z</a:t>
                      </a:r>
                      <a:endParaRPr lang="cs-CZ" dirty="0"/>
                    </a:p>
                  </a:txBody>
                  <a:tcPr/>
                </a:tc>
                <a:tc>
                  <a:txBody>
                    <a:bodyPr/>
                    <a:lstStyle/>
                    <a:p>
                      <a:pPr algn="ctr">
                        <a:lnSpc>
                          <a:spcPct val="100000"/>
                        </a:lnSpc>
                      </a:pPr>
                      <a:r>
                        <a:rPr lang="cs-CZ" dirty="0" smtClean="0"/>
                        <a:t>O</a:t>
                      </a:r>
                      <a:endParaRPr lang="cs-CZ" dirty="0"/>
                    </a:p>
                  </a:txBody>
                  <a:tcPr/>
                </a:tc>
                <a:tc>
                  <a:txBody>
                    <a:bodyPr/>
                    <a:lstStyle/>
                    <a:p>
                      <a:pPr algn="ctr">
                        <a:lnSpc>
                          <a:spcPct val="100000"/>
                        </a:lnSpc>
                      </a:pPr>
                      <a:r>
                        <a:rPr lang="cs-CZ" dirty="0" smtClean="0"/>
                        <a:t>P</a:t>
                      </a:r>
                      <a:endParaRPr lang="cs-CZ" dirty="0"/>
                    </a:p>
                  </a:txBody>
                  <a:tcPr/>
                </a:tc>
                <a:tc>
                  <a:txBody>
                    <a:bodyPr/>
                    <a:lstStyle/>
                    <a:p>
                      <a:pPr algn="ctr">
                        <a:lnSpc>
                          <a:spcPct val="100000"/>
                        </a:lnSpc>
                      </a:pPr>
                      <a:r>
                        <a:rPr lang="cs-CZ" dirty="0" smtClean="0"/>
                        <a:t>U</a:t>
                      </a:r>
                      <a:endParaRPr lang="cs-CZ" dirty="0"/>
                    </a:p>
                  </a:txBody>
                  <a:tcPr/>
                </a:tc>
                <a:tc>
                  <a:txBody>
                    <a:bodyPr/>
                    <a:lstStyle/>
                    <a:p>
                      <a:pPr algn="ctr">
                        <a:lnSpc>
                          <a:spcPct val="100000"/>
                        </a:lnSpc>
                      </a:pPr>
                      <a:r>
                        <a:rPr lang="cs-CZ" dirty="0" smtClean="0"/>
                        <a:t>T</a:t>
                      </a:r>
                      <a:endParaRPr lang="cs-CZ" dirty="0"/>
                    </a:p>
                  </a:txBody>
                  <a:tcPr/>
                </a:tc>
                <a:tc>
                  <a:txBody>
                    <a:bodyPr/>
                    <a:lstStyle/>
                    <a:p>
                      <a:pPr algn="ctr">
                        <a:lnSpc>
                          <a:spcPct val="100000"/>
                        </a:lnSpc>
                      </a:pPr>
                      <a:r>
                        <a:rPr lang="cs-CZ" dirty="0" smtClean="0"/>
                        <a:t>J</a:t>
                      </a:r>
                      <a:endParaRPr lang="cs-CZ" dirty="0"/>
                    </a:p>
                  </a:txBody>
                  <a:tcPr/>
                </a:tc>
                <a:tc>
                  <a:txBody>
                    <a:bodyPr/>
                    <a:lstStyle/>
                    <a:p>
                      <a:pPr algn="ctr">
                        <a:lnSpc>
                          <a:spcPct val="100000"/>
                        </a:lnSpc>
                      </a:pPr>
                      <a:r>
                        <a:rPr lang="cs-CZ" dirty="0" smtClean="0"/>
                        <a:t>M</a:t>
                      </a:r>
                      <a:endParaRPr lang="cs-CZ" dirty="0"/>
                    </a:p>
                  </a:txBody>
                  <a:tcPr/>
                </a:tc>
              </a:tr>
            </a:tbl>
          </a:graphicData>
        </a:graphic>
      </p:graphicFrame>
      <p:graphicFrame>
        <p:nvGraphicFramePr>
          <p:cNvPr id="8" name="Tabulka 7"/>
          <p:cNvGraphicFramePr>
            <a:graphicFrameLocks noGrp="1"/>
          </p:cNvGraphicFramePr>
          <p:nvPr>
            <p:extLst>
              <p:ext uri="{D42A27DB-BD31-4B8C-83A1-F6EECF244321}">
                <p14:modId xmlns:p14="http://schemas.microsoft.com/office/powerpoint/2010/main" val="1258291441"/>
              </p:ext>
            </p:extLst>
          </p:nvPr>
        </p:nvGraphicFramePr>
        <p:xfrm>
          <a:off x="630640" y="3284984"/>
          <a:ext cx="7901800" cy="1296144"/>
        </p:xfrm>
        <a:graphic>
          <a:graphicData uri="http://schemas.openxmlformats.org/drawingml/2006/table">
            <a:tbl>
              <a:tblPr firstRow="1" bandRow="1">
                <a:tableStyleId>{5C22544A-7EE6-4342-B048-85BDC9FD1C3A}</a:tableStyleId>
              </a:tblPr>
              <a:tblGrid>
                <a:gridCol w="790180"/>
                <a:gridCol w="790180"/>
                <a:gridCol w="790180"/>
                <a:gridCol w="790180"/>
                <a:gridCol w="790180"/>
                <a:gridCol w="790180"/>
                <a:gridCol w="790180"/>
                <a:gridCol w="790180"/>
                <a:gridCol w="790180"/>
                <a:gridCol w="790180"/>
              </a:tblGrid>
              <a:tr h="648072">
                <a:tc>
                  <a:txBody>
                    <a:bodyPr/>
                    <a:lstStyle/>
                    <a:p>
                      <a:pPr>
                        <a:lnSpc>
                          <a:spcPct val="150000"/>
                        </a:lnSpc>
                      </a:pPr>
                      <a:r>
                        <a:rPr lang="cs-CZ" dirty="0" smtClean="0"/>
                        <a:t>0,16</a:t>
                      </a:r>
                      <a:endParaRPr lang="cs-CZ" dirty="0"/>
                    </a:p>
                  </a:txBody>
                  <a:tcPr/>
                </a:tc>
                <a:tc>
                  <a:txBody>
                    <a:bodyPr/>
                    <a:lstStyle/>
                    <a:p>
                      <a:pPr>
                        <a:lnSpc>
                          <a:spcPct val="150000"/>
                        </a:lnSpc>
                      </a:pPr>
                      <a:r>
                        <a:rPr lang="cs-CZ" dirty="0" smtClean="0"/>
                        <a:t>0,18</a:t>
                      </a:r>
                      <a:endParaRPr lang="cs-CZ" dirty="0"/>
                    </a:p>
                  </a:txBody>
                  <a:tcPr/>
                </a:tc>
                <a:tc>
                  <a:txBody>
                    <a:bodyPr/>
                    <a:lstStyle/>
                    <a:p>
                      <a:pPr>
                        <a:lnSpc>
                          <a:spcPct val="150000"/>
                        </a:lnSpc>
                      </a:pPr>
                      <a:r>
                        <a:rPr lang="cs-CZ" dirty="0" smtClean="0"/>
                        <a:t>1,21</a:t>
                      </a:r>
                      <a:endParaRPr lang="cs-CZ" dirty="0"/>
                    </a:p>
                  </a:txBody>
                  <a:tcPr/>
                </a:tc>
                <a:tc>
                  <a:txBody>
                    <a:bodyPr/>
                    <a:lstStyle/>
                    <a:p>
                      <a:pPr>
                        <a:lnSpc>
                          <a:spcPct val="150000"/>
                        </a:lnSpc>
                      </a:pPr>
                      <a:r>
                        <a:rPr lang="cs-CZ" dirty="0" smtClean="0"/>
                        <a:t>1,43</a:t>
                      </a:r>
                      <a:endParaRPr lang="cs-CZ" dirty="0"/>
                    </a:p>
                  </a:txBody>
                  <a:tcPr/>
                </a:tc>
                <a:tc>
                  <a:txBody>
                    <a:bodyPr/>
                    <a:lstStyle/>
                    <a:p>
                      <a:pPr>
                        <a:lnSpc>
                          <a:spcPct val="150000"/>
                        </a:lnSpc>
                      </a:pPr>
                      <a:r>
                        <a:rPr lang="cs-CZ" dirty="0" smtClean="0"/>
                        <a:t>4,38</a:t>
                      </a:r>
                      <a:endParaRPr lang="cs-CZ" dirty="0"/>
                    </a:p>
                  </a:txBody>
                  <a:tcPr/>
                </a:tc>
                <a:tc>
                  <a:txBody>
                    <a:bodyPr/>
                    <a:lstStyle/>
                    <a:p>
                      <a:pPr>
                        <a:lnSpc>
                          <a:spcPct val="150000"/>
                        </a:lnSpc>
                      </a:pPr>
                      <a:r>
                        <a:rPr lang="cs-CZ" dirty="0" smtClean="0"/>
                        <a:t>8,05</a:t>
                      </a:r>
                      <a:endParaRPr lang="cs-CZ" dirty="0"/>
                    </a:p>
                  </a:txBody>
                  <a:tcPr/>
                </a:tc>
                <a:tc>
                  <a:txBody>
                    <a:bodyPr/>
                    <a:lstStyle/>
                    <a:p>
                      <a:pPr>
                        <a:lnSpc>
                          <a:spcPct val="150000"/>
                        </a:lnSpc>
                      </a:pPr>
                      <a:r>
                        <a:rPr lang="cs-CZ" dirty="0" smtClean="0"/>
                        <a:t>22,03</a:t>
                      </a:r>
                      <a:endParaRPr lang="cs-CZ" dirty="0"/>
                    </a:p>
                  </a:txBody>
                  <a:tcPr/>
                </a:tc>
                <a:tc>
                  <a:txBody>
                    <a:bodyPr/>
                    <a:lstStyle/>
                    <a:p>
                      <a:pPr>
                        <a:lnSpc>
                          <a:spcPct val="150000"/>
                        </a:lnSpc>
                      </a:pPr>
                      <a:r>
                        <a:rPr lang="cs-CZ" dirty="0" smtClean="0"/>
                        <a:t>22,31</a:t>
                      </a:r>
                      <a:endParaRPr lang="cs-CZ" dirty="0"/>
                    </a:p>
                  </a:txBody>
                  <a:tcPr/>
                </a:tc>
                <a:tc>
                  <a:txBody>
                    <a:bodyPr/>
                    <a:lstStyle/>
                    <a:p>
                      <a:pPr>
                        <a:lnSpc>
                          <a:spcPct val="150000"/>
                        </a:lnSpc>
                      </a:pPr>
                      <a:r>
                        <a:rPr lang="cs-CZ" dirty="0" smtClean="0"/>
                        <a:t>41,25</a:t>
                      </a:r>
                      <a:endParaRPr lang="cs-CZ" dirty="0"/>
                    </a:p>
                  </a:txBody>
                  <a:tcPr/>
                </a:tc>
                <a:tc>
                  <a:txBody>
                    <a:bodyPr/>
                    <a:lstStyle/>
                    <a:p>
                      <a:pPr>
                        <a:lnSpc>
                          <a:spcPct val="150000"/>
                        </a:lnSpc>
                      </a:pPr>
                      <a:r>
                        <a:rPr lang="cs-CZ" dirty="0" smtClean="0"/>
                        <a:t>41,52</a:t>
                      </a:r>
                      <a:endParaRPr lang="cs-CZ" dirty="0"/>
                    </a:p>
                  </a:txBody>
                  <a:tcPr/>
                </a:tc>
              </a:tr>
              <a:tr h="648072">
                <a:tc>
                  <a:txBody>
                    <a:bodyPr/>
                    <a:lstStyle/>
                    <a:p>
                      <a:pPr algn="ctr">
                        <a:lnSpc>
                          <a:spcPct val="150000"/>
                        </a:lnSpc>
                      </a:pPr>
                      <a:r>
                        <a:rPr lang="cs-CZ" dirty="0" smtClean="0"/>
                        <a:t>J</a:t>
                      </a:r>
                      <a:endParaRPr lang="cs-CZ" dirty="0"/>
                    </a:p>
                  </a:txBody>
                  <a:tcPr/>
                </a:tc>
                <a:tc>
                  <a:txBody>
                    <a:bodyPr/>
                    <a:lstStyle/>
                    <a:p>
                      <a:pPr algn="ctr">
                        <a:lnSpc>
                          <a:spcPct val="150000"/>
                        </a:lnSpc>
                      </a:pPr>
                      <a:r>
                        <a:rPr lang="cs-CZ" dirty="0" smtClean="0"/>
                        <a:t>E</a:t>
                      </a:r>
                      <a:endParaRPr lang="cs-CZ" dirty="0"/>
                    </a:p>
                  </a:txBody>
                  <a:tcPr/>
                </a:tc>
                <a:tc>
                  <a:txBody>
                    <a:bodyPr/>
                    <a:lstStyle/>
                    <a:p>
                      <a:pPr algn="ctr">
                        <a:lnSpc>
                          <a:spcPct val="150000"/>
                        </a:lnSpc>
                      </a:pPr>
                      <a:r>
                        <a:rPr lang="cs-CZ" dirty="0" smtClean="0"/>
                        <a:t>T</a:t>
                      </a:r>
                      <a:endParaRPr lang="cs-CZ" dirty="0"/>
                    </a:p>
                  </a:txBody>
                  <a:tcPr/>
                </a:tc>
                <a:tc>
                  <a:txBody>
                    <a:bodyPr/>
                    <a:lstStyle/>
                    <a:p>
                      <a:pPr algn="ctr">
                        <a:lnSpc>
                          <a:spcPct val="150000"/>
                        </a:lnSpc>
                      </a:pPr>
                      <a:r>
                        <a:rPr lang="cs-CZ" dirty="0" smtClean="0"/>
                        <a:t>U</a:t>
                      </a:r>
                      <a:endParaRPr lang="cs-CZ" dirty="0"/>
                    </a:p>
                  </a:txBody>
                  <a:tcPr/>
                </a:tc>
                <a:tc>
                  <a:txBody>
                    <a:bodyPr/>
                    <a:lstStyle/>
                    <a:p>
                      <a:pPr algn="ctr">
                        <a:lnSpc>
                          <a:spcPct val="150000"/>
                        </a:lnSpc>
                      </a:pPr>
                      <a:r>
                        <a:rPr lang="cs-CZ" dirty="0" smtClean="0"/>
                        <a:t>P</a:t>
                      </a:r>
                      <a:endParaRPr lang="cs-CZ" dirty="0"/>
                    </a:p>
                  </a:txBody>
                  <a:tcPr/>
                </a:tc>
                <a:tc>
                  <a:txBody>
                    <a:bodyPr/>
                    <a:lstStyle/>
                    <a:p>
                      <a:pPr algn="ctr">
                        <a:lnSpc>
                          <a:spcPct val="150000"/>
                        </a:lnSpc>
                      </a:pPr>
                      <a:r>
                        <a:rPr lang="cs-CZ" dirty="0" smtClean="0"/>
                        <a:t>O</a:t>
                      </a:r>
                      <a:endParaRPr lang="cs-CZ" dirty="0"/>
                    </a:p>
                  </a:txBody>
                  <a:tcPr/>
                </a:tc>
                <a:tc>
                  <a:txBody>
                    <a:bodyPr/>
                    <a:lstStyle/>
                    <a:p>
                      <a:pPr algn="ctr">
                        <a:lnSpc>
                          <a:spcPct val="150000"/>
                        </a:lnSpc>
                      </a:pPr>
                      <a:r>
                        <a:rPr lang="cs-CZ" dirty="0" smtClean="0"/>
                        <a:t>D</a:t>
                      </a:r>
                      <a:endParaRPr lang="cs-CZ" dirty="0"/>
                    </a:p>
                  </a:txBody>
                  <a:tcPr/>
                </a:tc>
                <a:tc>
                  <a:txBody>
                    <a:bodyPr/>
                    <a:lstStyle/>
                    <a:p>
                      <a:pPr algn="ctr">
                        <a:lnSpc>
                          <a:spcPct val="150000"/>
                        </a:lnSpc>
                      </a:pPr>
                      <a:r>
                        <a:rPr lang="cs-CZ" dirty="0" smtClean="0"/>
                        <a:t>Z</a:t>
                      </a:r>
                      <a:endParaRPr lang="cs-CZ" dirty="0"/>
                    </a:p>
                  </a:txBody>
                  <a:tcPr/>
                </a:tc>
                <a:tc>
                  <a:txBody>
                    <a:bodyPr/>
                    <a:lstStyle/>
                    <a:p>
                      <a:pPr algn="ctr">
                        <a:lnSpc>
                          <a:spcPct val="150000"/>
                        </a:lnSpc>
                      </a:pPr>
                      <a:r>
                        <a:rPr lang="cs-CZ" dirty="0" smtClean="0"/>
                        <a:t>I</a:t>
                      </a:r>
                      <a:endParaRPr lang="cs-CZ" dirty="0"/>
                    </a:p>
                  </a:txBody>
                  <a:tcPr/>
                </a:tc>
                <a:tc>
                  <a:txBody>
                    <a:bodyPr/>
                    <a:lstStyle/>
                    <a:p>
                      <a:pPr algn="ctr">
                        <a:lnSpc>
                          <a:spcPct val="150000"/>
                        </a:lnSpc>
                      </a:pPr>
                      <a:r>
                        <a:rPr lang="cs-CZ" dirty="0" smtClean="0"/>
                        <a:t>M</a:t>
                      </a:r>
                      <a:endParaRPr lang="cs-CZ" dirty="0"/>
                    </a:p>
                  </a:txBody>
                  <a:tcPr/>
                </a:tc>
              </a:tr>
            </a:tbl>
          </a:graphicData>
        </a:graphic>
      </p:graphicFrame>
    </p:spTree>
    <p:extLst>
      <p:ext uri="{BB962C8B-B14F-4D97-AF65-F5344CB8AC3E}">
        <p14:creationId xmlns:p14="http://schemas.microsoft.com/office/powerpoint/2010/main" val="1935731070"/>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Citace</a:t>
            </a:r>
            <a:endParaRPr lang="cs-CZ" dirty="0"/>
          </a:p>
        </p:txBody>
      </p:sp>
      <p:sp>
        <p:nvSpPr>
          <p:cNvPr id="3" name="Zástupný symbol pro obsah 2"/>
          <p:cNvSpPr>
            <a:spLocks noGrp="1"/>
          </p:cNvSpPr>
          <p:nvPr>
            <p:ph idx="1"/>
          </p:nvPr>
        </p:nvSpPr>
        <p:spPr/>
        <p:txBody>
          <a:bodyPr>
            <a:normAutofit/>
          </a:bodyPr>
          <a:lstStyle/>
          <a:p>
            <a:r>
              <a:rPr lang="en-US" sz="2000" dirty="0"/>
              <a:t>[</a:t>
            </a:r>
            <a:r>
              <a:rPr lang="cs-CZ" sz="2000" smtClean="0"/>
              <a:t>cit.2011-10-23</a:t>
            </a:r>
            <a:r>
              <a:rPr lang="en-US" sz="2000" smtClean="0"/>
              <a:t>]</a:t>
            </a:r>
            <a:r>
              <a:rPr lang="cs-CZ" sz="2000" dirty="0"/>
              <a:t>.Dostupné na www:&lt;http://office.microsoft.com&gt;</a:t>
            </a:r>
          </a:p>
        </p:txBody>
      </p:sp>
    </p:spTree>
    <p:extLst>
      <p:ext uri="{BB962C8B-B14F-4D97-AF65-F5344CB8AC3E}">
        <p14:creationId xmlns:p14="http://schemas.microsoft.com/office/powerpoint/2010/main" val="766707326"/>
      </p:ext>
    </p:extLst>
  </p:cSld>
  <p:clrMapOvr>
    <a:masterClrMapping/>
  </p:clrMapOvr>
  <p:timing>
    <p:tnLst>
      <p:par>
        <p:cTn id="1" dur="indefinite" restart="never" nodeType="tmRoot"/>
      </p:par>
    </p:tnLst>
  </p:timing>
</p:sld>
</file>

<file path=ppt/theme/theme1.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200</TotalTime>
  <Words>333</Words>
  <Application>Microsoft Office PowerPoint</Application>
  <PresentationFormat>Předvádění na obrazovce (4:3)</PresentationFormat>
  <Paragraphs>154</Paragraphs>
  <Slides>9</Slides>
  <Notes>0</Notes>
  <HiddenSlides>0</HiddenSlides>
  <MMClips>0</MMClips>
  <ScaleCrop>false</ScaleCrop>
  <HeadingPairs>
    <vt:vector size="4" baseType="variant">
      <vt:variant>
        <vt:lpstr>Motiv</vt:lpstr>
      </vt:variant>
      <vt:variant>
        <vt:i4>1</vt:i4>
      </vt:variant>
      <vt:variant>
        <vt:lpstr>Nadpisy snímků</vt:lpstr>
      </vt:variant>
      <vt:variant>
        <vt:i4>9</vt:i4>
      </vt:variant>
    </vt:vector>
  </HeadingPairs>
  <TitlesOfParts>
    <vt:vector size="10" baseType="lpstr">
      <vt:lpstr>Motiv systému Office</vt:lpstr>
      <vt:lpstr>Prezentace aplikace PowerPoint</vt:lpstr>
      <vt:lpstr>Anotace: Prezentace slouží k procvičení porovnávání desetinných čísel.                  Určeno pro 9. ročník.                  Vytvořeno v období října 2011. </vt:lpstr>
      <vt:lpstr> Přečti uvedená čísla  a seřaď je  podle velikosti od nejmenšího po největší.       156,1 32,05   32,15    3,21   15,6   1,561   0,3   0,136   13,51</vt:lpstr>
      <vt:lpstr>       ŘEŠENÍ:   Přečti uvedená čísla  a seřaď je  podle velikosti od nejmenšího po největší.       156,1 32,05   32,15    3,21   15,6   1,561   0,3   0,136   13,51</vt:lpstr>
      <vt:lpstr>V obchodě si vyber do košíku 5 nejlevnějších potravin a spočítej si, kolik korun za nákup zaplatíš.   ( spoj čarou  do košíku)  Rohlík 2,50 Kč   máslo 27,50 Kč  banány 29,50 Kč  pudink 7,50 Kč  sirup 49,50 Kč                čokoláda 19,00 Kč   brambory 35,50 Kč   chleba 44,00 Kč  mléko 12,50 Kč                                                                                                                        _____________     _____________     _____________     _____________     _____________     _____________                         Za nákup zaplatím                              korun.</vt:lpstr>
      <vt:lpstr>ŘEŠENÍ: V obchodě si vyber do košíku 5 nejlevnějších potravin a spočítej si, kolik korun za nákup zaplatíš.   ( spoj čarou  do košíku)  Rohlík 2,50 Kč   máslo 27,50 Kč  banány 29,50 Kč  pudink 7,50 Kč  sirup 49,50 Kč                čokoláda 19,00 Kč   brambory 35,50 Kč   chleba 44,00 Kč  mléko 12,50 Kč                                                                                                                            2,50        7,50      12,50         19,00      27,50      69,00                     Za nákup zaplatím                              korun.</vt:lpstr>
      <vt:lpstr>Přečti uvedená čísla  a seřaď je  podle velikosti od nejmenšího po největší  Zapiš i s písmeny do tajenky.  </vt:lpstr>
      <vt:lpstr>Řešení: Přečti uvedená čísla  a seřaď je  podle velikosti od nejmenšího po největší. Zapiš i s písmeny do tajenky.  </vt:lpstr>
      <vt:lpstr>Citace</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Prezentace aplikace PowerPoint</dc:title>
  <dc:creator>PC-1KN1</dc:creator>
  <cp:lastModifiedBy>SEF</cp:lastModifiedBy>
  <cp:revision>31</cp:revision>
  <dcterms:created xsi:type="dcterms:W3CDTF">2011-10-17T19:56:09Z</dcterms:created>
  <dcterms:modified xsi:type="dcterms:W3CDTF">2012-06-21T05:52:51Z</dcterms:modified>
</cp:coreProperties>
</file>