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2" r:id="rId6"/>
    <p:sldId id="264" r:id="rId7"/>
    <p:sldId id="266" r:id="rId8"/>
    <p:sldId id="261" r:id="rId9"/>
    <p:sldId id="263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98B0C-55EC-4314-AA68-8D2074011D57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EACEF-1117-4875-97A5-7F03EA9599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739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6569A-34EC-41BA-B544-4B8ABF91590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060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3D3CD05-012A-4D37-A959-9DFA13B49739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FB4FF67-C869-41A1-B187-4D06992ED0D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4294967295"/>
          </p:nvPr>
        </p:nvSpPr>
        <p:spPr>
          <a:xfrm>
            <a:off x="1115616" y="1638616"/>
            <a:ext cx="6875462" cy="4512865"/>
          </a:xfrm>
        </p:spPr>
        <p:txBody>
          <a:bodyPr>
            <a:normAutofit/>
          </a:bodyPr>
          <a:lstStyle/>
          <a:p>
            <a:pPr lvl="8"/>
            <a:endParaRPr lang="cs-CZ" sz="14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r>
              <a:rPr lang="cs-CZ" sz="2600" dirty="0" smtClean="0">
                <a:latin typeface="+mj-lt"/>
              </a:rPr>
              <a:t>ZŠP a ZŠS Uherský Brod</a:t>
            </a:r>
          </a:p>
          <a:p>
            <a:pPr marL="0" indent="0" algn="ctr">
              <a:buNone/>
            </a:pPr>
            <a:r>
              <a:rPr lang="cs-CZ" sz="2600" dirty="0" smtClean="0">
                <a:latin typeface="+mj-lt"/>
              </a:rPr>
              <a:t>projekt </a:t>
            </a:r>
            <a:r>
              <a:rPr lang="cs-CZ" sz="2600" dirty="0">
                <a:latin typeface="+mj-lt"/>
              </a:rPr>
              <a:t>č. CZ.1.07/1.4.00/21.0961</a:t>
            </a:r>
            <a:endParaRPr lang="cs-CZ" sz="2600" dirty="0" smtClean="0">
              <a:latin typeface="+mj-lt"/>
            </a:endParaRPr>
          </a:p>
          <a:p>
            <a:pPr lvl="8" algn="ctr"/>
            <a:endParaRPr lang="cs-CZ" sz="1400" dirty="0" smtClean="0">
              <a:latin typeface="+mj-lt"/>
            </a:endParaRPr>
          </a:p>
          <a:p>
            <a:pPr marL="0" indent="0" algn="ctr">
              <a:buNone/>
            </a:pPr>
            <a:r>
              <a:rPr lang="cs-CZ" sz="2600" dirty="0" smtClean="0">
                <a:latin typeface="+mj-lt"/>
              </a:rPr>
              <a:t>Matematika pro 2. stupeň </a:t>
            </a:r>
          </a:p>
          <a:p>
            <a:pPr marL="0" indent="0" algn="ctr">
              <a:buNone/>
            </a:pPr>
            <a:endParaRPr lang="cs-CZ" sz="2600" dirty="0" smtClean="0">
              <a:latin typeface="+mj-lt"/>
            </a:endParaRPr>
          </a:p>
          <a:p>
            <a:pPr marL="0" indent="0" algn="ctr">
              <a:buNone/>
            </a:pPr>
            <a:r>
              <a:rPr lang="cs-CZ" sz="2000" dirty="0" smtClean="0">
                <a:latin typeface="+mj-lt"/>
              </a:rPr>
              <a:t>Č. </a:t>
            </a:r>
            <a:r>
              <a:rPr lang="cs-CZ" sz="2000" dirty="0" err="1" smtClean="0">
                <a:latin typeface="+mj-lt"/>
              </a:rPr>
              <a:t>DUMu</a:t>
            </a:r>
            <a:r>
              <a:rPr lang="cs-CZ" sz="2000" dirty="0" smtClean="0">
                <a:latin typeface="+mj-lt"/>
              </a:rPr>
              <a:t>:  VY_32_INOVACE_11_dělení v daném poměru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97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09134" y="4543222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>
                <a:latin typeface="+mj-lt"/>
              </a:rPr>
              <a:t>                 Jméno autora:	Mgr.  Hana Vaňková   	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122723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92888" cy="5760640"/>
          </a:xfrm>
        </p:spPr>
        <p:txBody>
          <a:bodyPr>
            <a:normAutofit/>
          </a:bodyPr>
          <a:lstStyle/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Anotace: 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V</a:t>
            </a:r>
            <a:r>
              <a:rPr lang="cs-CZ" sz="2000" dirty="0" smtClean="0"/>
              <a:t> uvedených praktických příkladech žáci procvičují dělení v daném poměru.</a:t>
            </a:r>
            <a:br>
              <a:rPr lang="cs-CZ" sz="2000" dirty="0" smtClean="0"/>
            </a:br>
            <a:r>
              <a:rPr lang="cs-CZ" sz="2000" dirty="0" smtClean="0"/>
              <a:t>Příklady řeší postupně u tabule nebo jako samostatnou práci do sešitu. Určeno pro 9. ročník.</a:t>
            </a:r>
            <a:br>
              <a:rPr lang="cs-CZ" sz="2000" dirty="0" smtClean="0"/>
            </a:br>
            <a:r>
              <a:rPr lang="cs-CZ" sz="2000" dirty="0" smtClean="0"/>
              <a:t>Vytvořeno v únoru 2012.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         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51111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64095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Zopakujme si, co už víme…</a:t>
            </a:r>
          </a:p>
          <a:p>
            <a:r>
              <a:rPr lang="cs-CZ" dirty="0" smtClean="0"/>
              <a:t>POMĚR je způsob porovnávání obvykle dvou údajů. Oba porovnávané údaje</a:t>
            </a:r>
          </a:p>
          <a:p>
            <a:r>
              <a:rPr lang="cs-CZ" dirty="0"/>
              <a:t>m</a:t>
            </a:r>
            <a:r>
              <a:rPr lang="cs-CZ" dirty="0" smtClean="0"/>
              <a:t>usí být ve stejných jednotkách. S matematickým pojmem poměru se setkáváme nejčastěji v běžném životě například při ředění sirupů, čistících prostředků nebo hnojiv (1 : 20), při informaci o skóre sportovního utkání (2 : 4) nebo měřítku na mapě či plánku města (1 </a:t>
            </a:r>
            <a:r>
              <a:rPr lang="cs-CZ" smtClean="0"/>
              <a:t>: 15000</a:t>
            </a:r>
            <a:r>
              <a:rPr lang="cs-CZ" dirty="0" smtClean="0"/>
              <a:t>). Pokud chceme vypočítat, v jakém poměru jsou jednotlivé části celku, musíme nejdříve sečíst čísla v daném poměru. Když tímto číslem vydělíme celek, získáme jeden díl. Ten potom vynásobíme podle daného poměru.</a:t>
            </a:r>
          </a:p>
          <a:p>
            <a:pPr algn="ctr"/>
            <a:r>
              <a:rPr lang="cs-CZ" u="sng" dirty="0" smtClean="0"/>
              <a:t>Zapiš poměr a přečti</a:t>
            </a:r>
          </a:p>
          <a:p>
            <a:endParaRPr lang="cs-CZ" u="sng" dirty="0" smtClean="0"/>
          </a:p>
          <a:p>
            <a:r>
              <a:rPr lang="cs-CZ" sz="2000" dirty="0" smtClean="0"/>
              <a:t>						                  </a:t>
            </a:r>
          </a:p>
          <a:p>
            <a:r>
              <a:rPr lang="cs-CZ" sz="2000" dirty="0" smtClean="0"/>
              <a:t>                                                                                               2   :   4</a:t>
            </a:r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							    3   :   2</a:t>
            </a:r>
          </a:p>
          <a:p>
            <a:endParaRPr lang="cs-CZ" sz="2000" b="1" u="sng" dirty="0"/>
          </a:p>
          <a:p>
            <a:r>
              <a:rPr lang="cs-CZ" b="1" u="sng" dirty="0" smtClean="0"/>
              <a:t>        </a:t>
            </a:r>
            <a:endParaRPr lang="cs-CZ" b="1" u="sng" dirty="0"/>
          </a:p>
        </p:txBody>
      </p:sp>
      <p:pic>
        <p:nvPicPr>
          <p:cNvPr id="1026" name="Picture 2" descr="C:\Users\PC-1KN1\AppData\Local\Microsoft\Windows\Temporary Internet Files\Content.IE5\SUNTQMZS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23" y="375389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1KN1\AppData\Local\Microsoft\Windows\Temporary Internet Files\Content.IE5\SUNTQMZS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970" y="3757319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1KN1\AppData\Local\Microsoft\Windows\Temporary Internet Files\Content.IE5\SUNTQMZS\MP9004024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81" y="3555192"/>
            <a:ext cx="720081" cy="126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PC-1KN1\AppData\Local\Microsoft\Windows\Temporary Internet Files\Content.IE5\SUNTQMZS\MP9004024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833" y="3555192"/>
            <a:ext cx="720081" cy="126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PC-1KN1\AppData\Local\Microsoft\Windows\Temporary Internet Files\Content.IE5\SUNTQMZS\MP9004024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62" y="3555192"/>
            <a:ext cx="720081" cy="126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PC-1KN1\AppData\Local\Microsoft\Windows\Temporary Internet Files\Content.IE5\SUNTQMZS\MP9004024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52" y="3555192"/>
            <a:ext cx="720081" cy="126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-1KN1\AppData\Local\Microsoft\Windows\Temporary Internet Files\Content.IE5\RIQM3S8L\MC90044133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32" y="5030166"/>
            <a:ext cx="1174392" cy="117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PC-1KN1\AppData\Local\Microsoft\Windows\Temporary Internet Files\Content.IE5\RIQM3S8L\MC90044133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317" y="5030166"/>
            <a:ext cx="1174392" cy="117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1" descr="C:\Users\PC-1KN1\AppData\Local\Microsoft\Windows\Temporary Internet Files\Content.IE5\RIQM3S8L\MC90044133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81" y="5030166"/>
            <a:ext cx="1174392" cy="117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-1KN1\AppData\Local\Microsoft\Windows\Temporary Internet Files\Content.IE5\B9AWQ00L\MP90017488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485" y="5187782"/>
            <a:ext cx="1288740" cy="85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PC-1KN1\AppData\Local\Microsoft\Windows\Temporary Internet Files\Content.IE5\B9AWQ00L\MP90017488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71" y="5187782"/>
            <a:ext cx="1288740" cy="85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26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	</a:t>
            </a:r>
            <a:r>
              <a:rPr lang="cs-CZ" dirty="0" smtClean="0">
                <a:solidFill>
                  <a:srgbClr val="FF0000"/>
                </a:solidFill>
              </a:rPr>
              <a:t>1. úloha</a:t>
            </a:r>
          </a:p>
          <a:p>
            <a:endParaRPr lang="cs-CZ" dirty="0" smtClean="0"/>
          </a:p>
          <a:p>
            <a:r>
              <a:rPr lang="cs-CZ" dirty="0" smtClean="0"/>
              <a:t>Ve třídě je celkem 27 žáků. Poměr chlapců a dívek je  5 : 4. Kolik je ve třídě chlapců a kolik je dívek?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         Ve třídě je _____ 	                  a _____                            .</a:t>
            </a:r>
            <a:endParaRPr lang="cs-CZ" dirty="0"/>
          </a:p>
        </p:txBody>
      </p:sp>
      <p:pic>
        <p:nvPicPr>
          <p:cNvPr id="2055" name="Picture 7" descr="C:\Users\PC-1KN1\AppData\Local\Microsoft\Windows\Temporary Internet Files\Content.IE5\0D5FUF7H\MP9004317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6"/>
            <a:ext cx="1440160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C-1KN1\AppData\Local\Microsoft\Windows\Temporary Internet Files\Content.IE5\WJ1HAK51\MP9004090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81127"/>
            <a:ext cx="1368152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4" action="ppaction://hlinksldjump"/>
          </p:cNvPr>
          <p:cNvSpPr/>
          <p:nvPr/>
        </p:nvSpPr>
        <p:spPr>
          <a:xfrm>
            <a:off x="7899220" y="620305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8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	</a:t>
            </a:r>
            <a:r>
              <a:rPr lang="cs-CZ" dirty="0" smtClean="0">
                <a:solidFill>
                  <a:srgbClr val="FF0000"/>
                </a:solidFill>
              </a:rPr>
              <a:t>2. úloha</a:t>
            </a:r>
          </a:p>
          <a:p>
            <a:endParaRPr lang="cs-CZ" dirty="0" smtClean="0"/>
          </a:p>
          <a:p>
            <a:r>
              <a:rPr lang="cs-CZ" dirty="0" smtClean="0"/>
              <a:t>Petr a Martin pomáhali dědovi sázet brambory. Petr pracoval 5 hodin a Martin </a:t>
            </a:r>
          </a:p>
          <a:p>
            <a:r>
              <a:rPr lang="cs-CZ" dirty="0" smtClean="0"/>
              <a:t>3 hodiny. Za odměnu obdrželi 480 korun. Jak si peníze spravedlivě rozdělili?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    Petr si vzal _____ korun  a Martin dostal _____ korun.                    </a:t>
            </a:r>
            <a:endParaRPr lang="cs-CZ" dirty="0"/>
          </a:p>
        </p:txBody>
      </p:sp>
      <p:pic>
        <p:nvPicPr>
          <p:cNvPr id="3074" name="Picture 2" descr="C:\Users\PC-1KN1\AppData\Local\Microsoft\Windows\Temporary Internet Files\Content.IE5\WC21PD1Q\MC9001495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371028"/>
            <a:ext cx="1559407" cy="218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7670811" y="592915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20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	</a:t>
            </a:r>
            <a:r>
              <a:rPr lang="cs-CZ" dirty="0" smtClean="0">
                <a:solidFill>
                  <a:srgbClr val="FF0000"/>
                </a:solidFill>
              </a:rPr>
              <a:t>3. úloha</a:t>
            </a:r>
          </a:p>
          <a:p>
            <a:endParaRPr lang="cs-CZ" dirty="0" smtClean="0"/>
          </a:p>
          <a:p>
            <a:r>
              <a:rPr lang="cs-CZ" dirty="0" smtClean="0"/>
              <a:t>Žáci z 8. a  9. ročníku soutěžili celý rok ve sběru papíru. Dohromady nasbírali    3588 kg papíru. Kolik kg papíru nasbírala každá třída, když výsledek sběru byl</a:t>
            </a:r>
          </a:p>
          <a:p>
            <a:r>
              <a:rPr lang="cs-CZ" dirty="0" smtClean="0"/>
              <a:t>v poměru 5 : 7.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Žáci 8. ročníku nasbírali ____ kg a  žáci 9. ročníku____ kg papíru.                            </a:t>
            </a:r>
            <a:endParaRPr lang="cs-CZ" dirty="0"/>
          </a:p>
        </p:txBody>
      </p:sp>
      <p:pic>
        <p:nvPicPr>
          <p:cNvPr id="4099" name="Picture 3" descr="C:\Users\PC-1KN1\AppData\Local\Microsoft\Windows\Temporary Internet Files\Content.IE5\WC21PD1Q\MP9004224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501008"/>
            <a:ext cx="1567036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7884368" y="59687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89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	</a:t>
            </a:r>
            <a:r>
              <a:rPr lang="cs-CZ" dirty="0">
                <a:solidFill>
                  <a:srgbClr val="FF000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. úloha</a:t>
            </a:r>
          </a:p>
          <a:p>
            <a:endParaRPr lang="cs-CZ" dirty="0" smtClean="0"/>
          </a:p>
          <a:p>
            <a:r>
              <a:rPr lang="cs-CZ" dirty="0" smtClean="0"/>
              <a:t>Dřevorubci pokáceli smrk vysoký 24 metry. Rozřezali jej na tři klády v poměru </a:t>
            </a:r>
          </a:p>
          <a:p>
            <a:r>
              <a:rPr lang="cs-CZ" dirty="0" smtClean="0"/>
              <a:t>5 : 3 : 4. Na jakou délku klády vlastně pořezali?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1. kláda měřila ___ m, 2. kláda ___ m a  3. kláda ___ m.                            .</a:t>
            </a:r>
            <a:endParaRPr lang="cs-CZ" dirty="0"/>
          </a:p>
        </p:txBody>
      </p:sp>
      <p:pic>
        <p:nvPicPr>
          <p:cNvPr id="3" name="Picture 2" descr="C:\Users\PC-1KN1\AppData\Local\Microsoft\Windows\Temporary Internet Files\Content.IE5\WC21PD1Q\MP9001851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066" y="3789040"/>
            <a:ext cx="2116832" cy="140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452320" y="592605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11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Dělení v daném poměru 				 	</a:t>
            </a:r>
            <a:r>
              <a:rPr lang="cs-CZ" dirty="0" smtClean="0">
                <a:solidFill>
                  <a:srgbClr val="FF0000"/>
                </a:solidFill>
              </a:rPr>
              <a:t>Řešení 1. úlohy</a:t>
            </a:r>
          </a:p>
          <a:p>
            <a:endParaRPr lang="cs-CZ" dirty="0" smtClean="0"/>
          </a:p>
          <a:p>
            <a:r>
              <a:rPr lang="cs-CZ" dirty="0" smtClean="0"/>
              <a:t>Ve třídě je celkem 27 žáků. Poměr chlapců a dívek je  5 : 4. Kolik je ve třídě chlapců a kolik je dívek?</a:t>
            </a:r>
          </a:p>
          <a:p>
            <a:endParaRPr lang="cs-CZ" dirty="0" smtClean="0"/>
          </a:p>
          <a:p>
            <a:r>
              <a:rPr lang="cs-CZ" dirty="0" smtClean="0"/>
              <a:t>počet dílů      5 + 4 = </a:t>
            </a:r>
            <a:r>
              <a:rPr lang="cs-CZ" dirty="0" smtClean="0">
                <a:solidFill>
                  <a:srgbClr val="FF0000"/>
                </a:solidFill>
              </a:rPr>
              <a:t>9         </a:t>
            </a:r>
            <a:r>
              <a:rPr lang="cs-CZ" dirty="0" smtClean="0"/>
              <a:t>5 dílů</a:t>
            </a:r>
            <a:r>
              <a:rPr lang="cs-CZ" dirty="0" smtClean="0">
                <a:solidFill>
                  <a:srgbClr val="FF0000"/>
                </a:solidFill>
              </a:rPr>
              <a:t>    5 . 3 = 15                 5  :   4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1 díl             27  : 9 = </a:t>
            </a:r>
            <a:r>
              <a:rPr lang="cs-CZ" dirty="0" smtClean="0">
                <a:solidFill>
                  <a:srgbClr val="FF0000"/>
                </a:solidFill>
              </a:rPr>
              <a:t>3         </a:t>
            </a:r>
            <a:r>
              <a:rPr lang="cs-CZ" u="sng" dirty="0" smtClean="0"/>
              <a:t>4 díly    </a:t>
            </a:r>
            <a:r>
              <a:rPr lang="cs-CZ" u="sng" dirty="0" smtClean="0">
                <a:solidFill>
                  <a:srgbClr val="FF0000"/>
                </a:solidFill>
              </a:rPr>
              <a:t>4 . 3 = 12</a:t>
            </a:r>
            <a:r>
              <a:rPr lang="cs-CZ" dirty="0" smtClean="0">
                <a:solidFill>
                  <a:srgbClr val="FF0000"/>
                </a:solidFill>
              </a:rPr>
              <a:t>	 15  </a:t>
            </a:r>
            <a:r>
              <a:rPr lang="cs-CZ" dirty="0">
                <a:solidFill>
                  <a:srgbClr val="FF0000"/>
                </a:solidFill>
              </a:rPr>
              <a:t>+</a:t>
            </a:r>
            <a:r>
              <a:rPr lang="cs-CZ" dirty="0" smtClean="0">
                <a:solidFill>
                  <a:srgbClr val="FF0000"/>
                </a:solidFill>
              </a:rPr>
              <a:t> 12</a:t>
            </a:r>
          </a:p>
          <a:p>
            <a:r>
              <a:rPr lang="cs-CZ" dirty="0" smtClean="0"/>
              <a:t>			  zkouška          </a:t>
            </a:r>
            <a:r>
              <a:rPr lang="cs-CZ" dirty="0" smtClean="0">
                <a:solidFill>
                  <a:srgbClr val="FF0000"/>
                </a:solidFill>
              </a:rPr>
              <a:t>27</a:t>
            </a:r>
            <a:r>
              <a:rPr lang="cs-CZ" dirty="0" smtClean="0"/>
              <a:t>	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Odpověď:              Ve třídě je </a:t>
            </a:r>
            <a:r>
              <a:rPr lang="cs-CZ" dirty="0" smtClean="0">
                <a:solidFill>
                  <a:srgbClr val="FF0000"/>
                </a:solidFill>
              </a:rPr>
              <a:t>15</a:t>
            </a:r>
            <a:r>
              <a:rPr lang="cs-CZ" dirty="0" smtClean="0"/>
              <a:t> chlapců a </a:t>
            </a:r>
            <a:r>
              <a:rPr lang="cs-CZ" dirty="0" smtClean="0">
                <a:solidFill>
                  <a:srgbClr val="FF0000"/>
                </a:solidFill>
              </a:rPr>
              <a:t>12</a:t>
            </a:r>
            <a:r>
              <a:rPr lang="cs-CZ" dirty="0" smtClean="0"/>
              <a:t> dívek.</a:t>
            </a:r>
            <a:endParaRPr lang="cs-CZ" dirty="0"/>
          </a:p>
        </p:txBody>
      </p:sp>
      <p:pic>
        <p:nvPicPr>
          <p:cNvPr id="2050" name="Picture 2" descr="C:\Users\PC-1KN1\AppData\Local\Microsoft\Windows\Temporary Internet Files\Content.IE5\0D5FUF7H\MC900343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06308"/>
            <a:ext cx="1649578" cy="171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7179140" y="61653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9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Dělení v daném poměru 				 	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2. úlohy</a:t>
            </a:r>
          </a:p>
          <a:p>
            <a:endParaRPr lang="cs-CZ" dirty="0" smtClean="0"/>
          </a:p>
          <a:p>
            <a:r>
              <a:rPr lang="cs-CZ" dirty="0" smtClean="0"/>
              <a:t>Petr a Martin pomáhali dědovi sázet brambory. Petr pracoval 5 hodin a Martin </a:t>
            </a:r>
          </a:p>
          <a:p>
            <a:r>
              <a:rPr lang="cs-CZ" dirty="0" smtClean="0"/>
              <a:t>3 hodiny. Za odměnu obdrželi 480 korun. Jak si peníze spravedlivě rozdělili?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počet dílů      5 + 3 = </a:t>
            </a:r>
            <a:r>
              <a:rPr lang="cs-CZ" dirty="0">
                <a:solidFill>
                  <a:srgbClr val="FF0000"/>
                </a:solidFill>
              </a:rPr>
              <a:t>8</a:t>
            </a:r>
            <a:r>
              <a:rPr lang="cs-CZ" dirty="0" smtClean="0">
                <a:solidFill>
                  <a:srgbClr val="FF0000"/>
                </a:solidFill>
              </a:rPr>
              <a:t>         </a:t>
            </a:r>
            <a:r>
              <a:rPr lang="cs-CZ" dirty="0" smtClean="0"/>
              <a:t>5 dílů</a:t>
            </a:r>
            <a:r>
              <a:rPr lang="cs-CZ" dirty="0" smtClean="0">
                <a:solidFill>
                  <a:srgbClr val="FF0000"/>
                </a:solidFill>
              </a:rPr>
              <a:t>    5 . 60 = 300                 5  :   3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1 díl           480 :  8 = </a:t>
            </a:r>
            <a:r>
              <a:rPr lang="cs-CZ" dirty="0" smtClean="0">
                <a:solidFill>
                  <a:srgbClr val="FF0000"/>
                </a:solidFill>
              </a:rPr>
              <a:t>60       </a:t>
            </a:r>
            <a:r>
              <a:rPr lang="cs-CZ" u="sng" dirty="0" smtClean="0"/>
              <a:t>4 díly    </a:t>
            </a:r>
            <a:r>
              <a:rPr lang="cs-CZ" u="sng" dirty="0" smtClean="0">
                <a:solidFill>
                  <a:srgbClr val="FF0000"/>
                </a:solidFill>
              </a:rPr>
              <a:t>3 . 60 = 180</a:t>
            </a:r>
            <a:r>
              <a:rPr lang="cs-CZ" dirty="0" smtClean="0">
                <a:solidFill>
                  <a:srgbClr val="FF0000"/>
                </a:solidFill>
              </a:rPr>
              <a:t>	   300  + 180</a:t>
            </a:r>
          </a:p>
          <a:p>
            <a:r>
              <a:rPr lang="cs-CZ" dirty="0" smtClean="0"/>
              <a:t>			  zkouška         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480</a:t>
            </a:r>
            <a:r>
              <a:rPr lang="cs-CZ" dirty="0" smtClean="0"/>
              <a:t>	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    Petr si vzal </a:t>
            </a:r>
            <a:r>
              <a:rPr lang="cs-CZ" dirty="0" smtClean="0">
                <a:solidFill>
                  <a:srgbClr val="FF0000"/>
                </a:solidFill>
              </a:rPr>
              <a:t>300</a:t>
            </a:r>
            <a:r>
              <a:rPr lang="cs-CZ" dirty="0" smtClean="0"/>
              <a:t> korun  a Martin dostal </a:t>
            </a:r>
            <a:r>
              <a:rPr lang="cs-CZ" dirty="0" smtClean="0">
                <a:solidFill>
                  <a:srgbClr val="FF0000"/>
                </a:solidFill>
              </a:rPr>
              <a:t>180</a:t>
            </a:r>
            <a:r>
              <a:rPr lang="cs-CZ" dirty="0" smtClean="0"/>
              <a:t> korun.                            </a:t>
            </a:r>
            <a:endParaRPr lang="cs-CZ" dirty="0"/>
          </a:p>
        </p:txBody>
      </p:sp>
      <p:pic>
        <p:nvPicPr>
          <p:cNvPr id="3074" name="Picture 2" descr="C:\Users\PC-1KN1\AppData\Local\Microsoft\Windows\Temporary Internet Files\Content.IE5\WC21PD1Q\MC9001495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03932"/>
            <a:ext cx="1559407" cy="218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7380312" y="619989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95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</a:t>
            </a:r>
            <a:r>
              <a:rPr lang="cs-CZ" dirty="0" smtClean="0">
                <a:solidFill>
                  <a:srgbClr val="FF0000"/>
                </a:solidFill>
              </a:rPr>
              <a:t> Řešení</a:t>
            </a:r>
            <a:r>
              <a:rPr lang="cs-CZ" dirty="0"/>
              <a:t> </a:t>
            </a:r>
            <a:r>
              <a:rPr lang="cs-CZ" dirty="0" smtClean="0">
                <a:solidFill>
                  <a:srgbClr val="FF0000"/>
                </a:solidFill>
              </a:rPr>
              <a:t>3. úlohy</a:t>
            </a:r>
          </a:p>
          <a:p>
            <a:endParaRPr lang="cs-CZ" dirty="0" smtClean="0"/>
          </a:p>
          <a:p>
            <a:r>
              <a:rPr lang="cs-CZ" dirty="0" smtClean="0"/>
              <a:t>Žáci z 8. a  9. ročníku soutěžili celý rok ve sběru papíru. Dohromady nasbírali    3588 kg papíru. Kolik kg papíru nasbírala každá třída, když výsledek sběru byl</a:t>
            </a:r>
          </a:p>
          <a:p>
            <a:r>
              <a:rPr lang="cs-CZ" dirty="0" smtClean="0"/>
              <a:t>v poměru 5 : 7. </a:t>
            </a:r>
          </a:p>
          <a:p>
            <a:endParaRPr lang="cs-CZ" dirty="0"/>
          </a:p>
          <a:p>
            <a:r>
              <a:rPr lang="cs-CZ" dirty="0" smtClean="0"/>
              <a:t>počet dílů      5 + 7 = </a:t>
            </a:r>
            <a:r>
              <a:rPr lang="cs-CZ" dirty="0" smtClean="0">
                <a:solidFill>
                  <a:srgbClr val="FF0000"/>
                </a:solidFill>
              </a:rPr>
              <a:t>12          </a:t>
            </a:r>
            <a:r>
              <a:rPr lang="cs-CZ" dirty="0" smtClean="0"/>
              <a:t>5 dílů</a:t>
            </a:r>
            <a:r>
              <a:rPr lang="cs-CZ" dirty="0" smtClean="0">
                <a:solidFill>
                  <a:srgbClr val="FF0000"/>
                </a:solidFill>
              </a:rPr>
              <a:t>    5 . 299 =  1495                 5  :  7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1 díl         3588 : 12 = </a:t>
            </a:r>
            <a:r>
              <a:rPr lang="cs-CZ" dirty="0" smtClean="0">
                <a:solidFill>
                  <a:srgbClr val="FF0000"/>
                </a:solidFill>
              </a:rPr>
              <a:t>299       </a:t>
            </a:r>
            <a:r>
              <a:rPr lang="cs-CZ" u="sng" dirty="0"/>
              <a:t>7</a:t>
            </a:r>
            <a:r>
              <a:rPr lang="cs-CZ" u="sng" dirty="0" smtClean="0"/>
              <a:t> dílů    </a:t>
            </a:r>
            <a:r>
              <a:rPr lang="cs-CZ" u="sng" dirty="0">
                <a:solidFill>
                  <a:srgbClr val="FF0000"/>
                </a:solidFill>
              </a:rPr>
              <a:t>7</a:t>
            </a:r>
            <a:r>
              <a:rPr lang="cs-CZ" u="sng" dirty="0" smtClean="0">
                <a:solidFill>
                  <a:srgbClr val="FF0000"/>
                </a:solidFill>
              </a:rPr>
              <a:t> . 299 =  2093</a:t>
            </a:r>
            <a:r>
              <a:rPr lang="cs-CZ" dirty="0" smtClean="0">
                <a:solidFill>
                  <a:srgbClr val="FF0000"/>
                </a:solidFill>
              </a:rPr>
              <a:t>	          1495 + 2093</a:t>
            </a:r>
          </a:p>
          <a:p>
            <a:r>
              <a:rPr lang="cs-CZ" dirty="0" smtClean="0"/>
              <a:t>	 118		    zkouška          </a:t>
            </a:r>
            <a:r>
              <a:rPr lang="cs-CZ" dirty="0" smtClean="0">
                <a:solidFill>
                  <a:srgbClr val="FF0000"/>
                </a:solidFill>
              </a:rPr>
              <a:t>      3588</a:t>
            </a:r>
            <a:r>
              <a:rPr lang="cs-CZ" dirty="0" smtClean="0"/>
              <a:t>               </a:t>
            </a:r>
            <a:endParaRPr lang="cs-CZ" dirty="0"/>
          </a:p>
          <a:p>
            <a:r>
              <a:rPr lang="cs-CZ" dirty="0" smtClean="0"/>
              <a:t>                   00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Žáci 8. ročníku nasbírali </a:t>
            </a:r>
            <a:r>
              <a:rPr lang="cs-CZ" dirty="0" smtClean="0">
                <a:solidFill>
                  <a:srgbClr val="FF0000"/>
                </a:solidFill>
              </a:rPr>
              <a:t>1495</a:t>
            </a:r>
            <a:r>
              <a:rPr lang="cs-CZ" dirty="0" smtClean="0"/>
              <a:t> kg a  žáci 9. ročníku </a:t>
            </a:r>
            <a:r>
              <a:rPr lang="cs-CZ" dirty="0" smtClean="0">
                <a:solidFill>
                  <a:srgbClr val="FF0000"/>
                </a:solidFill>
              </a:rPr>
              <a:t>2093</a:t>
            </a:r>
            <a:r>
              <a:rPr lang="cs-CZ" dirty="0" smtClean="0"/>
              <a:t> kg papíru.   </a:t>
            </a:r>
          </a:p>
          <a:p>
            <a:r>
              <a:rPr lang="cs-CZ" dirty="0" smtClean="0"/>
              <a:t>                         </a:t>
            </a:r>
            <a:endParaRPr lang="cs-CZ" dirty="0"/>
          </a:p>
        </p:txBody>
      </p:sp>
      <p:pic>
        <p:nvPicPr>
          <p:cNvPr id="3" name="Picture 3" descr="C:\Users\PC-1KN1\AppData\Local\Microsoft\Windows\Temporary Internet Files\Content.IE5\WC21PD1Q\MP9004224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789040"/>
            <a:ext cx="1567036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680908" y="596074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3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83529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Dělení v daném poměru </a:t>
            </a:r>
            <a:r>
              <a:rPr lang="cs-CZ" dirty="0" smtClean="0"/>
              <a:t>				 	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4. úlohy</a:t>
            </a:r>
          </a:p>
          <a:p>
            <a:endParaRPr lang="cs-CZ" dirty="0" smtClean="0"/>
          </a:p>
          <a:p>
            <a:r>
              <a:rPr lang="cs-CZ" dirty="0"/>
              <a:t>Dřevorubci pokáceli smrk vysoký 24 metry. Rozřezali jej na tři klády v poměru </a:t>
            </a:r>
          </a:p>
          <a:p>
            <a:r>
              <a:rPr lang="cs-CZ" dirty="0"/>
              <a:t>5 : 3 : 4. Na jakou délku klády vlastně pořezali? </a:t>
            </a:r>
          </a:p>
          <a:p>
            <a:endParaRPr lang="cs-CZ" dirty="0" smtClean="0"/>
          </a:p>
          <a:p>
            <a:r>
              <a:rPr lang="cs-CZ" dirty="0"/>
              <a:t>počet dílů </a:t>
            </a:r>
            <a:r>
              <a:rPr lang="cs-CZ" dirty="0" smtClean="0"/>
              <a:t> </a:t>
            </a:r>
            <a:r>
              <a:rPr lang="cs-CZ" dirty="0"/>
              <a:t>5 + </a:t>
            </a:r>
            <a:r>
              <a:rPr lang="cs-CZ" dirty="0" smtClean="0"/>
              <a:t>3 + 4 </a:t>
            </a:r>
            <a:r>
              <a:rPr lang="cs-CZ" dirty="0"/>
              <a:t>= </a:t>
            </a:r>
            <a:r>
              <a:rPr lang="cs-CZ" dirty="0">
                <a:solidFill>
                  <a:srgbClr val="FF0000"/>
                </a:solidFill>
              </a:rPr>
              <a:t>12          </a:t>
            </a:r>
            <a:r>
              <a:rPr lang="cs-CZ" dirty="0"/>
              <a:t>5 dílů</a:t>
            </a:r>
            <a:r>
              <a:rPr lang="cs-CZ" dirty="0">
                <a:solidFill>
                  <a:srgbClr val="FF0000"/>
                </a:solidFill>
              </a:rPr>
              <a:t>    5 . </a:t>
            </a:r>
            <a:r>
              <a:rPr lang="cs-CZ" dirty="0" smtClean="0">
                <a:solidFill>
                  <a:srgbClr val="FF0000"/>
                </a:solidFill>
              </a:rPr>
              <a:t>2 </a:t>
            </a:r>
            <a:r>
              <a:rPr lang="cs-CZ" dirty="0">
                <a:solidFill>
                  <a:srgbClr val="FF0000"/>
                </a:solidFill>
              </a:rPr>
              <a:t>=  </a:t>
            </a:r>
            <a:r>
              <a:rPr lang="cs-CZ" dirty="0" smtClean="0">
                <a:solidFill>
                  <a:srgbClr val="FF0000"/>
                </a:solidFill>
              </a:rPr>
              <a:t>10                 </a:t>
            </a:r>
            <a:r>
              <a:rPr lang="cs-CZ" dirty="0">
                <a:solidFill>
                  <a:srgbClr val="FF0000"/>
                </a:solidFill>
              </a:rPr>
              <a:t>5  :  </a:t>
            </a:r>
            <a:r>
              <a:rPr lang="cs-CZ" dirty="0" smtClean="0">
                <a:solidFill>
                  <a:srgbClr val="FF0000"/>
                </a:solidFill>
              </a:rPr>
              <a:t>3  :  4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1 díl       </a:t>
            </a:r>
            <a:r>
              <a:rPr lang="cs-CZ" dirty="0" smtClean="0"/>
              <a:t>         24 </a:t>
            </a:r>
            <a:r>
              <a:rPr lang="cs-CZ" dirty="0"/>
              <a:t>: 12 = </a:t>
            </a:r>
            <a:r>
              <a:rPr lang="cs-CZ" dirty="0" smtClean="0">
                <a:solidFill>
                  <a:srgbClr val="FF0000"/>
                </a:solidFill>
              </a:rPr>
              <a:t>2          </a:t>
            </a:r>
            <a:r>
              <a:rPr lang="cs-CZ" dirty="0" smtClean="0"/>
              <a:t>3 díly    </a:t>
            </a:r>
            <a:r>
              <a:rPr lang="cs-CZ" dirty="0" smtClean="0">
                <a:solidFill>
                  <a:srgbClr val="FF0000"/>
                </a:solidFill>
              </a:rPr>
              <a:t>3 . 2 =    6</a:t>
            </a:r>
            <a:r>
              <a:rPr lang="cs-CZ" dirty="0">
                <a:solidFill>
                  <a:srgbClr val="FF0000"/>
                </a:solidFill>
              </a:rPr>
              <a:t>	        </a:t>
            </a:r>
            <a:r>
              <a:rPr lang="cs-CZ" dirty="0" smtClean="0">
                <a:solidFill>
                  <a:srgbClr val="FF0000"/>
                </a:solidFill>
              </a:rPr>
              <a:t>10 + 6  +  8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	 		</a:t>
            </a:r>
            <a:r>
              <a:rPr lang="cs-CZ" dirty="0" smtClean="0"/>
              <a:t>  </a:t>
            </a:r>
            <a:endParaRPr lang="cs-CZ" dirty="0"/>
          </a:p>
          <a:p>
            <a:r>
              <a:rPr lang="cs-CZ" dirty="0"/>
              <a:t>                   </a:t>
            </a:r>
            <a:r>
              <a:rPr lang="cs-CZ" dirty="0" smtClean="0"/>
              <a:t>                               </a:t>
            </a:r>
            <a:r>
              <a:rPr lang="cs-CZ" u="sng" dirty="0" smtClean="0"/>
              <a:t>4 díly    </a:t>
            </a:r>
            <a:r>
              <a:rPr lang="cs-CZ" u="sng" dirty="0" smtClean="0">
                <a:solidFill>
                  <a:srgbClr val="FF0000"/>
                </a:solidFill>
              </a:rPr>
              <a:t>4 . 2  =   8</a:t>
            </a:r>
            <a:endParaRPr lang="cs-CZ" u="sng" dirty="0">
              <a:solidFill>
                <a:srgbClr val="FF0000"/>
              </a:solidFill>
            </a:endParaRPr>
          </a:p>
          <a:p>
            <a:r>
              <a:rPr lang="cs-CZ" dirty="0" smtClean="0"/>
              <a:t>			      zkouška             24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Odpověď: 1. kláda měřila </a:t>
            </a:r>
            <a:r>
              <a:rPr lang="cs-CZ" dirty="0" smtClean="0">
                <a:solidFill>
                  <a:srgbClr val="FF0000"/>
                </a:solidFill>
              </a:rPr>
              <a:t>10 m</a:t>
            </a:r>
            <a:r>
              <a:rPr lang="cs-CZ" dirty="0" smtClean="0"/>
              <a:t>, 2. kláda </a:t>
            </a:r>
            <a:r>
              <a:rPr lang="cs-CZ" dirty="0" smtClean="0">
                <a:solidFill>
                  <a:srgbClr val="FF0000"/>
                </a:solidFill>
              </a:rPr>
              <a:t>6 m </a:t>
            </a:r>
            <a:r>
              <a:rPr lang="cs-CZ" dirty="0" smtClean="0"/>
              <a:t>a  3. kláda </a:t>
            </a:r>
            <a:r>
              <a:rPr lang="cs-CZ" dirty="0" smtClean="0">
                <a:solidFill>
                  <a:srgbClr val="FF0000"/>
                </a:solidFill>
              </a:rPr>
              <a:t>8 m</a:t>
            </a:r>
            <a:r>
              <a:rPr lang="cs-CZ" dirty="0" smtClean="0"/>
              <a:t>.                            </a:t>
            </a:r>
            <a:endParaRPr lang="cs-CZ" dirty="0"/>
          </a:p>
        </p:txBody>
      </p:sp>
      <p:pic>
        <p:nvPicPr>
          <p:cNvPr id="1026" name="Picture 2" descr="C:\Users\PC-1KN1\AppData\Local\Microsoft\Windows\Temporary Internet Files\Content.IE5\WC21PD1Q\MP9001851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640" y="4279985"/>
            <a:ext cx="2116832" cy="140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47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196752"/>
            <a:ext cx="66822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Citace:</a:t>
            </a:r>
          </a:p>
          <a:p>
            <a:endParaRPr lang="cs-CZ" dirty="0"/>
          </a:p>
          <a:p>
            <a:r>
              <a:rPr lang="en-US" dirty="0"/>
              <a:t>[</a:t>
            </a:r>
            <a:r>
              <a:rPr lang="cs-CZ" smtClean="0"/>
              <a:t>cit.2012-02-23</a:t>
            </a:r>
            <a:r>
              <a:rPr lang="en-US" dirty="0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441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321</TotalTime>
  <Words>185</Words>
  <Application>Microsoft Office PowerPoint</Application>
  <PresentationFormat>Předvádění na obrazovce (4:3)</PresentationFormat>
  <Paragraphs>156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Přehlednost</vt:lpstr>
      <vt:lpstr>Prezentace aplikace PowerPoint</vt:lpstr>
      <vt:lpstr>  Anotace:  V uvedených praktických příkladech žáci procvičují dělení v daném poměru. Příklady řeší postupně u tabule nebo jako samostatnou práci do sešitu. Určeno pro 9. ročník. Vytvořeno v únoru 2012.               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PC-1KN1</dc:creator>
  <cp:lastModifiedBy>PC-1KN1</cp:lastModifiedBy>
  <cp:revision>29</cp:revision>
  <dcterms:created xsi:type="dcterms:W3CDTF">2012-02-25T17:15:53Z</dcterms:created>
  <dcterms:modified xsi:type="dcterms:W3CDTF">2012-04-02T12:38:18Z</dcterms:modified>
</cp:coreProperties>
</file>