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9"/>
  </p:notesMasterIdLst>
  <p:sldIdLst>
    <p:sldId id="257" r:id="rId2"/>
    <p:sldId id="258" r:id="rId3"/>
    <p:sldId id="260" r:id="rId4"/>
    <p:sldId id="262" r:id="rId5"/>
    <p:sldId id="263" r:id="rId6"/>
    <p:sldId id="264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71" autoAdjust="0"/>
  </p:normalViewPr>
  <p:slideViewPr>
    <p:cSldViewPr>
      <p:cViewPr>
        <p:scale>
          <a:sx n="70" d="100"/>
          <a:sy n="70" d="100"/>
        </p:scale>
        <p:origin x="-1182" y="-8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EED282-4C2B-49F7-967D-292F28CABEA8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5F3EB8-3575-4464-B093-E694BE8D02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776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F6569A-34EC-41BA-B544-4B8ABF91590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060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FA278-65B6-4B05-B8C9-2C562B68256E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BD8473EF-EB9D-42F7-A964-5C804EA89D1D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FA278-65B6-4B05-B8C9-2C562B68256E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8473EF-EB9D-42F7-A964-5C804EA89D1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FA278-65B6-4B05-B8C9-2C562B68256E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8473EF-EB9D-42F7-A964-5C804EA89D1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FA278-65B6-4B05-B8C9-2C562B68256E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473EF-EB9D-42F7-A964-5C804EA89D1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FA278-65B6-4B05-B8C9-2C562B68256E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473EF-EB9D-42F7-A964-5C804EA89D1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FA278-65B6-4B05-B8C9-2C562B68256E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473EF-EB9D-42F7-A964-5C804EA89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FA278-65B6-4B05-B8C9-2C562B68256E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8473EF-EB9D-42F7-A964-5C804EA89D1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90FA278-65B6-4B05-B8C9-2C562B68256E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D8473EF-EB9D-42F7-A964-5C804EA89D1D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FA278-65B6-4B05-B8C9-2C562B68256E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473EF-EB9D-42F7-A964-5C804EA89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FA278-65B6-4B05-B8C9-2C562B68256E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473EF-EB9D-42F7-A964-5C804EA89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FA278-65B6-4B05-B8C9-2C562B68256E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473EF-EB9D-42F7-A964-5C804EA89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BD8473EF-EB9D-42F7-A964-5C804EA89D1D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90FA278-65B6-4B05-B8C9-2C562B68256E}" type="datetimeFigureOut">
              <a:rPr lang="cs-CZ" smtClean="0"/>
              <a:t>23.4.2012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nb.cz/cs/platidla/bankovky/animace.html" TargetMode="External"/><Relationship Id="rId2" Type="http://schemas.openxmlformats.org/officeDocument/2006/relationships/hyperlink" Target="http://www.cnb.cz/cs/platidla/mince/animace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4294967295"/>
          </p:nvPr>
        </p:nvSpPr>
        <p:spPr>
          <a:xfrm>
            <a:off x="1028902" y="1778287"/>
            <a:ext cx="6875463" cy="3212276"/>
          </a:xfrm>
        </p:spPr>
        <p:txBody>
          <a:bodyPr>
            <a:normAutofit/>
          </a:bodyPr>
          <a:lstStyle/>
          <a:p>
            <a:pPr marL="1508760" lvl="8" indent="0">
              <a:buNone/>
            </a:pPr>
            <a:endParaRPr lang="cs-CZ" sz="1400" dirty="0" smtClean="0">
              <a:latin typeface="Arial Narrow" pitchFamily="34" charset="0"/>
            </a:endParaRPr>
          </a:p>
          <a:p>
            <a:pPr marL="0" indent="0" algn="ctr">
              <a:buNone/>
            </a:pPr>
            <a:r>
              <a:rPr lang="cs-CZ" sz="2600" dirty="0" smtClean="0">
                <a:latin typeface="+mj-lt"/>
              </a:rPr>
              <a:t>ZŠP a ZŠS Uherský Brod</a:t>
            </a:r>
          </a:p>
          <a:p>
            <a:pPr marL="0" indent="0" algn="ctr">
              <a:buNone/>
            </a:pPr>
            <a:r>
              <a:rPr lang="cs-CZ" sz="2600" dirty="0" smtClean="0">
                <a:latin typeface="+mj-lt"/>
              </a:rPr>
              <a:t>projekt </a:t>
            </a:r>
            <a:r>
              <a:rPr lang="cs-CZ" sz="2600" dirty="0">
                <a:latin typeface="+mj-lt"/>
              </a:rPr>
              <a:t>č. CZ.1.07/1.4.00/21.0961</a:t>
            </a:r>
            <a:endParaRPr lang="cs-CZ" sz="2600" dirty="0" smtClean="0">
              <a:latin typeface="+mj-lt"/>
            </a:endParaRPr>
          </a:p>
          <a:p>
            <a:pPr lvl="8" algn="ctr"/>
            <a:endParaRPr lang="cs-CZ" sz="1400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sz="2600" dirty="0" smtClean="0">
                <a:latin typeface="+mj-lt"/>
              </a:rPr>
              <a:t>Matematika pro 2. stupeň </a:t>
            </a:r>
          </a:p>
          <a:p>
            <a:pPr marL="0" indent="0" algn="ctr">
              <a:buNone/>
            </a:pPr>
            <a:endParaRPr lang="cs-CZ" sz="2600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+mj-lt"/>
              </a:rPr>
              <a:t>Č. </a:t>
            </a:r>
            <a:r>
              <a:rPr lang="cs-CZ" sz="2000" dirty="0" err="1" smtClean="0">
                <a:latin typeface="+mj-lt"/>
              </a:rPr>
              <a:t>DUMu</a:t>
            </a:r>
            <a:r>
              <a:rPr lang="cs-CZ" sz="2000" dirty="0" smtClean="0">
                <a:latin typeface="+mj-lt"/>
              </a:rPr>
              <a:t>:  VY_32_INOVACE_14_výpočet procentové části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9134" y="40466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42298" y="4990563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latin typeface="+mj-lt"/>
              </a:rPr>
              <a:t>          Jméno autora:	Mgr.  Hana Vaňková   	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394129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992888" cy="5760640"/>
          </a:xfr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b="0" dirty="0" smtClean="0">
                <a:solidFill>
                  <a:schemeClr val="bg2">
                    <a:lumMod val="25000"/>
                  </a:schemeClr>
                </a:solidFill>
                <a:effectLst/>
              </a:rPr>
              <a:t>Anotace: </a:t>
            </a:r>
            <a:br>
              <a:rPr lang="cs-CZ" sz="2000" b="0" dirty="0" smtClean="0">
                <a:solidFill>
                  <a:schemeClr val="bg2">
                    <a:lumMod val="25000"/>
                  </a:schemeClr>
                </a:solidFill>
                <a:effectLst/>
              </a:rPr>
            </a:br>
            <a:r>
              <a:rPr lang="cs-CZ" sz="2000" b="0" dirty="0">
                <a:solidFill>
                  <a:schemeClr val="bg2">
                    <a:lumMod val="25000"/>
                  </a:schemeClr>
                </a:solidFill>
                <a:effectLst/>
              </a:rPr>
              <a:t/>
            </a:r>
            <a:br>
              <a:rPr lang="cs-CZ" sz="2000" b="0" dirty="0">
                <a:solidFill>
                  <a:schemeClr val="bg2">
                    <a:lumMod val="25000"/>
                  </a:schemeClr>
                </a:solidFill>
                <a:effectLst/>
              </a:rPr>
            </a:br>
            <a:r>
              <a:rPr lang="cs-CZ" sz="2000" b="0" dirty="0" smtClean="0">
                <a:solidFill>
                  <a:schemeClr val="bg2">
                    <a:lumMod val="25000"/>
                  </a:schemeClr>
                </a:solidFill>
                <a:effectLst/>
              </a:rPr>
              <a:t>Žáci počítají příklady na výpočet procentové části na pracovním listě.</a:t>
            </a:r>
            <a:br>
              <a:rPr lang="cs-CZ" sz="2000" b="0" dirty="0" smtClean="0">
                <a:solidFill>
                  <a:schemeClr val="bg2">
                    <a:lumMod val="25000"/>
                  </a:schemeClr>
                </a:solidFill>
                <a:effectLst/>
              </a:rPr>
            </a:br>
            <a:r>
              <a:rPr lang="cs-CZ" sz="2000" b="0" dirty="0" smtClean="0">
                <a:solidFill>
                  <a:schemeClr val="bg2">
                    <a:lumMod val="25000"/>
                  </a:schemeClr>
                </a:solidFill>
                <a:effectLst/>
              </a:rPr>
              <a:t>Určeno pro 9. ročník.</a:t>
            </a:r>
            <a:br>
              <a:rPr lang="cs-CZ" sz="2000" b="0" dirty="0" smtClean="0">
                <a:solidFill>
                  <a:schemeClr val="bg2">
                    <a:lumMod val="25000"/>
                  </a:schemeClr>
                </a:solidFill>
                <a:effectLst/>
              </a:rPr>
            </a:br>
            <a:r>
              <a:rPr lang="cs-CZ" sz="2000" b="0" dirty="0" smtClean="0">
                <a:solidFill>
                  <a:schemeClr val="bg2">
                    <a:lumMod val="25000"/>
                  </a:schemeClr>
                </a:solidFill>
                <a:effectLst/>
              </a:rPr>
              <a:t>Vytvořeno v dubnu 2012.</a:t>
            </a:r>
            <a:br>
              <a:rPr lang="cs-CZ" sz="2000" b="0" dirty="0" smtClean="0">
                <a:solidFill>
                  <a:schemeClr val="bg2">
                    <a:lumMod val="25000"/>
                  </a:schemeClr>
                </a:solidFill>
                <a:effectLst/>
              </a:rPr>
            </a:br>
            <a:r>
              <a:rPr lang="cs-CZ" sz="2000" b="0" dirty="0">
                <a:effectLst/>
              </a:rPr>
              <a:t/>
            </a:r>
            <a:br>
              <a:rPr lang="cs-CZ" sz="2000" b="0" dirty="0">
                <a:effectLst/>
              </a:rPr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         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690940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5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Book Antiqua" pitchFamily="18" charset="0"/>
              </a:rPr>
              <a:t>Výpočet procentové části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1290761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 jednotlivých čtvercích vybarvi: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75%		</a:t>
            </a:r>
            <a:r>
              <a:rPr lang="cs-CZ" dirty="0"/>
              <a:t> </a:t>
            </a:r>
            <a:r>
              <a:rPr lang="cs-CZ" dirty="0" smtClean="0"/>
              <a:t>                50%			   25%                                                                                      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971601" y="4145339"/>
            <a:ext cx="1440160" cy="1443902"/>
          </a:xfrm>
          <a:custGeom>
            <a:avLst/>
            <a:gdLst>
              <a:gd name="connsiteX0" fmla="*/ 0 w 1753344"/>
              <a:gd name="connsiteY0" fmla="*/ 0 h 1777155"/>
              <a:gd name="connsiteX1" fmla="*/ 1753344 w 1753344"/>
              <a:gd name="connsiteY1" fmla="*/ 0 h 1777155"/>
              <a:gd name="connsiteX2" fmla="*/ 1753344 w 1753344"/>
              <a:gd name="connsiteY2" fmla="*/ 1777155 h 1777155"/>
              <a:gd name="connsiteX3" fmla="*/ 0 w 1753344"/>
              <a:gd name="connsiteY3" fmla="*/ 1777155 h 1777155"/>
              <a:gd name="connsiteX4" fmla="*/ 0 w 1753344"/>
              <a:gd name="connsiteY4" fmla="*/ 0 h 1777155"/>
              <a:gd name="connsiteX0" fmla="*/ 0 w 1762037"/>
              <a:gd name="connsiteY0" fmla="*/ 0 h 1777155"/>
              <a:gd name="connsiteX1" fmla="*/ 1753344 w 1762037"/>
              <a:gd name="connsiteY1" fmla="*/ 0 h 1777155"/>
              <a:gd name="connsiteX2" fmla="*/ 1760659 w 1762037"/>
              <a:gd name="connsiteY2" fmla="*/ 59967 h 1777155"/>
              <a:gd name="connsiteX3" fmla="*/ 1753344 w 1762037"/>
              <a:gd name="connsiteY3" fmla="*/ 1777155 h 1777155"/>
              <a:gd name="connsiteX4" fmla="*/ 0 w 1762037"/>
              <a:gd name="connsiteY4" fmla="*/ 1777155 h 1777155"/>
              <a:gd name="connsiteX5" fmla="*/ 0 w 1762037"/>
              <a:gd name="connsiteY5" fmla="*/ 0 h 17771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62037" h="1777155">
                <a:moveTo>
                  <a:pt x="0" y="0"/>
                </a:moveTo>
                <a:lnTo>
                  <a:pt x="1753344" y="0"/>
                </a:lnTo>
                <a:cubicBezTo>
                  <a:pt x="1746546" y="19989"/>
                  <a:pt x="1767457" y="39978"/>
                  <a:pt x="1760659" y="59967"/>
                </a:cubicBezTo>
                <a:cubicBezTo>
                  <a:pt x="1758221" y="632363"/>
                  <a:pt x="1755782" y="1204759"/>
                  <a:pt x="1753344" y="1777155"/>
                </a:cubicBezTo>
                <a:lnTo>
                  <a:pt x="0" y="1777155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>
            <a:off x="2208312" y="4988696"/>
            <a:ext cx="0" cy="0"/>
          </a:xfrm>
          <a:prstGeom prst="line">
            <a:avLst/>
          </a:prstGeom>
          <a:ln>
            <a:solidFill>
              <a:schemeClr val="bg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084984" y="587727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691680" y="436510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5"/>
          <p:cNvSpPr/>
          <p:nvPr/>
        </p:nvSpPr>
        <p:spPr>
          <a:xfrm>
            <a:off x="3851920" y="4140750"/>
            <a:ext cx="1440160" cy="1443902"/>
          </a:xfrm>
          <a:custGeom>
            <a:avLst/>
            <a:gdLst>
              <a:gd name="connsiteX0" fmla="*/ 0 w 1753344"/>
              <a:gd name="connsiteY0" fmla="*/ 0 h 1777155"/>
              <a:gd name="connsiteX1" fmla="*/ 1753344 w 1753344"/>
              <a:gd name="connsiteY1" fmla="*/ 0 h 1777155"/>
              <a:gd name="connsiteX2" fmla="*/ 1753344 w 1753344"/>
              <a:gd name="connsiteY2" fmla="*/ 1777155 h 1777155"/>
              <a:gd name="connsiteX3" fmla="*/ 0 w 1753344"/>
              <a:gd name="connsiteY3" fmla="*/ 1777155 h 1777155"/>
              <a:gd name="connsiteX4" fmla="*/ 0 w 1753344"/>
              <a:gd name="connsiteY4" fmla="*/ 0 h 1777155"/>
              <a:gd name="connsiteX0" fmla="*/ 0 w 1762037"/>
              <a:gd name="connsiteY0" fmla="*/ 0 h 1777155"/>
              <a:gd name="connsiteX1" fmla="*/ 1753344 w 1762037"/>
              <a:gd name="connsiteY1" fmla="*/ 0 h 1777155"/>
              <a:gd name="connsiteX2" fmla="*/ 1760659 w 1762037"/>
              <a:gd name="connsiteY2" fmla="*/ 59967 h 1777155"/>
              <a:gd name="connsiteX3" fmla="*/ 1753344 w 1762037"/>
              <a:gd name="connsiteY3" fmla="*/ 1777155 h 1777155"/>
              <a:gd name="connsiteX4" fmla="*/ 0 w 1762037"/>
              <a:gd name="connsiteY4" fmla="*/ 1777155 h 1777155"/>
              <a:gd name="connsiteX5" fmla="*/ 0 w 1762037"/>
              <a:gd name="connsiteY5" fmla="*/ 0 h 17771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62037" h="1777155">
                <a:moveTo>
                  <a:pt x="0" y="0"/>
                </a:moveTo>
                <a:lnTo>
                  <a:pt x="1753344" y="0"/>
                </a:lnTo>
                <a:cubicBezTo>
                  <a:pt x="1746546" y="19989"/>
                  <a:pt x="1767457" y="39978"/>
                  <a:pt x="1760659" y="59967"/>
                </a:cubicBezTo>
                <a:cubicBezTo>
                  <a:pt x="1758221" y="632363"/>
                  <a:pt x="1755782" y="1204759"/>
                  <a:pt x="1753344" y="1777155"/>
                </a:cubicBezTo>
                <a:lnTo>
                  <a:pt x="0" y="1777155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5"/>
          <p:cNvSpPr/>
          <p:nvPr/>
        </p:nvSpPr>
        <p:spPr>
          <a:xfrm>
            <a:off x="6732240" y="4145339"/>
            <a:ext cx="1440160" cy="1443902"/>
          </a:xfrm>
          <a:custGeom>
            <a:avLst/>
            <a:gdLst>
              <a:gd name="connsiteX0" fmla="*/ 0 w 1753344"/>
              <a:gd name="connsiteY0" fmla="*/ 0 h 1777155"/>
              <a:gd name="connsiteX1" fmla="*/ 1753344 w 1753344"/>
              <a:gd name="connsiteY1" fmla="*/ 0 h 1777155"/>
              <a:gd name="connsiteX2" fmla="*/ 1753344 w 1753344"/>
              <a:gd name="connsiteY2" fmla="*/ 1777155 h 1777155"/>
              <a:gd name="connsiteX3" fmla="*/ 0 w 1753344"/>
              <a:gd name="connsiteY3" fmla="*/ 1777155 h 1777155"/>
              <a:gd name="connsiteX4" fmla="*/ 0 w 1753344"/>
              <a:gd name="connsiteY4" fmla="*/ 0 h 1777155"/>
              <a:gd name="connsiteX0" fmla="*/ 0 w 1762037"/>
              <a:gd name="connsiteY0" fmla="*/ 0 h 1777155"/>
              <a:gd name="connsiteX1" fmla="*/ 1753344 w 1762037"/>
              <a:gd name="connsiteY1" fmla="*/ 0 h 1777155"/>
              <a:gd name="connsiteX2" fmla="*/ 1760659 w 1762037"/>
              <a:gd name="connsiteY2" fmla="*/ 59967 h 1777155"/>
              <a:gd name="connsiteX3" fmla="*/ 1753344 w 1762037"/>
              <a:gd name="connsiteY3" fmla="*/ 1777155 h 1777155"/>
              <a:gd name="connsiteX4" fmla="*/ 0 w 1762037"/>
              <a:gd name="connsiteY4" fmla="*/ 1777155 h 1777155"/>
              <a:gd name="connsiteX5" fmla="*/ 0 w 1762037"/>
              <a:gd name="connsiteY5" fmla="*/ 0 h 17771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62037" h="1777155">
                <a:moveTo>
                  <a:pt x="0" y="0"/>
                </a:moveTo>
                <a:lnTo>
                  <a:pt x="1753344" y="0"/>
                </a:lnTo>
                <a:cubicBezTo>
                  <a:pt x="1746546" y="19989"/>
                  <a:pt x="1767457" y="39978"/>
                  <a:pt x="1760659" y="59967"/>
                </a:cubicBezTo>
                <a:cubicBezTo>
                  <a:pt x="1758221" y="632363"/>
                  <a:pt x="1755782" y="1204759"/>
                  <a:pt x="1753344" y="1777155"/>
                </a:cubicBezTo>
                <a:lnTo>
                  <a:pt x="0" y="1777155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>
            <a:stCxn id="6" idx="0"/>
            <a:endCxn id="6" idx="3"/>
          </p:cNvCxnSpPr>
          <p:nvPr/>
        </p:nvCxnSpPr>
        <p:spPr>
          <a:xfrm>
            <a:off x="971601" y="4145339"/>
            <a:ext cx="1433055" cy="1443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stCxn id="6" idx="1"/>
            <a:endCxn id="6" idx="4"/>
          </p:cNvCxnSpPr>
          <p:nvPr/>
        </p:nvCxnSpPr>
        <p:spPr>
          <a:xfrm flipH="1">
            <a:off x="971601" y="4145339"/>
            <a:ext cx="1433055" cy="1443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1688128" y="4145339"/>
            <a:ext cx="3553" cy="1443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971601" y="4862701"/>
            <a:ext cx="143305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>
            <a:stCxn id="30" idx="0"/>
            <a:endCxn id="30" idx="3"/>
          </p:cNvCxnSpPr>
          <p:nvPr/>
        </p:nvCxnSpPr>
        <p:spPr>
          <a:xfrm>
            <a:off x="3851920" y="4140750"/>
            <a:ext cx="1433055" cy="1443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stCxn id="30" idx="1"/>
            <a:endCxn id="30" idx="4"/>
          </p:cNvCxnSpPr>
          <p:nvPr/>
        </p:nvCxnSpPr>
        <p:spPr>
          <a:xfrm flipH="1">
            <a:off x="3851920" y="4140750"/>
            <a:ext cx="1433055" cy="1443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4568447" y="4145339"/>
            <a:ext cx="0" cy="1443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V="1">
            <a:off x="3851920" y="4862701"/>
            <a:ext cx="1440160" cy="45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>
            <a:stCxn id="32" idx="0"/>
            <a:endCxn id="32" idx="3"/>
          </p:cNvCxnSpPr>
          <p:nvPr/>
        </p:nvCxnSpPr>
        <p:spPr>
          <a:xfrm>
            <a:off x="6732240" y="4145339"/>
            <a:ext cx="1433055" cy="1443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>
            <a:endCxn id="32" idx="4"/>
          </p:cNvCxnSpPr>
          <p:nvPr/>
        </p:nvCxnSpPr>
        <p:spPr>
          <a:xfrm flipH="1">
            <a:off x="6732240" y="4145339"/>
            <a:ext cx="1440160" cy="1443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>
            <a:off x="7448767" y="4145339"/>
            <a:ext cx="3553" cy="1443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6732240" y="4867290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683568" y="3789040"/>
            <a:ext cx="7301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12,5%                                              62,5%                                           37,5%</a:t>
            </a:r>
            <a:endParaRPr lang="cs-CZ" dirty="0"/>
          </a:p>
        </p:txBody>
      </p:sp>
      <p:sp>
        <p:nvSpPr>
          <p:cNvPr id="62" name="Obdélník 5"/>
          <p:cNvSpPr/>
          <p:nvPr/>
        </p:nvSpPr>
        <p:spPr>
          <a:xfrm>
            <a:off x="964496" y="1988840"/>
            <a:ext cx="1440160" cy="1443902"/>
          </a:xfrm>
          <a:custGeom>
            <a:avLst/>
            <a:gdLst>
              <a:gd name="connsiteX0" fmla="*/ 0 w 1753344"/>
              <a:gd name="connsiteY0" fmla="*/ 0 h 1777155"/>
              <a:gd name="connsiteX1" fmla="*/ 1753344 w 1753344"/>
              <a:gd name="connsiteY1" fmla="*/ 0 h 1777155"/>
              <a:gd name="connsiteX2" fmla="*/ 1753344 w 1753344"/>
              <a:gd name="connsiteY2" fmla="*/ 1777155 h 1777155"/>
              <a:gd name="connsiteX3" fmla="*/ 0 w 1753344"/>
              <a:gd name="connsiteY3" fmla="*/ 1777155 h 1777155"/>
              <a:gd name="connsiteX4" fmla="*/ 0 w 1753344"/>
              <a:gd name="connsiteY4" fmla="*/ 0 h 1777155"/>
              <a:gd name="connsiteX0" fmla="*/ 0 w 1762037"/>
              <a:gd name="connsiteY0" fmla="*/ 0 h 1777155"/>
              <a:gd name="connsiteX1" fmla="*/ 1753344 w 1762037"/>
              <a:gd name="connsiteY1" fmla="*/ 0 h 1777155"/>
              <a:gd name="connsiteX2" fmla="*/ 1760659 w 1762037"/>
              <a:gd name="connsiteY2" fmla="*/ 59967 h 1777155"/>
              <a:gd name="connsiteX3" fmla="*/ 1753344 w 1762037"/>
              <a:gd name="connsiteY3" fmla="*/ 1777155 h 1777155"/>
              <a:gd name="connsiteX4" fmla="*/ 0 w 1762037"/>
              <a:gd name="connsiteY4" fmla="*/ 1777155 h 1777155"/>
              <a:gd name="connsiteX5" fmla="*/ 0 w 1762037"/>
              <a:gd name="connsiteY5" fmla="*/ 0 h 17771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62037" h="1777155">
                <a:moveTo>
                  <a:pt x="0" y="0"/>
                </a:moveTo>
                <a:lnTo>
                  <a:pt x="1753344" y="0"/>
                </a:lnTo>
                <a:cubicBezTo>
                  <a:pt x="1746546" y="19989"/>
                  <a:pt x="1767457" y="39978"/>
                  <a:pt x="1760659" y="59967"/>
                </a:cubicBezTo>
                <a:cubicBezTo>
                  <a:pt x="1758221" y="632363"/>
                  <a:pt x="1755782" y="1204759"/>
                  <a:pt x="1753344" y="1777155"/>
                </a:cubicBezTo>
                <a:lnTo>
                  <a:pt x="0" y="1777155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5"/>
          <p:cNvSpPr/>
          <p:nvPr/>
        </p:nvSpPr>
        <p:spPr>
          <a:xfrm>
            <a:off x="3851920" y="1945211"/>
            <a:ext cx="1440160" cy="1443902"/>
          </a:xfrm>
          <a:custGeom>
            <a:avLst/>
            <a:gdLst>
              <a:gd name="connsiteX0" fmla="*/ 0 w 1753344"/>
              <a:gd name="connsiteY0" fmla="*/ 0 h 1777155"/>
              <a:gd name="connsiteX1" fmla="*/ 1753344 w 1753344"/>
              <a:gd name="connsiteY1" fmla="*/ 0 h 1777155"/>
              <a:gd name="connsiteX2" fmla="*/ 1753344 w 1753344"/>
              <a:gd name="connsiteY2" fmla="*/ 1777155 h 1777155"/>
              <a:gd name="connsiteX3" fmla="*/ 0 w 1753344"/>
              <a:gd name="connsiteY3" fmla="*/ 1777155 h 1777155"/>
              <a:gd name="connsiteX4" fmla="*/ 0 w 1753344"/>
              <a:gd name="connsiteY4" fmla="*/ 0 h 1777155"/>
              <a:gd name="connsiteX0" fmla="*/ 0 w 1762037"/>
              <a:gd name="connsiteY0" fmla="*/ 0 h 1777155"/>
              <a:gd name="connsiteX1" fmla="*/ 1753344 w 1762037"/>
              <a:gd name="connsiteY1" fmla="*/ 0 h 1777155"/>
              <a:gd name="connsiteX2" fmla="*/ 1760659 w 1762037"/>
              <a:gd name="connsiteY2" fmla="*/ 59967 h 1777155"/>
              <a:gd name="connsiteX3" fmla="*/ 1753344 w 1762037"/>
              <a:gd name="connsiteY3" fmla="*/ 1777155 h 1777155"/>
              <a:gd name="connsiteX4" fmla="*/ 0 w 1762037"/>
              <a:gd name="connsiteY4" fmla="*/ 1777155 h 1777155"/>
              <a:gd name="connsiteX5" fmla="*/ 0 w 1762037"/>
              <a:gd name="connsiteY5" fmla="*/ 0 h 17771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62037" h="1777155">
                <a:moveTo>
                  <a:pt x="0" y="0"/>
                </a:moveTo>
                <a:lnTo>
                  <a:pt x="1753344" y="0"/>
                </a:lnTo>
                <a:cubicBezTo>
                  <a:pt x="1746546" y="19989"/>
                  <a:pt x="1767457" y="39978"/>
                  <a:pt x="1760659" y="59967"/>
                </a:cubicBezTo>
                <a:cubicBezTo>
                  <a:pt x="1758221" y="632363"/>
                  <a:pt x="1755782" y="1204759"/>
                  <a:pt x="1753344" y="1777155"/>
                </a:cubicBezTo>
                <a:lnTo>
                  <a:pt x="0" y="1777155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5"/>
          <p:cNvSpPr/>
          <p:nvPr/>
        </p:nvSpPr>
        <p:spPr>
          <a:xfrm>
            <a:off x="6733873" y="1956173"/>
            <a:ext cx="1440160" cy="1443902"/>
          </a:xfrm>
          <a:custGeom>
            <a:avLst/>
            <a:gdLst>
              <a:gd name="connsiteX0" fmla="*/ 0 w 1753344"/>
              <a:gd name="connsiteY0" fmla="*/ 0 h 1777155"/>
              <a:gd name="connsiteX1" fmla="*/ 1753344 w 1753344"/>
              <a:gd name="connsiteY1" fmla="*/ 0 h 1777155"/>
              <a:gd name="connsiteX2" fmla="*/ 1753344 w 1753344"/>
              <a:gd name="connsiteY2" fmla="*/ 1777155 h 1777155"/>
              <a:gd name="connsiteX3" fmla="*/ 0 w 1753344"/>
              <a:gd name="connsiteY3" fmla="*/ 1777155 h 1777155"/>
              <a:gd name="connsiteX4" fmla="*/ 0 w 1753344"/>
              <a:gd name="connsiteY4" fmla="*/ 0 h 1777155"/>
              <a:gd name="connsiteX0" fmla="*/ 0 w 1762037"/>
              <a:gd name="connsiteY0" fmla="*/ 0 h 1777155"/>
              <a:gd name="connsiteX1" fmla="*/ 1753344 w 1762037"/>
              <a:gd name="connsiteY1" fmla="*/ 0 h 1777155"/>
              <a:gd name="connsiteX2" fmla="*/ 1760659 w 1762037"/>
              <a:gd name="connsiteY2" fmla="*/ 59967 h 1777155"/>
              <a:gd name="connsiteX3" fmla="*/ 1753344 w 1762037"/>
              <a:gd name="connsiteY3" fmla="*/ 1777155 h 1777155"/>
              <a:gd name="connsiteX4" fmla="*/ 0 w 1762037"/>
              <a:gd name="connsiteY4" fmla="*/ 1777155 h 1777155"/>
              <a:gd name="connsiteX5" fmla="*/ 0 w 1762037"/>
              <a:gd name="connsiteY5" fmla="*/ 0 h 17771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62037" h="1777155">
                <a:moveTo>
                  <a:pt x="0" y="0"/>
                </a:moveTo>
                <a:lnTo>
                  <a:pt x="1753344" y="0"/>
                </a:lnTo>
                <a:cubicBezTo>
                  <a:pt x="1746546" y="19989"/>
                  <a:pt x="1767457" y="39978"/>
                  <a:pt x="1760659" y="59967"/>
                </a:cubicBezTo>
                <a:cubicBezTo>
                  <a:pt x="1758221" y="632363"/>
                  <a:pt x="1755782" y="1204759"/>
                  <a:pt x="1753344" y="1777155"/>
                </a:cubicBezTo>
                <a:lnTo>
                  <a:pt x="0" y="1777155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6" name="Přímá spojnice 65"/>
          <p:cNvCxnSpPr>
            <a:stCxn id="62" idx="1"/>
            <a:endCxn id="62" idx="4"/>
          </p:cNvCxnSpPr>
          <p:nvPr/>
        </p:nvCxnSpPr>
        <p:spPr>
          <a:xfrm flipH="1">
            <a:off x="964496" y="1988840"/>
            <a:ext cx="1433055" cy="1443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stCxn id="62" idx="0"/>
            <a:endCxn id="62" idx="3"/>
          </p:cNvCxnSpPr>
          <p:nvPr/>
        </p:nvCxnSpPr>
        <p:spPr>
          <a:xfrm>
            <a:off x="964496" y="1988840"/>
            <a:ext cx="1433055" cy="1443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>
            <a:stCxn id="63" idx="0"/>
            <a:endCxn id="63" idx="3"/>
          </p:cNvCxnSpPr>
          <p:nvPr/>
        </p:nvCxnSpPr>
        <p:spPr>
          <a:xfrm>
            <a:off x="3851920" y="1945211"/>
            <a:ext cx="1433055" cy="1443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>
            <a:endCxn id="63" idx="4"/>
          </p:cNvCxnSpPr>
          <p:nvPr/>
        </p:nvCxnSpPr>
        <p:spPr>
          <a:xfrm flipH="1">
            <a:off x="3851920" y="1956173"/>
            <a:ext cx="1440160" cy="14329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>
            <a:stCxn id="64" idx="0"/>
            <a:endCxn id="64" idx="3"/>
          </p:cNvCxnSpPr>
          <p:nvPr/>
        </p:nvCxnSpPr>
        <p:spPr>
          <a:xfrm>
            <a:off x="6733873" y="1956173"/>
            <a:ext cx="1433055" cy="1443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>
            <a:endCxn id="64" idx="4"/>
          </p:cNvCxnSpPr>
          <p:nvPr/>
        </p:nvCxnSpPr>
        <p:spPr>
          <a:xfrm flipH="1">
            <a:off x="6733873" y="1937092"/>
            <a:ext cx="1440160" cy="14629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7453953" y="1956173"/>
            <a:ext cx="0" cy="1443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6733873" y="2678124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flipH="1">
            <a:off x="3851920" y="2672643"/>
            <a:ext cx="1440160" cy="54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flipH="1">
            <a:off x="971601" y="2710791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>
            <a:off x="1681023" y="1988840"/>
            <a:ext cx="0" cy="1443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4572000" y="1956173"/>
            <a:ext cx="0" cy="14329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42778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8189293" cy="10156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Co už známe …</a:t>
            </a:r>
          </a:p>
          <a:p>
            <a:pPr algn="ctr"/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Procentovou část vypočítáme tak, že základ dělíme stem a násobíme počtem procent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569962"/>
            <a:ext cx="818929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 zpaměti a zapiš výsledek:</a:t>
            </a:r>
          </a:p>
          <a:p>
            <a:endParaRPr lang="cs-CZ" dirty="0" smtClean="0"/>
          </a:p>
          <a:p>
            <a:r>
              <a:rPr lang="cs-CZ" dirty="0" smtClean="0"/>
              <a:t>50% z 	  80 Kč =		25% z	120 </a:t>
            </a:r>
            <a:r>
              <a:rPr lang="cs-CZ" dirty="0"/>
              <a:t>€</a:t>
            </a:r>
            <a:r>
              <a:rPr lang="cs-CZ" dirty="0" smtClean="0"/>
              <a:t> =		10% z	600 </a:t>
            </a:r>
            <a:r>
              <a:rPr lang="en-US" dirty="0"/>
              <a:t>$</a:t>
            </a:r>
            <a:r>
              <a:rPr lang="cs-CZ" dirty="0" smtClean="0"/>
              <a:t> =</a:t>
            </a:r>
          </a:p>
          <a:p>
            <a:r>
              <a:rPr lang="cs-CZ" dirty="0" smtClean="0"/>
              <a:t>60% z	300 Kč =		75% z	100 </a:t>
            </a:r>
            <a:r>
              <a:rPr lang="cs-CZ" dirty="0"/>
              <a:t>€</a:t>
            </a:r>
            <a:r>
              <a:rPr lang="cs-CZ" dirty="0" smtClean="0"/>
              <a:t> =		60% z	200 </a:t>
            </a:r>
            <a:r>
              <a:rPr lang="en-US" dirty="0"/>
              <a:t>$</a:t>
            </a:r>
            <a:r>
              <a:rPr lang="cs-CZ" dirty="0" smtClean="0"/>
              <a:t> =</a:t>
            </a:r>
          </a:p>
          <a:p>
            <a:r>
              <a:rPr lang="cs-CZ" dirty="0" smtClean="0"/>
              <a:t>20% z     1000 Kč =                    50% z     2000 </a:t>
            </a:r>
            <a:r>
              <a:rPr lang="cs-CZ" dirty="0"/>
              <a:t>€</a:t>
            </a:r>
            <a:r>
              <a:rPr lang="cs-CZ" dirty="0" smtClean="0"/>
              <a:t> =                    </a:t>
            </a:r>
            <a:r>
              <a:rPr lang="en-US" dirty="0" smtClean="0"/>
              <a:t> </a:t>
            </a:r>
            <a:r>
              <a:rPr lang="cs-CZ" dirty="0" smtClean="0"/>
              <a:t> 30% z     9000 </a:t>
            </a:r>
            <a:r>
              <a:rPr lang="en-US" dirty="0"/>
              <a:t>$</a:t>
            </a:r>
            <a:r>
              <a:rPr lang="cs-CZ" dirty="0" smtClean="0"/>
              <a:t> =</a:t>
            </a:r>
          </a:p>
          <a:p>
            <a:r>
              <a:rPr lang="cs-CZ" dirty="0" smtClean="0"/>
              <a:t>10% z        500 Kč =                   20% z     1000 </a:t>
            </a:r>
            <a:r>
              <a:rPr lang="cs-CZ" dirty="0"/>
              <a:t>€</a:t>
            </a:r>
            <a:r>
              <a:rPr lang="cs-CZ" dirty="0" smtClean="0"/>
              <a:t> =                         5% z	800 </a:t>
            </a:r>
            <a:r>
              <a:rPr lang="en-US" dirty="0"/>
              <a:t>$</a:t>
            </a:r>
            <a:r>
              <a:rPr lang="cs-CZ" dirty="0" smtClean="0"/>
              <a:t> =</a:t>
            </a:r>
          </a:p>
          <a:p>
            <a:r>
              <a:rPr lang="cs-CZ" dirty="0" smtClean="0"/>
              <a:t>  6% z	 800 Kč =                     1% z     3000 € = 		 20% z    1000 </a:t>
            </a:r>
            <a:r>
              <a:rPr lang="en-US" dirty="0" smtClean="0"/>
              <a:t>$</a:t>
            </a:r>
            <a:r>
              <a:rPr lang="cs-CZ" dirty="0" smtClean="0"/>
              <a:t> =</a:t>
            </a:r>
            <a:endParaRPr lang="cs-CZ" dirty="0"/>
          </a:p>
          <a:p>
            <a:r>
              <a:rPr lang="en-US" dirty="0" smtClean="0"/>
              <a:t>30</a:t>
            </a:r>
            <a:r>
              <a:rPr lang="cs-CZ" dirty="0" smtClean="0"/>
              <a:t>% z      2000 Kč =                     5% z     6000 € =                         7% z    5000</a:t>
            </a:r>
            <a:r>
              <a:rPr lang="en-US" dirty="0" smtClean="0"/>
              <a:t> $</a:t>
            </a:r>
            <a:r>
              <a:rPr lang="cs-CZ" dirty="0" smtClean="0"/>
              <a:t> =</a:t>
            </a:r>
          </a:p>
          <a:p>
            <a:r>
              <a:rPr lang="cs-CZ" dirty="0" smtClean="0"/>
              <a:t>15% z	 500 Kč =                     3% z   10000 €</a:t>
            </a:r>
            <a:r>
              <a:rPr lang="en-US" dirty="0" smtClean="0"/>
              <a:t> </a:t>
            </a:r>
            <a:r>
              <a:rPr lang="cs-CZ" dirty="0" smtClean="0"/>
              <a:t>=                       50% z    3000</a:t>
            </a:r>
            <a:r>
              <a:rPr lang="en-US" dirty="0" smtClean="0"/>
              <a:t> $</a:t>
            </a:r>
            <a:r>
              <a:rPr lang="cs-CZ" dirty="0" smtClean="0"/>
              <a:t> =</a:t>
            </a:r>
          </a:p>
          <a:p>
            <a:r>
              <a:rPr lang="cs-CZ" dirty="0" smtClean="0"/>
              <a:t>  2% z	 550 Kč =                   10% z   12000 €</a:t>
            </a:r>
            <a:r>
              <a:rPr lang="en-US" dirty="0" smtClean="0"/>
              <a:t> </a:t>
            </a:r>
            <a:r>
              <a:rPr lang="cs-CZ" dirty="0" smtClean="0"/>
              <a:t>=                         1% z    8500</a:t>
            </a:r>
            <a:r>
              <a:rPr lang="en-US" dirty="0" smtClean="0"/>
              <a:t> $</a:t>
            </a:r>
            <a:r>
              <a:rPr lang="cs-CZ" dirty="0" smtClean="0"/>
              <a:t> </a:t>
            </a:r>
            <a:r>
              <a:rPr lang="en-US" dirty="0" smtClean="0"/>
              <a:t>=</a:t>
            </a:r>
            <a:endParaRPr lang="cs-CZ" dirty="0"/>
          </a:p>
          <a:p>
            <a:r>
              <a:rPr lang="cs-CZ" dirty="0" smtClean="0"/>
              <a:t>  1% z  120000 Kč =                   40% z     5000 €</a:t>
            </a:r>
            <a:r>
              <a:rPr lang="en-US" dirty="0" smtClean="0"/>
              <a:t> </a:t>
            </a:r>
            <a:r>
              <a:rPr lang="cs-CZ" dirty="0" smtClean="0"/>
              <a:t>=                       70% z      400</a:t>
            </a:r>
            <a:r>
              <a:rPr lang="en-US" dirty="0" smtClean="0"/>
              <a:t> $</a:t>
            </a:r>
            <a:r>
              <a:rPr lang="cs-CZ" dirty="0" smtClean="0"/>
              <a:t> =</a:t>
            </a:r>
          </a:p>
          <a:p>
            <a:r>
              <a:rPr lang="cs-CZ" dirty="0" smtClean="0"/>
              <a:t>40% z    10000 Kč =                   30% z       700 € =                          3% z    6000 </a:t>
            </a:r>
            <a:r>
              <a:rPr lang="en-US" dirty="0" smtClean="0"/>
              <a:t>$</a:t>
            </a:r>
            <a:r>
              <a:rPr lang="cs-CZ" dirty="0" smtClean="0"/>
              <a:t> =</a:t>
            </a:r>
          </a:p>
          <a:p>
            <a:r>
              <a:rPr lang="cs-CZ" dirty="0" smtClean="0"/>
              <a:t>30% z       3000 Kč =                    2% z        650 € =                       25% z    2000 </a:t>
            </a:r>
            <a:r>
              <a:rPr lang="en-US" dirty="0" smtClean="0"/>
              <a:t>$</a:t>
            </a:r>
            <a:r>
              <a:rPr lang="cs-CZ" dirty="0" smtClean="0"/>
              <a:t> =</a:t>
            </a:r>
          </a:p>
          <a:p>
            <a:r>
              <a:rPr lang="cs-CZ" dirty="0" smtClean="0"/>
              <a:t>  5% z     15000 Kč =                  25% z      1000 € =                         2% z      250 </a:t>
            </a:r>
            <a:r>
              <a:rPr lang="en-US" dirty="0" smtClean="0"/>
              <a:t>$</a:t>
            </a:r>
            <a:r>
              <a:rPr lang="cs-CZ" dirty="0" smtClean="0"/>
              <a:t> =</a:t>
            </a:r>
          </a:p>
          <a:p>
            <a:endParaRPr lang="cs-CZ" dirty="0"/>
          </a:p>
          <a:p>
            <a:r>
              <a:rPr lang="cs-CZ" dirty="0" smtClean="0"/>
              <a:t>(Měna česká koruna)                     (Měna euro)                       (Měna americký dolar)</a:t>
            </a:r>
          </a:p>
        </p:txBody>
      </p:sp>
    </p:spTree>
    <p:extLst>
      <p:ext uri="{BB962C8B-B14F-4D97-AF65-F5344CB8AC3E}">
        <p14:creationId xmlns:p14="http://schemas.microsoft.com/office/powerpoint/2010/main" val="20759442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3028" y="792429"/>
            <a:ext cx="2002344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ŘEŠENÍ ÚLOHY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3" y="1628800"/>
            <a:ext cx="818929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 zpaměti a zapiš výsledek:</a:t>
            </a:r>
          </a:p>
          <a:p>
            <a:endParaRPr lang="cs-CZ" dirty="0" smtClean="0"/>
          </a:p>
          <a:p>
            <a:r>
              <a:rPr lang="cs-CZ" dirty="0" smtClean="0"/>
              <a:t>50% z       80 Kč =   40 Kč	25% z   120 </a:t>
            </a:r>
            <a:r>
              <a:rPr lang="cs-CZ" dirty="0"/>
              <a:t>€</a:t>
            </a:r>
            <a:r>
              <a:rPr lang="cs-CZ" dirty="0" smtClean="0"/>
              <a:t>   =     30 </a:t>
            </a:r>
            <a:r>
              <a:rPr lang="cs-CZ" dirty="0"/>
              <a:t>€ </a:t>
            </a:r>
            <a:r>
              <a:rPr lang="cs-CZ" dirty="0" smtClean="0"/>
              <a:t>	10% z    600 </a:t>
            </a:r>
            <a:r>
              <a:rPr lang="en-US" dirty="0"/>
              <a:t>$</a:t>
            </a:r>
            <a:r>
              <a:rPr lang="cs-CZ" dirty="0" smtClean="0"/>
              <a:t> =      60 </a:t>
            </a:r>
            <a:r>
              <a:rPr lang="en-US" dirty="0"/>
              <a:t>$</a:t>
            </a:r>
            <a:endParaRPr lang="cs-CZ" dirty="0" smtClean="0"/>
          </a:p>
          <a:p>
            <a:r>
              <a:rPr lang="cs-CZ" dirty="0" smtClean="0"/>
              <a:t>60% z     300 Kč = 180 </a:t>
            </a:r>
            <a:r>
              <a:rPr lang="cs-CZ" dirty="0"/>
              <a:t>Kč </a:t>
            </a:r>
            <a:r>
              <a:rPr lang="cs-CZ" dirty="0" smtClean="0"/>
              <a:t>	75% z   100 </a:t>
            </a:r>
            <a:r>
              <a:rPr lang="cs-CZ" dirty="0"/>
              <a:t>€</a:t>
            </a:r>
            <a:r>
              <a:rPr lang="cs-CZ" dirty="0" smtClean="0"/>
              <a:t>   =     75 € 	60% z    200 </a:t>
            </a:r>
            <a:r>
              <a:rPr lang="en-US" dirty="0"/>
              <a:t>$</a:t>
            </a:r>
            <a:r>
              <a:rPr lang="cs-CZ" dirty="0" smtClean="0"/>
              <a:t> =    120 </a:t>
            </a:r>
            <a:r>
              <a:rPr lang="en-US" dirty="0" smtClean="0"/>
              <a:t>$</a:t>
            </a:r>
            <a:endParaRPr lang="cs-CZ" dirty="0" smtClean="0"/>
          </a:p>
          <a:p>
            <a:r>
              <a:rPr lang="cs-CZ" dirty="0" smtClean="0"/>
              <a:t>20% z   1000 Kč = 200 </a:t>
            </a:r>
            <a:r>
              <a:rPr lang="cs-CZ" dirty="0"/>
              <a:t>Kč</a:t>
            </a:r>
            <a:r>
              <a:rPr lang="cs-CZ" dirty="0" smtClean="0"/>
              <a:t>         50% z  2000 €  = 1000 €         </a:t>
            </a:r>
            <a:r>
              <a:rPr lang="en-US" dirty="0" smtClean="0"/>
              <a:t> </a:t>
            </a:r>
            <a:r>
              <a:rPr lang="cs-CZ" dirty="0" smtClean="0"/>
              <a:t> 30% z  9000 </a:t>
            </a:r>
            <a:r>
              <a:rPr lang="en-US" dirty="0"/>
              <a:t>$</a:t>
            </a:r>
            <a:r>
              <a:rPr lang="cs-CZ" dirty="0" smtClean="0"/>
              <a:t> = 2700 </a:t>
            </a:r>
            <a:r>
              <a:rPr lang="en-US" dirty="0" smtClean="0"/>
              <a:t>$</a:t>
            </a:r>
            <a:endParaRPr lang="cs-CZ" dirty="0" smtClean="0"/>
          </a:p>
          <a:p>
            <a:r>
              <a:rPr lang="cs-CZ" dirty="0" smtClean="0"/>
              <a:t>10 % z     500 Kč =   50 Kč         20% z   1000 € =   200 €             5% z    800 </a:t>
            </a:r>
            <a:r>
              <a:rPr lang="en-US" dirty="0" smtClean="0"/>
              <a:t>$</a:t>
            </a:r>
            <a:r>
              <a:rPr lang="cs-CZ" dirty="0" smtClean="0"/>
              <a:t> =      40 </a:t>
            </a:r>
            <a:r>
              <a:rPr lang="en-US" dirty="0" smtClean="0"/>
              <a:t>$</a:t>
            </a:r>
            <a:endParaRPr lang="cs-CZ" dirty="0" smtClean="0"/>
          </a:p>
          <a:p>
            <a:r>
              <a:rPr lang="cs-CZ" dirty="0" smtClean="0"/>
              <a:t>   6% z     800 Kč =    48 Kč          1% z    3000 € =     30 € 	20% z   1000 </a:t>
            </a:r>
            <a:r>
              <a:rPr lang="en-US" dirty="0" smtClean="0"/>
              <a:t>$</a:t>
            </a:r>
            <a:r>
              <a:rPr lang="cs-CZ" dirty="0" smtClean="0"/>
              <a:t> =   200 </a:t>
            </a:r>
            <a:r>
              <a:rPr lang="en-US" dirty="0" smtClean="0"/>
              <a:t>$</a:t>
            </a:r>
            <a:endParaRPr lang="cs-CZ" dirty="0"/>
          </a:p>
          <a:p>
            <a:r>
              <a:rPr lang="en-US" dirty="0" smtClean="0"/>
              <a:t>30</a:t>
            </a:r>
            <a:r>
              <a:rPr lang="cs-CZ" dirty="0" smtClean="0"/>
              <a:t>% z   2000 Kč =  600 </a:t>
            </a:r>
            <a:r>
              <a:rPr lang="cs-CZ" dirty="0"/>
              <a:t>Kč</a:t>
            </a:r>
            <a:r>
              <a:rPr lang="cs-CZ" dirty="0" smtClean="0"/>
              <a:t>           5% z   6000 € =   300 €              7% z  5000</a:t>
            </a:r>
            <a:r>
              <a:rPr lang="en-US" dirty="0"/>
              <a:t> </a:t>
            </a:r>
            <a:r>
              <a:rPr lang="en-US" dirty="0" smtClean="0"/>
              <a:t>$</a:t>
            </a:r>
            <a:r>
              <a:rPr lang="cs-CZ" dirty="0" smtClean="0"/>
              <a:t> =   350 </a:t>
            </a:r>
            <a:r>
              <a:rPr lang="en-US" dirty="0" smtClean="0"/>
              <a:t>$</a:t>
            </a:r>
            <a:endParaRPr lang="cs-CZ" dirty="0" smtClean="0"/>
          </a:p>
          <a:p>
            <a:r>
              <a:rPr lang="cs-CZ" dirty="0" smtClean="0"/>
              <a:t>15% z       500 Kč =   75 Kč          3% z  10000 €</a:t>
            </a:r>
            <a:r>
              <a:rPr lang="en-US" dirty="0" smtClean="0"/>
              <a:t> </a:t>
            </a:r>
            <a:r>
              <a:rPr lang="cs-CZ" dirty="0" smtClean="0"/>
              <a:t>=   300 €           50% z  3000</a:t>
            </a:r>
            <a:r>
              <a:rPr lang="en-US" dirty="0" smtClean="0"/>
              <a:t> $</a:t>
            </a:r>
            <a:r>
              <a:rPr lang="cs-CZ" dirty="0" smtClean="0"/>
              <a:t> = 1500 </a:t>
            </a:r>
            <a:r>
              <a:rPr lang="en-US" dirty="0" smtClean="0"/>
              <a:t>$</a:t>
            </a:r>
            <a:endParaRPr lang="cs-CZ" dirty="0" smtClean="0"/>
          </a:p>
          <a:p>
            <a:r>
              <a:rPr lang="cs-CZ" dirty="0" smtClean="0"/>
              <a:t>  2% z        550 Kč =   11 Kč       10% z 12000 €</a:t>
            </a:r>
            <a:r>
              <a:rPr lang="en-US" dirty="0" smtClean="0"/>
              <a:t> </a:t>
            </a:r>
            <a:r>
              <a:rPr lang="cs-CZ" dirty="0" smtClean="0"/>
              <a:t> = 1200 €             1% z  8500</a:t>
            </a:r>
            <a:r>
              <a:rPr lang="en-US" dirty="0" smtClean="0"/>
              <a:t> $</a:t>
            </a:r>
            <a:r>
              <a:rPr lang="cs-CZ" dirty="0" smtClean="0"/>
              <a:t> </a:t>
            </a:r>
            <a:r>
              <a:rPr lang="en-US" dirty="0" smtClean="0"/>
              <a:t>=</a:t>
            </a:r>
            <a:r>
              <a:rPr lang="cs-CZ" dirty="0" smtClean="0"/>
              <a:t>      85 </a:t>
            </a:r>
            <a:r>
              <a:rPr lang="en-US" dirty="0" smtClean="0"/>
              <a:t>$</a:t>
            </a:r>
            <a:endParaRPr lang="cs-CZ" dirty="0"/>
          </a:p>
          <a:p>
            <a:r>
              <a:rPr lang="cs-CZ" dirty="0" smtClean="0"/>
              <a:t>  1 %z 120000 Kč =</a:t>
            </a:r>
            <a:r>
              <a:rPr lang="cs-CZ" dirty="0"/>
              <a:t> </a:t>
            </a:r>
            <a:r>
              <a:rPr lang="cs-CZ" dirty="0" smtClean="0"/>
              <a:t>1200 Kč     40% z    5000 €</a:t>
            </a:r>
            <a:r>
              <a:rPr lang="en-US" dirty="0" smtClean="0"/>
              <a:t> </a:t>
            </a:r>
            <a:r>
              <a:rPr lang="cs-CZ" dirty="0" smtClean="0"/>
              <a:t>= 2000 €           70% z    400</a:t>
            </a:r>
            <a:r>
              <a:rPr lang="en-US" dirty="0" smtClean="0"/>
              <a:t> $</a:t>
            </a:r>
            <a:r>
              <a:rPr lang="cs-CZ" dirty="0" smtClean="0"/>
              <a:t> =    280 </a:t>
            </a:r>
            <a:r>
              <a:rPr lang="en-US" dirty="0" smtClean="0"/>
              <a:t>$</a:t>
            </a:r>
            <a:endParaRPr lang="cs-CZ" dirty="0" smtClean="0"/>
          </a:p>
          <a:p>
            <a:r>
              <a:rPr lang="cs-CZ" dirty="0" smtClean="0"/>
              <a:t>40% z   10000 Kč = 4000 Kč     30% z       700€ =    210 €             3 % z 6000 </a:t>
            </a:r>
            <a:r>
              <a:rPr lang="en-US" dirty="0" smtClean="0"/>
              <a:t>$</a:t>
            </a:r>
            <a:r>
              <a:rPr lang="cs-CZ" dirty="0" smtClean="0"/>
              <a:t> =    180 </a:t>
            </a:r>
            <a:r>
              <a:rPr lang="en-US" dirty="0" smtClean="0"/>
              <a:t>$</a:t>
            </a:r>
            <a:endParaRPr lang="cs-CZ" dirty="0" smtClean="0"/>
          </a:p>
          <a:p>
            <a:r>
              <a:rPr lang="cs-CZ" dirty="0" smtClean="0"/>
              <a:t>30% z     3000 Kč =   900 </a:t>
            </a:r>
            <a:r>
              <a:rPr lang="cs-CZ" dirty="0"/>
              <a:t>Kč</a:t>
            </a:r>
            <a:r>
              <a:rPr lang="cs-CZ" dirty="0" smtClean="0"/>
              <a:t>        2% z      650 € =      13 €          25 % z 2000 </a:t>
            </a:r>
            <a:r>
              <a:rPr lang="en-US" dirty="0" smtClean="0"/>
              <a:t>$</a:t>
            </a:r>
            <a:r>
              <a:rPr lang="cs-CZ" dirty="0" smtClean="0"/>
              <a:t> =     500 </a:t>
            </a:r>
            <a:r>
              <a:rPr lang="en-US" dirty="0" smtClean="0"/>
              <a:t>$</a:t>
            </a:r>
            <a:endParaRPr lang="cs-CZ" dirty="0" smtClean="0"/>
          </a:p>
          <a:p>
            <a:r>
              <a:rPr lang="cs-CZ" dirty="0" smtClean="0"/>
              <a:t>  5% z    15000Kč =   750 Kč      25% z    1000 € =   250 €              2% z   250 </a:t>
            </a:r>
            <a:r>
              <a:rPr lang="en-US" dirty="0" smtClean="0"/>
              <a:t>$</a:t>
            </a:r>
            <a:r>
              <a:rPr lang="cs-CZ" dirty="0" smtClean="0"/>
              <a:t> =         5 </a:t>
            </a:r>
            <a:r>
              <a:rPr lang="en-US" dirty="0" smtClean="0"/>
              <a:t>$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77632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68016" y="12051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20416" y="13575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0932" y="1198493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http://www.cnb.cz/cs/platidla/mince/animace.html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950932" y="1844824"/>
            <a:ext cx="62646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www.cnb.cz/cs/platidla/bankovky/animace.html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50932" y="2708920"/>
            <a:ext cx="77768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                 </a:t>
            </a:r>
            <a:r>
              <a:rPr lang="cs-CZ" dirty="0" smtClean="0"/>
              <a:t>Americký </a:t>
            </a:r>
            <a:r>
              <a:rPr lang="cs-CZ" smtClean="0"/>
              <a:t>dolar                                                          Euro </a:t>
            </a:r>
            <a:r>
              <a:rPr lang="cs-CZ" dirty="0" smtClean="0"/>
              <a:t>bankovky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078252"/>
            <a:ext cx="3384376" cy="2448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2" t="17714" b="17013"/>
          <a:stretch/>
        </p:blipFill>
        <p:spPr bwMode="auto">
          <a:xfrm>
            <a:off x="1512781" y="4857784"/>
            <a:ext cx="2561288" cy="1337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950932" y="764704"/>
            <a:ext cx="7776864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Ukázky platidel</a:t>
            </a:r>
            <a:endParaRPr lang="cs-CZ" sz="2400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636" y="3078252"/>
            <a:ext cx="3810000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01744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8136904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Citace:</a:t>
            </a:r>
          </a:p>
          <a:p>
            <a:endParaRPr lang="cs-CZ" sz="2000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dirty="0" smtClean="0"/>
              <a:t>Anna </a:t>
            </a:r>
            <a:r>
              <a:rPr lang="cs-CZ" dirty="0" err="1" smtClean="0"/>
              <a:t>Cervova</a:t>
            </a:r>
            <a:r>
              <a:rPr lang="cs-CZ" dirty="0" smtClean="0"/>
              <a:t>.</a:t>
            </a:r>
            <a:r>
              <a:rPr lang="en-US" dirty="0" smtClean="0"/>
              <a:t>[</a:t>
            </a:r>
            <a:r>
              <a:rPr lang="cs-CZ" dirty="0" smtClean="0"/>
              <a:t>cit.2012-04-02</a:t>
            </a:r>
            <a:r>
              <a:rPr lang="en-US" dirty="0" smtClean="0"/>
              <a:t>]</a:t>
            </a:r>
            <a:r>
              <a:rPr lang="cs-CZ" dirty="0"/>
              <a:t>.Dostupný pod licencí </a:t>
            </a:r>
            <a:r>
              <a:rPr lang="cs-CZ" dirty="0" smtClean="0"/>
              <a:t> Public </a:t>
            </a:r>
            <a:r>
              <a:rPr lang="cs-CZ" dirty="0" err="1" smtClean="0"/>
              <a:t>Domain</a:t>
            </a:r>
            <a:r>
              <a:rPr lang="cs-CZ" dirty="0" smtClean="0"/>
              <a:t> </a:t>
            </a:r>
            <a:r>
              <a:rPr lang="cs-CZ" dirty="0"/>
              <a:t>z WWW: </a:t>
            </a:r>
            <a:r>
              <a:rPr lang="en-US" dirty="0" smtClean="0"/>
              <a:t>&lt;</a:t>
            </a:r>
            <a:r>
              <a:rPr lang="cs-CZ" dirty="0"/>
              <a:t>http://</a:t>
            </a:r>
            <a:r>
              <a:rPr lang="cs-CZ" dirty="0" smtClean="0"/>
              <a:t>www.publicdomainpictures.net/view-image.php?image=701&amp;picture=dollar</a:t>
            </a:r>
            <a:r>
              <a:rPr lang="en-US" dirty="0" smtClean="0"/>
              <a:t>&gt;</a:t>
            </a:r>
            <a:endParaRPr lang="cs-CZ" dirty="0"/>
          </a:p>
          <a:p>
            <a:endParaRPr lang="pl-PL" dirty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pl-PL" dirty="0" smtClean="0"/>
              <a:t>Petr Kratochvil.</a:t>
            </a:r>
            <a:r>
              <a:rPr lang="en-US" dirty="0" smtClean="0"/>
              <a:t>[</a:t>
            </a:r>
            <a:r>
              <a:rPr lang="cs-CZ" dirty="0"/>
              <a:t>cit.2012-04-02</a:t>
            </a:r>
            <a:r>
              <a:rPr lang="en-US" dirty="0"/>
              <a:t>]</a:t>
            </a:r>
            <a:r>
              <a:rPr lang="cs-CZ" dirty="0"/>
              <a:t>.Dostupný pod licencí  Public </a:t>
            </a:r>
            <a:r>
              <a:rPr lang="cs-CZ" dirty="0" err="1"/>
              <a:t>Domain</a:t>
            </a:r>
            <a:r>
              <a:rPr lang="cs-CZ" dirty="0"/>
              <a:t> z WWW: </a:t>
            </a:r>
            <a:r>
              <a:rPr lang="pl-PL" dirty="0" smtClean="0"/>
              <a:t>&lt;http</a:t>
            </a:r>
            <a:r>
              <a:rPr lang="pl-PL" dirty="0"/>
              <a:t>://</a:t>
            </a:r>
            <a:r>
              <a:rPr lang="pl-PL" dirty="0" smtClean="0"/>
              <a:t>www.publicdomainpictures.net/view-image.php?image=4082&amp;picture=eurobankovky&gt;</a:t>
            </a:r>
          </a:p>
          <a:p>
            <a:endParaRPr lang="cs-CZ" dirty="0" smtClean="0"/>
          </a:p>
          <a:p>
            <a:endParaRPr lang="cs-CZ" dirty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en-US" dirty="0"/>
              <a:t>[</a:t>
            </a:r>
            <a:r>
              <a:rPr lang="cs-CZ" dirty="0"/>
              <a:t>cit.2012-04-02</a:t>
            </a:r>
            <a:r>
              <a:rPr lang="en-US" dirty="0"/>
              <a:t>]</a:t>
            </a:r>
            <a:r>
              <a:rPr lang="cs-CZ" dirty="0"/>
              <a:t>.Dostupný pod licencí  Public </a:t>
            </a:r>
            <a:r>
              <a:rPr lang="cs-CZ" dirty="0" err="1"/>
              <a:t>Domain</a:t>
            </a:r>
            <a:r>
              <a:rPr lang="cs-CZ" dirty="0"/>
              <a:t> z WWW: </a:t>
            </a:r>
            <a:r>
              <a:rPr lang="en-US" dirty="0" smtClean="0"/>
              <a:t>&lt;</a:t>
            </a:r>
            <a:r>
              <a:rPr lang="cs-CZ" dirty="0"/>
              <a:t>http://www.pdclipart.org/displayimage.php?album=search&amp;cat=0&amp;pos=12</a:t>
            </a:r>
            <a:r>
              <a:rPr lang="en-US" dirty="0" smtClean="0"/>
              <a:t>&gt;</a:t>
            </a:r>
            <a:endParaRPr lang="cs-CZ" dirty="0"/>
          </a:p>
          <a:p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99269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319</TotalTime>
  <Words>159</Words>
  <Application>Microsoft Office PowerPoint</Application>
  <PresentationFormat>Předvádění na obrazovce (4:3)</PresentationFormat>
  <Paragraphs>62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Thermal</vt:lpstr>
      <vt:lpstr>Prezentace aplikace PowerPoint</vt:lpstr>
      <vt:lpstr>  Anotace:   Žáci počítají příklady na výpočet procentové části na pracovním listě. Určeno pro 9. ročník. Vytvořeno v dubnu 2012.             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PC-1KN1</dc:creator>
  <cp:lastModifiedBy>SEF</cp:lastModifiedBy>
  <cp:revision>34</cp:revision>
  <dcterms:created xsi:type="dcterms:W3CDTF">2012-03-31T17:56:57Z</dcterms:created>
  <dcterms:modified xsi:type="dcterms:W3CDTF">2012-04-23T10:31:07Z</dcterms:modified>
</cp:coreProperties>
</file>