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140" y="-8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C2EAD0-57F1-4933-84BD-A064330D90CC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AD6FB3-60AA-4794-9750-044FA2716A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731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6569A-34EC-41BA-B544-4B8ABF91590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060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025108-749F-49C3-ADE5-E9CE4FF2B1DA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0B7C35-A5CC-4E03-B7D4-533F61ADD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025108-749F-49C3-ADE5-E9CE4FF2B1DA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0B7C35-A5CC-4E03-B7D4-533F61ADD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025108-749F-49C3-ADE5-E9CE4FF2B1DA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0B7C35-A5CC-4E03-B7D4-533F61ADD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025108-749F-49C3-ADE5-E9CE4FF2B1DA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0B7C35-A5CC-4E03-B7D4-533F61ADD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025108-749F-49C3-ADE5-E9CE4FF2B1DA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0B7C35-A5CC-4E03-B7D4-533F61ADD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025108-749F-49C3-ADE5-E9CE4FF2B1DA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0B7C35-A5CC-4E03-B7D4-533F61ADD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025108-749F-49C3-ADE5-E9CE4FF2B1DA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0B7C35-A5CC-4E03-B7D4-533F61ADD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025108-749F-49C3-ADE5-E9CE4FF2B1DA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0B7C35-A5CC-4E03-B7D4-533F61ADD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025108-749F-49C3-ADE5-E9CE4FF2B1DA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0B7C35-A5CC-4E03-B7D4-533F61ADD48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025108-749F-49C3-ADE5-E9CE4FF2B1DA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0B7C35-A5CC-4E03-B7D4-533F61ADD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025108-749F-49C3-ADE5-E9CE4FF2B1DA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D0B7C35-A5CC-4E03-B7D4-533F61ADD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B025108-749F-49C3-ADE5-E9CE4FF2B1DA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D0B7C35-A5CC-4E03-B7D4-533F61ADD48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edge/>
  </p:transition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323528" y="1935269"/>
            <a:ext cx="8496944" cy="3240088"/>
          </a:xfrm>
        </p:spPr>
        <p:txBody>
          <a:bodyPr>
            <a:normAutofit/>
          </a:bodyPr>
          <a:lstStyle/>
          <a:p>
            <a:pPr marL="1508760" lvl="8" indent="0">
              <a:buNone/>
            </a:pPr>
            <a:endParaRPr lang="cs-CZ" sz="1400" dirty="0" smtClean="0">
              <a:latin typeface="Arial Narrow" pitchFamily="34" charset="0"/>
            </a:endParaRPr>
          </a:p>
          <a:p>
            <a:pPr marL="0" indent="0" algn="ctr">
              <a:buNone/>
            </a:pPr>
            <a:r>
              <a:rPr lang="cs-CZ" sz="2600" dirty="0" smtClean="0">
                <a:latin typeface="+mj-lt"/>
              </a:rPr>
              <a:t>ZŠP a ZŠS Uherský Brod</a:t>
            </a:r>
          </a:p>
          <a:p>
            <a:pPr marL="0" indent="0" algn="ctr">
              <a:buNone/>
            </a:pPr>
            <a:r>
              <a:rPr lang="cs-CZ" sz="2600" dirty="0" smtClean="0">
                <a:latin typeface="+mj-lt"/>
              </a:rPr>
              <a:t>projekt </a:t>
            </a:r>
            <a:r>
              <a:rPr lang="cs-CZ" sz="2600" dirty="0">
                <a:latin typeface="+mj-lt"/>
              </a:rPr>
              <a:t>č. CZ.1.07/1.4.00/21.0961</a:t>
            </a:r>
            <a:endParaRPr lang="cs-CZ" sz="2600" dirty="0" smtClean="0">
              <a:latin typeface="+mj-lt"/>
            </a:endParaRPr>
          </a:p>
          <a:p>
            <a:pPr lvl="8" algn="ctr"/>
            <a:endParaRPr lang="cs-CZ" sz="1400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sz="2600" dirty="0" smtClean="0">
                <a:latin typeface="+mj-lt"/>
              </a:rPr>
              <a:t>Matematika pro 2. stupeň </a:t>
            </a:r>
          </a:p>
          <a:p>
            <a:pPr marL="0" indent="0" algn="ctr">
              <a:buNone/>
            </a:pPr>
            <a:endParaRPr lang="cs-CZ" sz="2600" dirty="0">
              <a:latin typeface="+mj-lt"/>
            </a:endParaRPr>
          </a:p>
          <a:p>
            <a:pPr marL="0" indent="0" algn="ctr">
              <a:buNone/>
            </a:pPr>
            <a:r>
              <a:rPr lang="cs-CZ" sz="1800" dirty="0" smtClean="0">
                <a:latin typeface="+mj-lt"/>
              </a:rPr>
              <a:t>Č. </a:t>
            </a:r>
            <a:r>
              <a:rPr lang="cs-CZ" sz="1800" dirty="0" err="1" smtClean="0">
                <a:latin typeface="+mj-lt"/>
              </a:rPr>
              <a:t>DUMu</a:t>
            </a:r>
            <a:r>
              <a:rPr lang="cs-CZ" sz="1800" dirty="0" smtClean="0">
                <a:latin typeface="+mj-lt"/>
              </a:rPr>
              <a:t>:  VY_32_INOVACE_15_výpočet jednoho procenta ze základu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022" y="66035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15186" y="4983103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latin typeface="+mj-lt"/>
              </a:rPr>
              <a:t>          Jméno autora:      Mgr.  Hana Vaňková   	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10935458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352928" cy="5472608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Anotace: 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Žáci procvičují výpočet 1 % z daného základu v příkladech </a:t>
            </a:r>
            <a:br>
              <a:rPr lang="cs-CZ" sz="2000" dirty="0" smtClean="0"/>
            </a:br>
            <a:r>
              <a:rPr lang="cs-CZ" sz="2000" dirty="0" smtClean="0"/>
              <a:t>na pracovním listě. </a:t>
            </a:r>
            <a:r>
              <a:rPr lang="cs-CZ" sz="2000" dirty="0"/>
              <a:t>Po vyplnění pracovního </a:t>
            </a:r>
            <a:r>
              <a:rPr lang="cs-CZ" sz="2000" dirty="0" smtClean="0"/>
              <a:t>listu následuje společná kontrola podle prezentace.</a:t>
            </a:r>
            <a:br>
              <a:rPr lang="cs-CZ" sz="2000" dirty="0" smtClean="0"/>
            </a:br>
            <a:r>
              <a:rPr lang="cs-CZ" sz="2000" dirty="0" smtClean="0"/>
              <a:t>Určeno pro 9. ročník.</a:t>
            </a:r>
            <a:br>
              <a:rPr lang="cs-CZ" sz="2000" dirty="0" smtClean="0"/>
            </a:br>
            <a:r>
              <a:rPr lang="cs-CZ" sz="2000" dirty="0" smtClean="0"/>
              <a:t>Vytvořeno v dubnu 2012.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        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40692028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0439" y="692696"/>
            <a:ext cx="7944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u="sng" dirty="0" smtClean="0">
                <a:solidFill>
                  <a:srgbClr val="002060"/>
                </a:solidFill>
              </a:rPr>
              <a:t>Vypočítej 1% z daného základu, doplň do tabulky.</a:t>
            </a:r>
            <a:endParaRPr lang="cs-CZ" u="sng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4874229"/>
              </p:ext>
            </p:extLst>
          </p:nvPr>
        </p:nvGraphicFramePr>
        <p:xfrm>
          <a:off x="660439" y="1268756"/>
          <a:ext cx="3765764" cy="4954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882"/>
                <a:gridCol w="1882882"/>
              </a:tblGrid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100 %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1%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25800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3600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14700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350000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87450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5400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285000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99000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3800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19000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1997761"/>
              </p:ext>
            </p:extLst>
          </p:nvPr>
        </p:nvGraphicFramePr>
        <p:xfrm>
          <a:off x="4838684" y="1268760"/>
          <a:ext cx="3765764" cy="4954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882"/>
                <a:gridCol w="1882882"/>
              </a:tblGrid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100 %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1%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84000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8900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37500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2600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98200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13200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400100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PC-1KN1\AppData\Local\Microsoft\Windows\Temporary Internet Files\Content.IE5\YM2ONWTB\MC9003970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440412"/>
            <a:ext cx="720080" cy="738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953944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0439" y="692696"/>
            <a:ext cx="7944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u="sng" dirty="0" smtClean="0">
                <a:solidFill>
                  <a:srgbClr val="002060"/>
                </a:solidFill>
              </a:rPr>
              <a:t>Vypočítej 1% z daného základu, doplň do tabulky.</a:t>
            </a:r>
            <a:endParaRPr lang="cs-CZ" u="sng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2676343"/>
              </p:ext>
            </p:extLst>
          </p:nvPr>
        </p:nvGraphicFramePr>
        <p:xfrm>
          <a:off x="660439" y="1268756"/>
          <a:ext cx="3765764" cy="4954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882"/>
                <a:gridCol w="1882882"/>
              </a:tblGrid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100 %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1%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4785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24790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2350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14870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6945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17406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69811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3205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1555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1358565"/>
              </p:ext>
            </p:extLst>
          </p:nvPr>
        </p:nvGraphicFramePr>
        <p:xfrm>
          <a:off x="4838684" y="1268760"/>
          <a:ext cx="3765764" cy="4954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882"/>
                <a:gridCol w="1882882"/>
              </a:tblGrid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100 %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1%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910,5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58,9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15,6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9823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0,5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18,5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899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98,5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75,1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PC-1KN1\AppData\Local\Microsoft\Windows\Temporary Internet Files\Content.IE5\YM2ONWTB\MC9003970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9763" y="458109"/>
            <a:ext cx="734685" cy="738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7058768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0439" y="692696"/>
            <a:ext cx="7944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ŘEŠENÍ PŘÍKLADŮ</a:t>
            </a:r>
            <a:endParaRPr lang="cs-CZ" u="sng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7748036"/>
              </p:ext>
            </p:extLst>
          </p:nvPr>
        </p:nvGraphicFramePr>
        <p:xfrm>
          <a:off x="660439" y="1268756"/>
          <a:ext cx="3765764" cy="4954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882"/>
                <a:gridCol w="1882882"/>
              </a:tblGrid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100 %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1%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25800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258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3600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14700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147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350000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3500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87450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874,5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5400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285000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2850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99000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990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3800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19000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190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6038932"/>
              </p:ext>
            </p:extLst>
          </p:nvPr>
        </p:nvGraphicFramePr>
        <p:xfrm>
          <a:off x="4838684" y="1268760"/>
          <a:ext cx="3765764" cy="4954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882"/>
                <a:gridCol w="1882882"/>
              </a:tblGrid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100 %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1%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84000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840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8900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37500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375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2600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98200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982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13200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132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400100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4001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5131122"/>
      </p:ext>
    </p:extLst>
  </p:cSld>
  <p:clrMapOvr>
    <a:masterClrMapping/>
  </p:clrMapOvr>
  <p:transition spd="slow">
    <p:wedg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0439" y="692696"/>
            <a:ext cx="7944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u="sng" dirty="0">
                <a:solidFill>
                  <a:srgbClr val="FF0000"/>
                </a:solidFill>
              </a:rPr>
              <a:t>ŘEŠENÍ </a:t>
            </a:r>
            <a:r>
              <a:rPr lang="cs-CZ" u="sng" dirty="0" smtClean="0">
                <a:solidFill>
                  <a:srgbClr val="FF0000"/>
                </a:solidFill>
              </a:rPr>
              <a:t>PŘÍKLADŮ</a:t>
            </a:r>
            <a:endParaRPr lang="cs-CZ" u="sng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1119386"/>
              </p:ext>
            </p:extLst>
          </p:nvPr>
        </p:nvGraphicFramePr>
        <p:xfrm>
          <a:off x="660439" y="1268756"/>
          <a:ext cx="3765764" cy="4954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882"/>
                <a:gridCol w="1882882"/>
              </a:tblGrid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100 %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1%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4785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47,85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24790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247,9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  3,55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2350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23,5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14870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148,7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6945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69,45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17406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174,06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69811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698,11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3205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32,05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  0,75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1555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15,55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4072501"/>
              </p:ext>
            </p:extLst>
          </p:nvPr>
        </p:nvGraphicFramePr>
        <p:xfrm>
          <a:off x="4838684" y="1268760"/>
          <a:ext cx="3765764" cy="4954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882"/>
                <a:gridCol w="1882882"/>
              </a:tblGrid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100 %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1%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910,5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9,105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58,9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0,589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15,6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0,156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9823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98,23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0,5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0,005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18,5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0,185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/>
                        <a:t>  </a:t>
                      </a:r>
                      <a:r>
                        <a:rPr lang="cs-CZ" dirty="0" smtClean="0"/>
                        <a:t>9,74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0,4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899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8,99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98,5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0,985</a:t>
                      </a:r>
                      <a:endParaRPr lang="cs-CZ" dirty="0"/>
                    </a:p>
                  </a:txBody>
                  <a:tcPr/>
                </a:tc>
              </a:tr>
              <a:tr h="412845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75,1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0,751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9049925"/>
      </p:ext>
    </p:extLst>
  </p:cSld>
  <p:clrMapOvr>
    <a:masterClrMapping/>
  </p:clrMapOvr>
  <p:transition spd="slow">
    <p:wedg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96404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 smtClean="0"/>
          </a:p>
          <a:p>
            <a:r>
              <a:rPr lang="en-US" dirty="0"/>
              <a:t>[</a:t>
            </a:r>
            <a:r>
              <a:rPr lang="cs-CZ" dirty="0" smtClean="0"/>
              <a:t>cit.2012-04-12</a:t>
            </a:r>
            <a:r>
              <a:rPr lang="en-US" dirty="0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5238721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67</TotalTime>
  <Words>254</Words>
  <Application>Microsoft Office PowerPoint</Application>
  <PresentationFormat>Předvádění na obrazovce (4:3)</PresentationFormat>
  <Paragraphs>167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  Anotace:   Žáci procvičují výpočet 1 % z daného základu v příkladech  na pracovním listě. Po vyplnění pracovního listu následuje společná kontrola podle prezentace. Určeno pro 9. ročník. Vytvořeno v dubnu 2012.           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PC-1KN1</dc:creator>
  <cp:lastModifiedBy>SEF</cp:lastModifiedBy>
  <cp:revision>9</cp:revision>
  <dcterms:created xsi:type="dcterms:W3CDTF">2012-04-12T16:27:04Z</dcterms:created>
  <dcterms:modified xsi:type="dcterms:W3CDTF">2012-04-23T10:31:25Z</dcterms:modified>
</cp:coreProperties>
</file>