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5"/>
  </p:notesMasterIdLst>
  <p:sldIdLst>
    <p:sldId id="257" r:id="rId2"/>
    <p:sldId id="258" r:id="rId3"/>
    <p:sldId id="268" r:id="rId4"/>
    <p:sldId id="259" r:id="rId5"/>
    <p:sldId id="263" r:id="rId6"/>
    <p:sldId id="260" r:id="rId7"/>
    <p:sldId id="261" r:id="rId8"/>
    <p:sldId id="262" r:id="rId9"/>
    <p:sldId id="264" r:id="rId10"/>
    <p:sldId id="265" r:id="rId11"/>
    <p:sldId id="266" r:id="rId12"/>
    <p:sldId id="267" r:id="rId13"/>
    <p:sldId id="276" r:id="rId14"/>
    <p:sldId id="271" r:id="rId15"/>
    <p:sldId id="272" r:id="rId16"/>
    <p:sldId id="273" r:id="rId17"/>
    <p:sldId id="275" r:id="rId18"/>
    <p:sldId id="274" r:id="rId19"/>
    <p:sldId id="277" r:id="rId20"/>
    <p:sldId id="270" r:id="rId21"/>
    <p:sldId id="278" r:id="rId22"/>
    <p:sldId id="279" r:id="rId23"/>
    <p:sldId id="269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66FFFF"/>
    <a:srgbClr val="00FFCC"/>
    <a:srgbClr val="CCECFF"/>
    <a:srgbClr val="CCFF66"/>
    <a:srgbClr val="94A3A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118" autoAdjust="0"/>
    <p:restoredTop sz="94660"/>
  </p:normalViewPr>
  <p:slideViewPr>
    <p:cSldViewPr>
      <p:cViewPr>
        <p:scale>
          <a:sx n="69" d="100"/>
          <a:sy n="69" d="100"/>
        </p:scale>
        <p:origin x="-438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7911ADC-E6D3-4D50-87E9-759E87E1D156}" type="datetimeFigureOut">
              <a:rPr lang="cs-CZ" smtClean="0"/>
              <a:t>14.5.2012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029E88-165E-4E9A-BCF1-3B6D5D680D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61258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52C4F3-9C57-4DDF-A9FB-5818E77FD4A5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14989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F6569A-34EC-41BA-B544-4B8ABF91590A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30607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029E88-165E-4E9A-BCF1-3B6D5D680D20}" type="slidenum">
              <a:rPr lang="cs-CZ" smtClean="0"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61630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8FDA09-B070-491D-B42C-D22535E818D2}" type="datetimeFigureOut">
              <a:rPr lang="cs-CZ" smtClean="0"/>
              <a:t>14.5.2012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98AED-D2B4-4B47-84D5-D53F011856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77262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8FDA09-B070-491D-B42C-D22535E818D2}" type="datetimeFigureOut">
              <a:rPr lang="cs-CZ" smtClean="0"/>
              <a:t>14.5.2012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98AED-D2B4-4B47-84D5-D53F011856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73700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8FDA09-B070-491D-B42C-D22535E818D2}" type="datetimeFigureOut">
              <a:rPr lang="cs-CZ" smtClean="0"/>
              <a:t>14.5.2012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98AED-D2B4-4B47-84D5-D53F011856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26555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8FDA09-B070-491D-B42C-D22535E818D2}" type="datetimeFigureOut">
              <a:rPr lang="cs-CZ" smtClean="0"/>
              <a:t>14.5.2012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98AED-D2B4-4B47-84D5-D53F011856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0312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8FDA09-B070-491D-B42C-D22535E818D2}" type="datetimeFigureOut">
              <a:rPr lang="cs-CZ" smtClean="0"/>
              <a:t>14.5.2012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98AED-D2B4-4B47-84D5-D53F011856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3872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8FDA09-B070-491D-B42C-D22535E818D2}" type="datetimeFigureOut">
              <a:rPr lang="cs-CZ" smtClean="0"/>
              <a:t>14.5.2012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98AED-D2B4-4B47-84D5-D53F011856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78695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8FDA09-B070-491D-B42C-D22535E818D2}" type="datetimeFigureOut">
              <a:rPr lang="cs-CZ" smtClean="0"/>
              <a:t>14.5.2012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98AED-D2B4-4B47-84D5-D53F011856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69242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8FDA09-B070-491D-B42C-D22535E818D2}" type="datetimeFigureOut">
              <a:rPr lang="cs-CZ" smtClean="0"/>
              <a:t>14.5.2012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98AED-D2B4-4B47-84D5-D53F011856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513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8FDA09-B070-491D-B42C-D22535E818D2}" type="datetimeFigureOut">
              <a:rPr lang="cs-CZ" smtClean="0"/>
              <a:t>14.5.2012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98AED-D2B4-4B47-84D5-D53F011856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4019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8FDA09-B070-491D-B42C-D22535E818D2}" type="datetimeFigureOut">
              <a:rPr lang="cs-CZ" smtClean="0"/>
              <a:t>14.5.2012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98AED-D2B4-4B47-84D5-D53F011856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90458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8FDA09-B070-491D-B42C-D22535E818D2}" type="datetimeFigureOut">
              <a:rPr lang="cs-CZ" smtClean="0"/>
              <a:t>14.5.2012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198AED-D2B4-4B47-84D5-D53F011856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78681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8FDA09-B070-491D-B42C-D22535E818D2}" type="datetimeFigureOut">
              <a:rPr lang="cs-CZ" smtClean="0"/>
              <a:t>14.5.2012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198AED-D2B4-4B47-84D5-D53F011856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47114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1.xml"/><Relationship Id="rId3" Type="http://schemas.openxmlformats.org/officeDocument/2006/relationships/image" Target="../media/image2.png"/><Relationship Id="rId7" Type="http://schemas.openxmlformats.org/officeDocument/2006/relationships/slide" Target="slide8.xml"/><Relationship Id="rId2" Type="http://schemas.openxmlformats.org/officeDocument/2006/relationships/slide" Target="slide21.xml"/><Relationship Id="rId1" Type="http://schemas.openxmlformats.org/officeDocument/2006/relationships/slideLayout" Target="../slideLayouts/slideLayout7.xml"/><Relationship Id="rId6" Type="http://schemas.openxmlformats.org/officeDocument/2006/relationships/slide" Target="slide7.xml"/><Relationship Id="rId11" Type="http://schemas.openxmlformats.org/officeDocument/2006/relationships/slide" Target="slide12.xml"/><Relationship Id="rId5" Type="http://schemas.openxmlformats.org/officeDocument/2006/relationships/slide" Target="slide6.xml"/><Relationship Id="rId10" Type="http://schemas.openxmlformats.org/officeDocument/2006/relationships/slide" Target="slide10.xml"/><Relationship Id="rId4" Type="http://schemas.microsoft.com/office/2007/relationships/hdphoto" Target="../media/hdphoto1.wdp"/><Relationship Id="rId9" Type="http://schemas.openxmlformats.org/officeDocument/2006/relationships/slide" Target="slide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7.xml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9.xm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13.png"/><Relationship Id="rId5" Type="http://schemas.openxmlformats.org/officeDocument/2006/relationships/image" Target="../media/image12.wmf"/><Relationship Id="rId4" Type="http://schemas.openxmlformats.org/officeDocument/2006/relationships/notesSlide" Target="../notesSlides/notesSlide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4294967295"/>
          </p:nvPr>
        </p:nvSpPr>
        <p:spPr>
          <a:xfrm>
            <a:off x="391372" y="1988840"/>
            <a:ext cx="8496300" cy="3240087"/>
          </a:xfrm>
        </p:spPr>
        <p:txBody>
          <a:bodyPr>
            <a:normAutofit/>
          </a:bodyPr>
          <a:lstStyle/>
          <a:p>
            <a:pPr marL="1508760" lvl="8" indent="0">
              <a:buNone/>
            </a:pPr>
            <a:endParaRPr lang="cs-CZ" sz="14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Narrow" pitchFamily="34" charset="0"/>
            </a:endParaRPr>
          </a:p>
          <a:p>
            <a:pPr marL="0" indent="0" algn="ctr">
              <a:buNone/>
            </a:pPr>
            <a:r>
              <a:rPr lang="cs-CZ" sz="2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</a:rPr>
              <a:t>ZŠP a ZŠS Uherský Brod</a:t>
            </a:r>
          </a:p>
          <a:p>
            <a:pPr marL="0" indent="0" algn="ctr">
              <a:buNone/>
            </a:pPr>
            <a:r>
              <a:rPr lang="cs-CZ" sz="2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</a:rPr>
              <a:t>projekt </a:t>
            </a:r>
            <a:r>
              <a:rPr lang="cs-CZ" sz="26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</a:rPr>
              <a:t>č. CZ.1.07/1.4.00/21.0961</a:t>
            </a:r>
            <a:endParaRPr lang="cs-CZ" sz="26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+mj-lt"/>
            </a:endParaRPr>
          </a:p>
          <a:p>
            <a:pPr lvl="8" algn="ctr"/>
            <a:endParaRPr lang="cs-CZ" sz="14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+mj-lt"/>
            </a:endParaRPr>
          </a:p>
          <a:p>
            <a:pPr marL="0" indent="0" algn="ctr">
              <a:buNone/>
            </a:pPr>
            <a:r>
              <a:rPr lang="cs-CZ" sz="2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</a:rPr>
              <a:t>Matematika pro 2. stupeň </a:t>
            </a:r>
          </a:p>
          <a:p>
            <a:pPr marL="0" indent="0" algn="ctr">
              <a:buNone/>
            </a:pPr>
            <a:endParaRPr lang="cs-CZ" sz="2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+mj-lt"/>
            </a:endParaRPr>
          </a:p>
          <a:p>
            <a:pPr marL="0" indent="0" algn="ctr">
              <a:buNone/>
            </a:pPr>
            <a:r>
              <a:rPr lang="cs-CZ" sz="1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</a:rPr>
              <a:t>Č. </a:t>
            </a:r>
            <a:r>
              <a:rPr lang="cs-CZ" sz="18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</a:rPr>
              <a:t>DUMu</a:t>
            </a:r>
            <a:r>
              <a:rPr lang="cs-CZ" sz="1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</a:rPr>
              <a:t>:  VY_32_INOVACE_17_ výpočet procentové části - slevy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2022" y="660351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615186" y="4995621"/>
            <a:ext cx="60486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dirty="0" smtClean="0"/>
          </a:p>
          <a:p>
            <a:pPr algn="ctr"/>
            <a:endParaRPr lang="cs-CZ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</a:rPr>
              <a:t>          Jméno autora:      Mgr.  Hana Vaňková   </a:t>
            </a:r>
            <a:r>
              <a:rPr lang="cs-CZ" dirty="0" smtClean="0">
                <a:latin typeface="+mj-lt"/>
              </a:rPr>
              <a:t>	</a:t>
            </a:r>
            <a:endParaRPr lang="cs-CZ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011187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352928" cy="5472608"/>
          </a:xfrm>
          <a:solidFill>
            <a:schemeClr val="bg2">
              <a:lumMod val="9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txBody>
          <a:bodyPr>
            <a:normAutofit fontScale="90000"/>
          </a:bodyPr>
          <a:lstStyle/>
          <a:p>
            <a:pPr algn="l"/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>
                <a:solidFill>
                  <a:schemeClr val="accent6">
                    <a:lumMod val="50000"/>
                  </a:schemeClr>
                </a:solidFill>
              </a:rPr>
              <a:t/>
            </a:r>
            <a:br>
              <a:rPr lang="cs-CZ" sz="2000" dirty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2000" dirty="0" smtClean="0">
                <a:ln w="3175" cmpd="sng">
                  <a:solidFill>
                    <a:schemeClr val="tx1">
                      <a:lumMod val="85000"/>
                      <a:lumOff val="15000"/>
                    </a:schemeClr>
                  </a:solidFill>
                  <a:prstDash val="solid"/>
                </a:ln>
                <a:solidFill>
                  <a:schemeClr val="accent6">
                    <a:lumMod val="50000"/>
                  </a:schemeClr>
                </a:solidFill>
                <a:effectLst/>
              </a:rPr>
              <a:t>Anotace: </a:t>
            </a:r>
            <a:br>
              <a:rPr lang="cs-CZ" sz="2000" dirty="0" smtClean="0">
                <a:ln w="3175" cmpd="sng">
                  <a:solidFill>
                    <a:schemeClr val="tx1">
                      <a:lumMod val="85000"/>
                      <a:lumOff val="15000"/>
                    </a:schemeClr>
                  </a:solidFill>
                  <a:prstDash val="solid"/>
                </a:ln>
                <a:solidFill>
                  <a:schemeClr val="accent6">
                    <a:lumMod val="50000"/>
                  </a:schemeClr>
                </a:solidFill>
                <a:effectLst/>
              </a:rPr>
            </a:br>
            <a:r>
              <a:rPr lang="cs-CZ" sz="2000" dirty="0">
                <a:ln w="3175" cmpd="sng">
                  <a:solidFill>
                    <a:schemeClr val="tx1">
                      <a:lumMod val="85000"/>
                      <a:lumOff val="15000"/>
                    </a:schemeClr>
                  </a:solidFill>
                  <a:prstDash val="solid"/>
                </a:ln>
                <a:solidFill>
                  <a:schemeClr val="accent6">
                    <a:lumMod val="50000"/>
                  </a:schemeClr>
                </a:solidFill>
                <a:effectLst/>
              </a:rPr>
              <a:t/>
            </a:r>
            <a:br>
              <a:rPr lang="cs-CZ" sz="2000" dirty="0">
                <a:ln w="3175" cmpd="sng">
                  <a:solidFill>
                    <a:schemeClr val="tx1">
                      <a:lumMod val="85000"/>
                      <a:lumOff val="15000"/>
                    </a:schemeClr>
                  </a:solidFill>
                  <a:prstDash val="solid"/>
                </a:ln>
                <a:solidFill>
                  <a:schemeClr val="accent6">
                    <a:lumMod val="50000"/>
                  </a:schemeClr>
                </a:solidFill>
                <a:effectLst/>
              </a:rPr>
            </a:br>
            <a:r>
              <a:rPr lang="cs-CZ" sz="2000" dirty="0" smtClean="0">
                <a:ln w="3175" cmpd="sng">
                  <a:solidFill>
                    <a:schemeClr val="tx1">
                      <a:lumMod val="85000"/>
                      <a:lumOff val="15000"/>
                    </a:schemeClr>
                  </a:solidFill>
                  <a:prstDash val="solid"/>
                </a:ln>
                <a:solidFill>
                  <a:schemeClr val="accent6">
                    <a:lumMod val="50000"/>
                  </a:schemeClr>
                </a:solidFill>
                <a:effectLst/>
              </a:rPr>
              <a:t>Žáci procvičují příklady na výpočet procentové části </a:t>
            </a:r>
            <a:r>
              <a:rPr lang="cs-CZ" sz="2000" dirty="0" smtClean="0">
                <a:ln w="3175" cmpd="sng">
                  <a:solidFill>
                    <a:schemeClr val="tx1">
                      <a:lumMod val="85000"/>
                      <a:lumOff val="15000"/>
                    </a:schemeClr>
                  </a:solidFill>
                  <a:prstDash val="solid"/>
                </a:ln>
                <a:solidFill>
                  <a:schemeClr val="accent6">
                    <a:lumMod val="50000"/>
                  </a:schemeClr>
                </a:solidFill>
              </a:rPr>
              <a:t>na obrázku „kola štěstí“, </a:t>
            </a:r>
            <a:br>
              <a:rPr lang="cs-CZ" sz="2000" dirty="0" smtClean="0">
                <a:ln w="3175" cmpd="sng">
                  <a:solidFill>
                    <a:schemeClr val="tx1">
                      <a:lumMod val="85000"/>
                      <a:lumOff val="15000"/>
                    </a:schemeClr>
                  </a:solidFill>
                  <a:prstDash val="solid"/>
                </a:ln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2000" dirty="0" smtClean="0">
                <a:ln w="3175" cmpd="sng">
                  <a:solidFill>
                    <a:schemeClr val="tx1">
                      <a:lumMod val="85000"/>
                      <a:lumOff val="15000"/>
                    </a:schemeClr>
                  </a:solidFill>
                  <a:prstDash val="solid"/>
                </a:ln>
                <a:solidFill>
                  <a:schemeClr val="accent6">
                    <a:lumMod val="50000"/>
                  </a:schemeClr>
                </a:solidFill>
              </a:rPr>
              <a:t>kde si v políčku vyberou zboží se slevou. Při kliknutí na název výrobku se jim zobrazí další snímek s obrázkem produktu a aktuální cenou. Z </a:t>
            </a:r>
            <a:r>
              <a:rPr lang="cs-CZ" sz="2000" dirty="0">
                <a:ln w="3175" cmpd="sng">
                  <a:solidFill>
                    <a:schemeClr val="tx1">
                      <a:lumMod val="85000"/>
                      <a:lumOff val="15000"/>
                    </a:schemeClr>
                  </a:solidFill>
                  <a:prstDash val="solid"/>
                </a:ln>
                <a:solidFill>
                  <a:schemeClr val="accent6">
                    <a:lumMod val="50000"/>
                  </a:schemeClr>
                </a:solidFill>
              </a:rPr>
              <a:t>t</a:t>
            </a:r>
            <a:r>
              <a:rPr lang="cs-CZ" sz="2000" dirty="0" smtClean="0">
                <a:ln w="3175" cmpd="sng">
                  <a:solidFill>
                    <a:schemeClr val="tx1">
                      <a:lumMod val="85000"/>
                      <a:lumOff val="15000"/>
                    </a:schemeClr>
                  </a:solidFill>
                  <a:prstDash val="solid"/>
                </a:ln>
                <a:solidFill>
                  <a:schemeClr val="accent6">
                    <a:lumMod val="50000"/>
                  </a:schemeClr>
                </a:solidFill>
              </a:rPr>
              <a:t>é si vypočítají výši slevy na zboží a kolik zaplatí ve skutečnosti po odečtení slevy. </a:t>
            </a:r>
            <a:br>
              <a:rPr lang="cs-CZ" sz="2000" dirty="0" smtClean="0">
                <a:ln w="3175" cmpd="sng">
                  <a:solidFill>
                    <a:schemeClr val="tx1">
                      <a:lumMod val="85000"/>
                      <a:lumOff val="15000"/>
                    </a:schemeClr>
                  </a:solidFill>
                  <a:prstDash val="solid"/>
                </a:ln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2000" dirty="0" smtClean="0">
                <a:ln w="3175" cmpd="sng">
                  <a:solidFill>
                    <a:schemeClr val="tx1">
                      <a:lumMod val="85000"/>
                      <a:lumOff val="15000"/>
                    </a:schemeClr>
                  </a:solidFill>
                  <a:prstDash val="solid"/>
                </a:ln>
                <a:solidFill>
                  <a:schemeClr val="accent6">
                    <a:lumMod val="50000"/>
                  </a:schemeClr>
                </a:solidFill>
              </a:rPr>
              <a:t/>
            </a:r>
            <a:br>
              <a:rPr lang="cs-CZ" sz="2000" dirty="0" smtClean="0">
                <a:ln w="3175" cmpd="sng">
                  <a:solidFill>
                    <a:schemeClr val="tx1">
                      <a:lumMod val="85000"/>
                      <a:lumOff val="15000"/>
                    </a:schemeClr>
                  </a:solidFill>
                  <a:prstDash val="solid"/>
                </a:ln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2000" dirty="0" smtClean="0">
                <a:ln w="3175" cmpd="sng">
                  <a:solidFill>
                    <a:schemeClr val="tx1">
                      <a:lumMod val="85000"/>
                      <a:lumOff val="15000"/>
                    </a:schemeClr>
                  </a:solidFill>
                  <a:prstDash val="solid"/>
                </a:ln>
                <a:solidFill>
                  <a:schemeClr val="accent6">
                    <a:lumMod val="50000"/>
                  </a:schemeClr>
                </a:solidFill>
              </a:rPr>
              <a:t>Jeden žák počítá u tabule, ostatní do sešitu</a:t>
            </a:r>
            <a:r>
              <a:rPr lang="cs-CZ" sz="2000" dirty="0" smtClean="0">
                <a:ln w="3175" cmpd="sng">
                  <a:solidFill>
                    <a:schemeClr val="tx1">
                      <a:lumMod val="85000"/>
                      <a:lumOff val="15000"/>
                    </a:schemeClr>
                  </a:solidFill>
                  <a:prstDash val="solid"/>
                </a:ln>
                <a:solidFill>
                  <a:schemeClr val="accent6">
                    <a:lumMod val="50000"/>
                  </a:schemeClr>
                </a:solidFill>
                <a:effectLst/>
              </a:rPr>
              <a:t>. </a:t>
            </a:r>
            <a:br>
              <a:rPr lang="cs-CZ" sz="2000" dirty="0" smtClean="0">
                <a:ln w="3175" cmpd="sng">
                  <a:solidFill>
                    <a:schemeClr val="tx1">
                      <a:lumMod val="85000"/>
                      <a:lumOff val="15000"/>
                    </a:schemeClr>
                  </a:solidFill>
                  <a:prstDash val="solid"/>
                </a:ln>
                <a:solidFill>
                  <a:schemeClr val="accent6">
                    <a:lumMod val="50000"/>
                  </a:schemeClr>
                </a:solidFill>
                <a:effectLst/>
              </a:rPr>
            </a:br>
            <a:r>
              <a:rPr lang="cs-CZ" sz="2000" dirty="0">
                <a:ln w="3175" cmpd="sng">
                  <a:solidFill>
                    <a:schemeClr val="tx1">
                      <a:lumMod val="85000"/>
                      <a:lumOff val="15000"/>
                    </a:schemeClr>
                  </a:solidFill>
                  <a:prstDash val="solid"/>
                </a:ln>
                <a:solidFill>
                  <a:schemeClr val="accent6">
                    <a:lumMod val="50000"/>
                  </a:schemeClr>
                </a:solidFill>
              </a:rPr>
              <a:t/>
            </a:r>
            <a:br>
              <a:rPr lang="cs-CZ" sz="2000" dirty="0">
                <a:ln w="3175" cmpd="sng">
                  <a:solidFill>
                    <a:schemeClr val="tx1">
                      <a:lumMod val="85000"/>
                      <a:lumOff val="15000"/>
                    </a:schemeClr>
                  </a:solidFill>
                  <a:prstDash val="solid"/>
                </a:ln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2000" dirty="0" smtClean="0">
                <a:ln w="3175" cmpd="sng">
                  <a:solidFill>
                    <a:schemeClr val="tx1">
                      <a:lumMod val="85000"/>
                      <a:lumOff val="15000"/>
                    </a:schemeClr>
                  </a:solidFill>
                  <a:prstDash val="solid"/>
                </a:ln>
                <a:solidFill>
                  <a:schemeClr val="accent6">
                    <a:lumMod val="50000"/>
                  </a:schemeClr>
                </a:solidFill>
                <a:effectLst/>
              </a:rPr>
              <a:t>V závěru prezentace jsou na pracovním listě shrnuty všechny úlohy. Je možné jej vytisknout pro žáky, kteří již výpočet procentové části zvládají a jsou schopni pracovat samostatně a rychleji než ostatní.</a:t>
            </a:r>
            <a:r>
              <a:rPr lang="cs-CZ" sz="2000" dirty="0">
                <a:ln w="3175">
                  <a:solidFill>
                    <a:schemeClr val="tx1">
                      <a:lumMod val="85000"/>
                      <a:lumOff val="15000"/>
                    </a:schemeClr>
                  </a:solidFill>
                </a:ln>
                <a:solidFill>
                  <a:schemeClr val="accent6">
                    <a:lumMod val="50000"/>
                  </a:schemeClr>
                </a:solidFill>
              </a:rPr>
              <a:t/>
            </a:r>
            <a:br>
              <a:rPr lang="cs-CZ" sz="2000" dirty="0">
                <a:ln w="3175">
                  <a:solidFill>
                    <a:schemeClr val="tx1">
                      <a:lumMod val="85000"/>
                      <a:lumOff val="15000"/>
                    </a:schemeClr>
                  </a:solidFill>
                </a:ln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2000" dirty="0" smtClean="0">
                <a:ln w="3175" cmpd="sng">
                  <a:solidFill>
                    <a:schemeClr val="tx1">
                      <a:lumMod val="85000"/>
                      <a:lumOff val="15000"/>
                    </a:schemeClr>
                  </a:solidFill>
                  <a:prstDash val="solid"/>
                </a:ln>
                <a:solidFill>
                  <a:schemeClr val="accent6">
                    <a:lumMod val="50000"/>
                  </a:schemeClr>
                </a:solidFill>
                <a:effectLst/>
              </a:rPr>
              <a:t/>
            </a:r>
            <a:br>
              <a:rPr lang="cs-CZ" sz="2000" dirty="0" smtClean="0">
                <a:ln w="3175" cmpd="sng">
                  <a:solidFill>
                    <a:schemeClr val="tx1">
                      <a:lumMod val="85000"/>
                      <a:lumOff val="15000"/>
                    </a:schemeClr>
                  </a:solidFill>
                  <a:prstDash val="solid"/>
                </a:ln>
                <a:solidFill>
                  <a:schemeClr val="accent6">
                    <a:lumMod val="50000"/>
                  </a:schemeClr>
                </a:solidFill>
                <a:effectLst/>
              </a:rPr>
            </a:br>
            <a:r>
              <a:rPr lang="cs-CZ" sz="2000" dirty="0" smtClean="0">
                <a:ln w="3175" cmpd="sng">
                  <a:solidFill>
                    <a:schemeClr val="tx1">
                      <a:lumMod val="85000"/>
                      <a:lumOff val="15000"/>
                    </a:schemeClr>
                  </a:solidFill>
                  <a:prstDash val="solid"/>
                </a:ln>
                <a:solidFill>
                  <a:schemeClr val="accent6">
                    <a:lumMod val="50000"/>
                  </a:schemeClr>
                </a:solidFill>
                <a:effectLst/>
              </a:rPr>
              <a:t/>
            </a:r>
            <a:br>
              <a:rPr lang="cs-CZ" sz="2000" dirty="0" smtClean="0">
                <a:ln w="3175" cmpd="sng">
                  <a:solidFill>
                    <a:schemeClr val="tx1">
                      <a:lumMod val="85000"/>
                      <a:lumOff val="15000"/>
                    </a:schemeClr>
                  </a:solidFill>
                  <a:prstDash val="solid"/>
                </a:ln>
                <a:solidFill>
                  <a:schemeClr val="accent6">
                    <a:lumMod val="50000"/>
                  </a:schemeClr>
                </a:solidFill>
                <a:effectLst/>
              </a:rPr>
            </a:br>
            <a:r>
              <a:rPr lang="cs-CZ" sz="2000" dirty="0" smtClean="0">
                <a:ln w="3175" cmpd="sng">
                  <a:solidFill>
                    <a:schemeClr val="tx1">
                      <a:lumMod val="85000"/>
                      <a:lumOff val="15000"/>
                    </a:schemeClr>
                  </a:solidFill>
                  <a:prstDash val="solid"/>
                </a:ln>
                <a:solidFill>
                  <a:schemeClr val="accent6">
                    <a:lumMod val="50000"/>
                  </a:schemeClr>
                </a:solidFill>
                <a:effectLst/>
              </a:rPr>
              <a:t>Určeno pro 9. ročník.</a:t>
            </a:r>
            <a:br>
              <a:rPr lang="cs-CZ" sz="2000" dirty="0" smtClean="0">
                <a:ln w="3175" cmpd="sng">
                  <a:solidFill>
                    <a:schemeClr val="tx1">
                      <a:lumMod val="85000"/>
                      <a:lumOff val="15000"/>
                    </a:schemeClr>
                  </a:solidFill>
                  <a:prstDash val="solid"/>
                </a:ln>
                <a:solidFill>
                  <a:schemeClr val="accent6">
                    <a:lumMod val="50000"/>
                  </a:schemeClr>
                </a:solidFill>
                <a:effectLst/>
              </a:rPr>
            </a:br>
            <a:r>
              <a:rPr lang="cs-CZ" sz="2000" dirty="0" smtClean="0">
                <a:ln w="3175" cmpd="sng">
                  <a:solidFill>
                    <a:schemeClr val="tx1">
                      <a:lumMod val="85000"/>
                      <a:lumOff val="15000"/>
                    </a:schemeClr>
                  </a:solidFill>
                  <a:prstDash val="solid"/>
                </a:ln>
                <a:solidFill>
                  <a:schemeClr val="accent6">
                    <a:lumMod val="50000"/>
                  </a:schemeClr>
                </a:solidFill>
                <a:effectLst/>
              </a:rPr>
              <a:t>Vytvořeno v </a:t>
            </a:r>
            <a:r>
              <a:rPr lang="cs-CZ" sz="2000" dirty="0" smtClean="0">
                <a:ln w="3175" cmpd="sng">
                  <a:solidFill>
                    <a:schemeClr val="tx1">
                      <a:lumMod val="85000"/>
                      <a:lumOff val="15000"/>
                    </a:schemeClr>
                  </a:solidFill>
                  <a:prstDash val="solid"/>
                </a:ln>
                <a:solidFill>
                  <a:schemeClr val="accent6">
                    <a:lumMod val="50000"/>
                  </a:schemeClr>
                </a:solidFill>
              </a:rPr>
              <a:t>květ</a:t>
            </a:r>
            <a:r>
              <a:rPr lang="cs-CZ" sz="2000" dirty="0" smtClean="0">
                <a:ln w="3175" cmpd="sng">
                  <a:solidFill>
                    <a:schemeClr val="tx1">
                      <a:lumMod val="85000"/>
                      <a:lumOff val="15000"/>
                    </a:schemeClr>
                  </a:solidFill>
                  <a:prstDash val="solid"/>
                </a:ln>
                <a:solidFill>
                  <a:schemeClr val="accent6">
                    <a:lumMod val="50000"/>
                  </a:schemeClr>
                </a:solidFill>
                <a:effectLst/>
              </a:rPr>
              <a:t>nu 2012.</a:t>
            </a:r>
            <a:r>
              <a:rPr lang="cs-CZ" sz="2000" dirty="0">
                <a:ln w="3175" cmpd="sng">
                  <a:solidFill>
                    <a:schemeClr val="tx1">
                      <a:lumMod val="85000"/>
                      <a:lumOff val="15000"/>
                    </a:schemeClr>
                  </a:solidFill>
                  <a:prstDash val="solid"/>
                </a:ln>
                <a:solidFill>
                  <a:schemeClr val="accent6">
                    <a:lumMod val="50000"/>
                  </a:schemeClr>
                </a:solidFill>
              </a:rPr>
              <a:t/>
            </a:r>
            <a:br>
              <a:rPr lang="cs-CZ" sz="2000" dirty="0">
                <a:ln w="3175" cmpd="sng">
                  <a:solidFill>
                    <a:schemeClr val="tx1">
                      <a:lumMod val="85000"/>
                      <a:lumOff val="15000"/>
                    </a:schemeClr>
                  </a:solidFill>
                  <a:prstDash val="solid"/>
                </a:ln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2000" dirty="0" smtClean="0">
                <a:ln w="3175" cmpd="sng">
                  <a:solidFill>
                    <a:schemeClr val="tx1">
                      <a:lumMod val="85000"/>
                      <a:lumOff val="15000"/>
                    </a:schemeClr>
                  </a:solidFill>
                  <a:prstDash val="solid"/>
                </a:ln>
                <a:solidFill>
                  <a:schemeClr val="accent6">
                    <a:lumMod val="50000"/>
                  </a:schemeClr>
                </a:solidFill>
              </a:rPr>
              <a:t/>
            </a:r>
            <a:br>
              <a:rPr lang="cs-CZ" sz="2000" dirty="0" smtClean="0">
                <a:ln w="3175" cmpd="sng">
                  <a:solidFill>
                    <a:schemeClr val="tx1">
                      <a:lumMod val="85000"/>
                      <a:lumOff val="15000"/>
                    </a:schemeClr>
                  </a:solidFill>
                  <a:prstDash val="solid"/>
                </a:ln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200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6">
                    <a:lumMod val="50000"/>
                  </a:schemeClr>
                </a:solidFill>
              </a:rPr>
              <a:t/>
            </a:r>
            <a:br>
              <a:rPr lang="cs-CZ" sz="200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6">
                    <a:lumMod val="50000"/>
                  </a:schemeClr>
                </a:solidFill>
              </a:rPr>
            </a:br>
            <a:endParaRPr lang="cs-CZ" sz="200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58483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14521" y="659380"/>
            <a:ext cx="7157879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u="sng" dirty="0" smtClean="0"/>
              <a:t>Výpočet procentové části - slevy</a:t>
            </a:r>
          </a:p>
          <a:p>
            <a:pPr algn="ctr"/>
            <a:endParaRPr lang="cs-CZ" sz="2800" dirty="0" smtClean="0"/>
          </a:p>
          <a:p>
            <a:r>
              <a:rPr lang="cs-CZ" sz="2800" dirty="0" smtClean="0"/>
              <a:t>Vyber si z kola štěstí výrobek a spočítej si slevu</a:t>
            </a:r>
          </a:p>
          <a:p>
            <a:r>
              <a:rPr lang="cs-CZ" sz="2800" dirty="0"/>
              <a:t>z</a:t>
            </a:r>
            <a:r>
              <a:rPr lang="cs-CZ" sz="2800" dirty="0" smtClean="0"/>
              <a:t> ceny výrobku. </a:t>
            </a:r>
          </a:p>
          <a:p>
            <a:endParaRPr lang="cs-CZ" sz="2800" dirty="0" smtClean="0"/>
          </a:p>
          <a:p>
            <a:r>
              <a:rPr lang="cs-CZ" sz="2800" dirty="0" smtClean="0"/>
              <a:t>Do odpovědi zapiš:</a:t>
            </a:r>
          </a:p>
          <a:p>
            <a:r>
              <a:rPr lang="cs-CZ" sz="2800" dirty="0" smtClean="0"/>
              <a:t>a) výši slevy v korunách</a:t>
            </a:r>
          </a:p>
          <a:p>
            <a:r>
              <a:rPr lang="cs-CZ" sz="2800" dirty="0" smtClean="0"/>
              <a:t>b) kolik za zboží zaplatíš po slevě.</a:t>
            </a:r>
          </a:p>
          <a:p>
            <a:endParaRPr lang="cs-CZ" sz="2800" dirty="0"/>
          </a:p>
          <a:p>
            <a:r>
              <a:rPr lang="cs-CZ" sz="2800" dirty="0" smtClean="0"/>
              <a:t>Klikni na </a:t>
            </a:r>
            <a:r>
              <a:rPr lang="cs-CZ" sz="2800" dirty="0" err="1" smtClean="0"/>
              <a:t>smajlíka</a:t>
            </a:r>
            <a:r>
              <a:rPr lang="cs-CZ" sz="2800" dirty="0" smtClean="0"/>
              <a:t> pro kontrolu výsledku.</a:t>
            </a:r>
          </a:p>
          <a:p>
            <a:r>
              <a:rPr lang="cs-CZ" sz="2800" dirty="0" smtClean="0"/>
              <a:t>Potom se vrať šipkou zpět na kolo štěstí.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33737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>
            <a:hlinkClick r:id="rId2" action="ppaction://hlinksldjump"/>
          </p:cNvPr>
          <p:cNvSpPr/>
          <p:nvPr/>
        </p:nvSpPr>
        <p:spPr>
          <a:xfrm>
            <a:off x="1674340" y="548680"/>
            <a:ext cx="5777979" cy="5702707"/>
          </a:xfrm>
          <a:prstGeom prst="ellipse">
            <a:avLst/>
          </a:prstGeom>
          <a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artisticPhotocopy/>
                      </a14:imgEffect>
                    </a14:imgLayer>
                  </a14:imgProps>
                </a:ext>
              </a:extLst>
            </a:blip>
            <a:tile tx="0" ty="0" sx="100000" sy="100000" flip="none" algn="tl"/>
          </a:blipFill>
          <a:ln/>
          <a:effectLst>
            <a:glow rad="228600">
              <a:schemeClr val="accent2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10" name="Přímá spojnice 9"/>
          <p:cNvCxnSpPr>
            <a:stCxn id="2" idx="0"/>
            <a:endCxn id="2" idx="4"/>
          </p:cNvCxnSpPr>
          <p:nvPr/>
        </p:nvCxnSpPr>
        <p:spPr>
          <a:xfrm>
            <a:off x="4563330" y="548680"/>
            <a:ext cx="0" cy="5702707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>
            <a:stCxn id="2" idx="7"/>
            <a:endCxn id="2" idx="3"/>
          </p:cNvCxnSpPr>
          <p:nvPr/>
        </p:nvCxnSpPr>
        <p:spPr>
          <a:xfrm flipH="1">
            <a:off x="2520505" y="1383822"/>
            <a:ext cx="4085649" cy="4032423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523076" y="1383822"/>
            <a:ext cx="4085649" cy="4032423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>
            <a:stCxn id="2" idx="6"/>
            <a:endCxn id="2" idx="2"/>
          </p:cNvCxnSpPr>
          <p:nvPr/>
        </p:nvCxnSpPr>
        <p:spPr>
          <a:xfrm flipH="1">
            <a:off x="1674340" y="3400034"/>
            <a:ext cx="5777979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 rot="3692610">
            <a:off x="2841557" y="1657276"/>
            <a:ext cx="1965474" cy="369332"/>
          </a:xfrm>
          <a:prstGeom prst="rect">
            <a:avLst/>
          </a:prstGeom>
          <a:solidFill>
            <a:srgbClr val="00FF00"/>
          </a:solidFill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hlinkClick r:id="rId5" action="ppaction://hlinksldjump"/>
              </a:rPr>
              <a:t>Benzínová</a:t>
            </a:r>
            <a:r>
              <a:rPr lang="cs-CZ" dirty="0" smtClean="0">
                <a:hlinkClick r:id="rId5" action="ppaction://hlinksldjump"/>
              </a:rPr>
              <a:t>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hlinkClick r:id="rId5" action="ppaction://hlinksldjump"/>
              </a:rPr>
              <a:t>sekačka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 rot="1059286">
            <a:off x="2040439" y="2598877"/>
            <a:ext cx="1759841" cy="369332"/>
          </a:xfrm>
          <a:prstGeom prst="rect">
            <a:avLst/>
          </a:prstGeom>
          <a:solidFill>
            <a:srgbClr val="66FFFF"/>
          </a:solidFill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  <a:hlinkClick r:id="rId6" action="ppaction://hlinksldjump"/>
              </a:rPr>
              <a:t>Nadzemní</a:t>
            </a:r>
            <a:r>
              <a:rPr lang="cs-CZ" b="1" dirty="0" smtClean="0">
                <a:hlinkClick r:id="rId6" action="ppaction://hlinksldjump"/>
              </a:rPr>
              <a:t> </a:t>
            </a: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  <a:hlinkClick r:id="rId6" action="ppaction://hlinksldjump"/>
              </a:rPr>
              <a:t>bazén</a:t>
            </a:r>
            <a:endParaRPr lang="cs-CZ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 rot="20150643">
            <a:off x="2161309" y="3935762"/>
            <a:ext cx="1534844" cy="3693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  <a:hlinkClick r:id="rId7" action="ppaction://hlinksldjump"/>
              </a:rPr>
              <a:t>Motorová pila</a:t>
            </a:r>
            <a:endParaRPr lang="cs-CZ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 rot="17345682">
            <a:off x="3169174" y="4637250"/>
            <a:ext cx="1738168" cy="36933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hlinkClick r:id="rId8" action="ppaction://hlinksldjump"/>
              </a:rPr>
              <a:t>Zahradní domek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 rot="20297425">
            <a:off x="5688951" y="2610934"/>
            <a:ext cx="901024" cy="36933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solidFill>
                  <a:schemeClr val="bg1">
                    <a:lumMod val="50000"/>
                  </a:schemeClr>
                </a:solidFill>
              </a:rPr>
              <a:t>Skleník</a:t>
            </a:r>
            <a:endParaRPr lang="cs-CZ" b="1" u="sng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 rot="3863821">
            <a:off x="4558824" y="4798841"/>
            <a:ext cx="1294906" cy="369332"/>
          </a:xfrm>
          <a:prstGeom prst="rect">
            <a:avLst/>
          </a:prstGeom>
          <a:solidFill>
            <a:srgbClr val="CCECFF"/>
          </a:solidFill>
        </p:spPr>
        <p:txBody>
          <a:bodyPr wrap="none" rtlCol="0">
            <a:spAutoFit/>
          </a:bodyPr>
          <a:lstStyle/>
          <a:p>
            <a:r>
              <a:rPr lang="cs-CZ" b="1" dirty="0" smtClean="0">
                <a:hlinkClick r:id="rId9" action="ppaction://hlinksldjump"/>
              </a:rPr>
              <a:t>Plynový gril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 rot="1386839">
            <a:off x="5186385" y="3858117"/>
            <a:ext cx="1850699" cy="369332"/>
          </a:xfrm>
          <a:prstGeom prst="rect">
            <a:avLst/>
          </a:prstGeom>
          <a:solidFill>
            <a:srgbClr val="CCFF66"/>
          </a:solidFill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  <a:hlinkClick r:id="rId10" action="ppaction://hlinksldjump"/>
              </a:rPr>
              <a:t>Zahradní nábytek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 rot="17663275">
            <a:off x="4335813" y="1609851"/>
            <a:ext cx="1740926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b="1" dirty="0" smtClean="0">
                <a:hlinkClick r:id="rId11" action="ppaction://hlinksldjump"/>
              </a:rPr>
              <a:t>Zahradní</a:t>
            </a:r>
            <a:r>
              <a:rPr lang="cs-CZ" dirty="0" smtClean="0">
                <a:hlinkClick r:id="rId11" action="ppaction://hlinksldjump"/>
              </a:rPr>
              <a:t> </a:t>
            </a:r>
            <a:r>
              <a:rPr lang="cs-CZ" b="1" dirty="0" smtClean="0">
                <a:hlinkClick r:id="rId11" action="ppaction://hlinksldjump"/>
              </a:rPr>
              <a:t>traktor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635825" y="810290"/>
            <a:ext cx="8931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25 %</a:t>
            </a:r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187624" y="69269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152938" y="1845416"/>
            <a:ext cx="8931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15 %</a:t>
            </a:r>
            <a:endParaRPr lang="cs-CZ" sz="28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546913" y="1203317"/>
            <a:ext cx="8931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12 %</a:t>
            </a:r>
            <a:endParaRPr lang="cs-CZ" sz="28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440106" y="2770890"/>
            <a:ext cx="8931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22 %</a:t>
            </a:r>
            <a:endParaRPr lang="cs-CZ" sz="28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159557" y="4455605"/>
            <a:ext cx="8931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40 %</a:t>
            </a:r>
            <a:endParaRPr lang="cs-CZ" sz="28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599474" y="5180372"/>
            <a:ext cx="7104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9 %</a:t>
            </a:r>
            <a:endParaRPr lang="cs-CZ" sz="28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479968" y="5587907"/>
            <a:ext cx="9749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 24 %</a:t>
            </a:r>
            <a:endParaRPr lang="cs-CZ" sz="28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1835696" y="3519563"/>
            <a:ext cx="9749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 19 %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9150901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71600" y="468424"/>
            <a:ext cx="7883176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			Skleník 	cena: 17450 Kč		</a:t>
            </a:r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                                                 sleva 22 %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endParaRPr lang="cs-CZ" sz="2800" b="1" dirty="0" smtClean="0">
              <a:solidFill>
                <a:srgbClr val="FF0000"/>
              </a:solidFill>
            </a:endParaRPr>
          </a:p>
          <a:p>
            <a:endParaRPr lang="cs-CZ" sz="2800" b="1" dirty="0" smtClean="0"/>
          </a:p>
          <a:p>
            <a:r>
              <a:rPr lang="cs-CZ" sz="2800" b="1" dirty="0" smtClean="0"/>
              <a:t>100 </a:t>
            </a:r>
            <a:r>
              <a:rPr lang="cs-CZ" sz="2800" b="1" dirty="0"/>
              <a:t>%	=</a:t>
            </a:r>
          </a:p>
          <a:p>
            <a:r>
              <a:rPr lang="cs-CZ" sz="2800" b="1" dirty="0"/>
              <a:t>1 % 	=</a:t>
            </a:r>
          </a:p>
          <a:p>
            <a:r>
              <a:rPr lang="cs-CZ" sz="2800" b="1" dirty="0" smtClean="0"/>
              <a:t>22 </a:t>
            </a:r>
            <a:r>
              <a:rPr lang="cs-CZ" sz="2800" b="1" dirty="0"/>
              <a:t>%	= </a:t>
            </a:r>
          </a:p>
          <a:p>
            <a:endParaRPr lang="cs-CZ" sz="2800" b="1" dirty="0"/>
          </a:p>
          <a:p>
            <a:endParaRPr lang="cs-CZ" sz="2800" b="1" dirty="0" smtClean="0"/>
          </a:p>
          <a:p>
            <a:endParaRPr lang="cs-CZ" sz="2800" b="1" dirty="0"/>
          </a:p>
          <a:p>
            <a:r>
              <a:rPr lang="cs-CZ" sz="2800" b="1" dirty="0" smtClean="0"/>
              <a:t>Výše </a:t>
            </a:r>
            <a:r>
              <a:rPr lang="cs-CZ" sz="2800" b="1" dirty="0"/>
              <a:t>slevy na </a:t>
            </a:r>
            <a:r>
              <a:rPr lang="cs-CZ" sz="2800" b="1" dirty="0" smtClean="0"/>
              <a:t>skleník je </a:t>
            </a:r>
            <a:r>
              <a:rPr lang="cs-CZ" sz="2800" b="1" dirty="0"/>
              <a:t>______ korun.</a:t>
            </a:r>
          </a:p>
          <a:p>
            <a:r>
              <a:rPr lang="cs-CZ" sz="2800" b="1" dirty="0" smtClean="0"/>
              <a:t>Po </a:t>
            </a:r>
            <a:r>
              <a:rPr lang="cs-CZ" sz="2800" b="1" dirty="0"/>
              <a:t>slevě zaplatím  _________ korun</a:t>
            </a:r>
            <a:r>
              <a:rPr lang="cs-CZ" sz="2800" b="1" dirty="0" smtClean="0"/>
              <a:t>.</a:t>
            </a:r>
            <a:endParaRPr lang="cs-CZ" sz="2800" b="1" dirty="0"/>
          </a:p>
          <a:p>
            <a:endParaRPr lang="cs-CZ" sz="2800" b="1" dirty="0"/>
          </a:p>
        </p:txBody>
      </p:sp>
      <p:pic>
        <p:nvPicPr>
          <p:cNvPr id="8194" name="Picture 2" descr="C:\Users\PC-1KN1\AppData\Local\Microsoft\Windows\Temporary Internet Files\Content.IE5\JC6U95S9\MC9004123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620688"/>
            <a:ext cx="1762125" cy="1358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PC-1KN1\AppData\Local\Microsoft\Windows\Temporary Internet Files\Content.IE5\B9AWQ00L\MC900437797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5301208"/>
            <a:ext cx="1121404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87640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980728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437285"/>
            <a:ext cx="8171208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		        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Benzínová</a:t>
            </a:r>
            <a:r>
              <a:rPr lang="cs-CZ" sz="2800" dirty="0" smtClean="0"/>
              <a:t> 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sekačka       cena: 13400		                                                  sleva 25 %</a:t>
            </a:r>
          </a:p>
          <a:p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sz="2800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sz="2800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800" b="1" dirty="0"/>
              <a:t>100 %	=</a:t>
            </a:r>
          </a:p>
          <a:p>
            <a:r>
              <a:rPr lang="cs-CZ" sz="2800" b="1" dirty="0"/>
              <a:t>1 % 	=</a:t>
            </a:r>
          </a:p>
          <a:p>
            <a:r>
              <a:rPr lang="cs-CZ" sz="2800" b="1" dirty="0" smtClean="0"/>
              <a:t>25 </a:t>
            </a:r>
            <a:r>
              <a:rPr lang="cs-CZ" sz="2800" b="1" dirty="0"/>
              <a:t>%	= </a:t>
            </a:r>
            <a:endParaRPr lang="cs-CZ" sz="2800" b="1" dirty="0" smtClean="0"/>
          </a:p>
          <a:p>
            <a:endParaRPr lang="cs-CZ" sz="2800" b="1" dirty="0"/>
          </a:p>
          <a:p>
            <a:endParaRPr lang="cs-CZ" sz="2800" b="1" dirty="0" smtClean="0"/>
          </a:p>
          <a:p>
            <a:r>
              <a:rPr lang="cs-CZ" sz="2800" b="1" dirty="0" smtClean="0"/>
              <a:t>Výše </a:t>
            </a:r>
            <a:r>
              <a:rPr lang="cs-CZ" sz="2800" b="1" dirty="0"/>
              <a:t>slevy na </a:t>
            </a:r>
            <a:r>
              <a:rPr lang="cs-CZ" sz="2800" b="1" dirty="0" smtClean="0"/>
              <a:t>benzínovou sekačku </a:t>
            </a:r>
            <a:r>
              <a:rPr lang="cs-CZ" sz="2800" b="1" dirty="0"/>
              <a:t>je ______ </a:t>
            </a:r>
            <a:r>
              <a:rPr lang="cs-CZ" sz="2800" b="1" dirty="0" smtClean="0"/>
              <a:t>Kč.</a:t>
            </a:r>
            <a:endParaRPr lang="cs-CZ" sz="2800" b="1" dirty="0"/>
          </a:p>
          <a:p>
            <a:r>
              <a:rPr lang="cs-CZ" sz="2800" b="1" dirty="0" smtClean="0"/>
              <a:t>Po </a:t>
            </a:r>
            <a:r>
              <a:rPr lang="cs-CZ" sz="2800" b="1" dirty="0"/>
              <a:t>slevě zaplatím  _________ korun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pic>
        <p:nvPicPr>
          <p:cNvPr id="1027" name="Picture 3" descr="C:\Users\PC-1KN1\AppData\Local\Microsoft\Windows\Temporary Internet Files\Content.IE5\EP6CEZZ5\MP900431720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521968"/>
            <a:ext cx="1872208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PC-1KN1\AppData\Local\Microsoft\Windows\Temporary Internet Files\Content.IE5\B9AWQ00L\MC900437797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6115" y="5487504"/>
            <a:ext cx="1148661" cy="1042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2554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9" y="497881"/>
            <a:ext cx="799288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		    </a:t>
            </a:r>
            <a:r>
              <a:rPr lang="cs-CZ" sz="2800" b="1" dirty="0" smtClean="0">
                <a:solidFill>
                  <a:schemeClr val="accent5">
                    <a:lumMod val="50000"/>
                  </a:schemeClr>
                </a:solidFill>
              </a:rPr>
              <a:t>Nadzemní</a:t>
            </a:r>
            <a:r>
              <a:rPr lang="cs-CZ" sz="2800" b="1" dirty="0" smtClean="0"/>
              <a:t> </a:t>
            </a:r>
            <a:r>
              <a:rPr lang="cs-CZ" sz="2800" b="1" dirty="0" smtClean="0">
                <a:solidFill>
                  <a:schemeClr val="accent5">
                    <a:lumMod val="50000"/>
                  </a:schemeClr>
                </a:solidFill>
              </a:rPr>
              <a:t>bazén	           cena: 18900 Kč	              </a:t>
            </a:r>
            <a:r>
              <a:rPr lang="cs-CZ" sz="2800" b="1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accent5">
                    <a:lumMod val="50000"/>
                  </a:schemeClr>
                </a:solidFill>
              </a:rPr>
              <a:t>                                              sleva 15 %</a:t>
            </a:r>
          </a:p>
          <a:p>
            <a:endParaRPr lang="cs-CZ" sz="2800" b="1" dirty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8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8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sz="2800" b="1" dirty="0"/>
              <a:t>100 %	=</a:t>
            </a:r>
          </a:p>
          <a:p>
            <a:r>
              <a:rPr lang="cs-CZ" sz="2800" b="1" dirty="0"/>
              <a:t>1 % 	=</a:t>
            </a:r>
          </a:p>
          <a:p>
            <a:r>
              <a:rPr lang="cs-CZ" sz="2800" b="1" dirty="0" smtClean="0"/>
              <a:t>15 </a:t>
            </a:r>
            <a:r>
              <a:rPr lang="cs-CZ" sz="2800" b="1" dirty="0"/>
              <a:t>%	= </a:t>
            </a:r>
          </a:p>
          <a:p>
            <a:endParaRPr lang="cs-CZ" sz="2800" b="1" dirty="0"/>
          </a:p>
          <a:p>
            <a:endParaRPr lang="cs-CZ" sz="2800" b="1" dirty="0"/>
          </a:p>
          <a:p>
            <a:r>
              <a:rPr lang="cs-CZ" sz="2800" b="1" dirty="0"/>
              <a:t>Výše slevy na </a:t>
            </a:r>
            <a:r>
              <a:rPr lang="cs-CZ" sz="2800" b="1" dirty="0" smtClean="0"/>
              <a:t>nadzemní bazén je </a:t>
            </a:r>
            <a:r>
              <a:rPr lang="cs-CZ" sz="2800" b="1" dirty="0"/>
              <a:t>______ korun.</a:t>
            </a:r>
          </a:p>
          <a:p>
            <a:r>
              <a:rPr lang="cs-CZ" sz="2800" b="1" dirty="0"/>
              <a:t>Po slevě zaplatím  _________ korun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pic>
        <p:nvPicPr>
          <p:cNvPr id="3074" name="Picture 2" descr="C:\Users\PC-1KN1\AppData\Local\Microsoft\Windows\Temporary Internet Files\Content.IE5\JC6U95S9\MC9003556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630631"/>
            <a:ext cx="1826057" cy="965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PC-1KN1\AppData\Local\Microsoft\Windows\Temporary Internet Files\Content.IE5\B9AWQ00L\MC900437797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5445224"/>
            <a:ext cx="1152129" cy="1035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0895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340768"/>
            <a:ext cx="144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0595" y="602104"/>
            <a:ext cx="795518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</a:rPr>
              <a:t>		    Motorová pila	    cena: 11900 Kč	                           		</a:t>
            </a:r>
            <a:r>
              <a:rPr lang="cs-CZ" sz="2800" b="1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</a:rPr>
              <a:t>                                         sleva 19 %</a:t>
            </a:r>
          </a:p>
          <a:p>
            <a:endParaRPr lang="cs-CZ" sz="2800" b="1" dirty="0">
              <a:solidFill>
                <a:schemeClr val="bg2">
                  <a:lumMod val="50000"/>
                </a:schemeClr>
              </a:solidFill>
            </a:endParaRPr>
          </a:p>
          <a:p>
            <a:endParaRPr lang="cs-CZ" sz="2800" b="1" dirty="0" smtClean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sz="2800" b="1" dirty="0" smtClean="0"/>
              <a:t>100 </a:t>
            </a:r>
            <a:r>
              <a:rPr lang="cs-CZ" sz="2800" b="1" dirty="0"/>
              <a:t>%	=</a:t>
            </a:r>
          </a:p>
          <a:p>
            <a:r>
              <a:rPr lang="cs-CZ" sz="2800" b="1" dirty="0"/>
              <a:t>1 % 	=</a:t>
            </a:r>
          </a:p>
          <a:p>
            <a:r>
              <a:rPr lang="cs-CZ" sz="2800" b="1" dirty="0" smtClean="0"/>
              <a:t>19 </a:t>
            </a:r>
            <a:r>
              <a:rPr lang="cs-CZ" sz="2800" b="1" dirty="0"/>
              <a:t>%	= </a:t>
            </a:r>
          </a:p>
          <a:p>
            <a:endParaRPr lang="cs-CZ" sz="2800" b="1" dirty="0" smtClean="0"/>
          </a:p>
          <a:p>
            <a:endParaRPr lang="cs-CZ" sz="2800" b="1" dirty="0" smtClean="0"/>
          </a:p>
          <a:p>
            <a:endParaRPr lang="cs-CZ" sz="2800" b="1" dirty="0"/>
          </a:p>
          <a:p>
            <a:r>
              <a:rPr lang="cs-CZ" sz="2800" b="1" dirty="0"/>
              <a:t>Výše slevy na </a:t>
            </a:r>
            <a:r>
              <a:rPr lang="cs-CZ" sz="2800" b="1" dirty="0" smtClean="0"/>
              <a:t>motorovou pilu </a:t>
            </a:r>
            <a:r>
              <a:rPr lang="cs-CZ" sz="2800" b="1" dirty="0"/>
              <a:t>je ______ korun.</a:t>
            </a:r>
          </a:p>
          <a:p>
            <a:r>
              <a:rPr lang="cs-CZ" sz="2800" b="1" dirty="0"/>
              <a:t>Po slevě zaplatím  _________ korun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pic>
        <p:nvPicPr>
          <p:cNvPr id="5122" name="Picture 2" descr="C:\Users\PC-1KN1\AppData\Local\Microsoft\Windows\Temporary Internet Files\Content.IE5\935JE8JV\MC9003976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602104"/>
            <a:ext cx="2399140" cy="1314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PC-1KN1\AppData\Local\Microsoft\Windows\Temporary Internet Files\Content.IE5\B9AWQ00L\MC900437797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8277" y="5434196"/>
            <a:ext cx="1247502" cy="1121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5764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548680"/>
            <a:ext cx="831522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5"/>
            <a:r>
              <a:rPr lang="cs-CZ" sz="2800" b="1" dirty="0" smtClean="0"/>
              <a:t>	Plynový gril	           cena: 6700 Kč                      	                                     sleva 9 %</a:t>
            </a:r>
          </a:p>
          <a:p>
            <a:pPr lvl="5"/>
            <a:endParaRPr lang="cs-CZ" sz="2800" b="1" dirty="0" smtClean="0"/>
          </a:p>
          <a:p>
            <a:pPr lvl="5"/>
            <a:endParaRPr lang="cs-CZ" sz="2800" b="1" dirty="0"/>
          </a:p>
          <a:p>
            <a:pPr marL="265113" lvl="5"/>
            <a:endParaRPr lang="cs-CZ" sz="2800" b="1" dirty="0" smtClean="0"/>
          </a:p>
          <a:p>
            <a:r>
              <a:rPr lang="cs-CZ" sz="2800" b="1" dirty="0"/>
              <a:t>100 %	=</a:t>
            </a:r>
          </a:p>
          <a:p>
            <a:r>
              <a:rPr lang="cs-CZ" sz="2800" b="1" dirty="0"/>
              <a:t>1 % 	=</a:t>
            </a:r>
          </a:p>
          <a:p>
            <a:r>
              <a:rPr lang="cs-CZ" sz="2800" b="1" dirty="0" smtClean="0"/>
              <a:t>9 %	= </a:t>
            </a:r>
            <a:endParaRPr lang="cs-CZ" sz="2800" b="1" dirty="0"/>
          </a:p>
          <a:p>
            <a:endParaRPr lang="cs-CZ" sz="2800" b="1" dirty="0"/>
          </a:p>
          <a:p>
            <a:endParaRPr lang="cs-CZ" sz="2800" b="1" dirty="0"/>
          </a:p>
          <a:p>
            <a:r>
              <a:rPr lang="cs-CZ" sz="2800" b="1" dirty="0"/>
              <a:t>Výše slevy na </a:t>
            </a:r>
            <a:r>
              <a:rPr lang="cs-CZ" sz="2800" b="1" dirty="0" smtClean="0"/>
              <a:t>plynový gril je </a:t>
            </a:r>
            <a:r>
              <a:rPr lang="cs-CZ" sz="2800" b="1" dirty="0"/>
              <a:t>______ korun.</a:t>
            </a:r>
          </a:p>
          <a:p>
            <a:r>
              <a:rPr lang="cs-CZ" sz="2800" b="1" dirty="0"/>
              <a:t>Po slevě zaplatím  _________ korun</a:t>
            </a:r>
            <a:r>
              <a:rPr lang="cs-CZ" sz="2800" b="1" dirty="0" smtClean="0"/>
              <a:t>.</a:t>
            </a:r>
            <a:endParaRPr lang="cs-CZ" sz="2800" dirty="0"/>
          </a:p>
        </p:txBody>
      </p:sp>
      <p:pic>
        <p:nvPicPr>
          <p:cNvPr id="7170" name="Picture 2" descr="C:\Users\PC-1KN1\AppData\Local\Microsoft\Windows\Temporary Internet Files\Content.IE5\BJ825AJY\MC9004122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548680"/>
            <a:ext cx="1955800" cy="1816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C:\Users\PC-1KN1\AppData\Local\Microsoft\Windows\Temporary Internet Files\Content.IE5\B9AWQ00L\MC900437797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2366" y="5571456"/>
            <a:ext cx="1274418" cy="11456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1533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20688"/>
            <a:ext cx="8243216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			Zahradní nábytek	    cena: 13900 Kč              			                                          sleva 40 %</a:t>
            </a:r>
          </a:p>
          <a:p>
            <a:endParaRPr lang="cs-CZ" sz="2800" b="1" dirty="0">
              <a:solidFill>
                <a:srgbClr val="C00000"/>
              </a:solidFill>
            </a:endParaRPr>
          </a:p>
          <a:p>
            <a:endParaRPr lang="cs-CZ" sz="2800" b="1" dirty="0" smtClean="0"/>
          </a:p>
          <a:p>
            <a:r>
              <a:rPr lang="cs-CZ" sz="2800" b="1" dirty="0" smtClean="0"/>
              <a:t>100 </a:t>
            </a:r>
            <a:r>
              <a:rPr lang="cs-CZ" sz="2800" b="1" dirty="0"/>
              <a:t>%	=</a:t>
            </a:r>
          </a:p>
          <a:p>
            <a:r>
              <a:rPr lang="cs-CZ" sz="2800" b="1" dirty="0"/>
              <a:t>1 % 	=</a:t>
            </a:r>
          </a:p>
          <a:p>
            <a:r>
              <a:rPr lang="cs-CZ" sz="2800" b="1" dirty="0" smtClean="0"/>
              <a:t>40 </a:t>
            </a:r>
            <a:r>
              <a:rPr lang="cs-CZ" sz="2800" b="1" dirty="0"/>
              <a:t>%	= </a:t>
            </a:r>
          </a:p>
          <a:p>
            <a:endParaRPr lang="cs-CZ" sz="2800" b="1" dirty="0"/>
          </a:p>
          <a:p>
            <a:endParaRPr lang="cs-CZ" sz="2800" b="1" dirty="0" smtClean="0"/>
          </a:p>
          <a:p>
            <a:endParaRPr lang="cs-CZ" sz="2800" b="1" dirty="0"/>
          </a:p>
          <a:p>
            <a:r>
              <a:rPr lang="cs-CZ" sz="2800" b="1" dirty="0"/>
              <a:t>Výše slevy na zahradní </a:t>
            </a:r>
            <a:r>
              <a:rPr lang="cs-CZ" sz="2800" b="1" dirty="0" smtClean="0"/>
              <a:t>nábytek </a:t>
            </a:r>
            <a:r>
              <a:rPr lang="cs-CZ" sz="2800" b="1" dirty="0"/>
              <a:t>je ______ korun.</a:t>
            </a:r>
          </a:p>
          <a:p>
            <a:r>
              <a:rPr lang="cs-CZ" sz="2800" b="1" dirty="0"/>
              <a:t>Po slevě zaplatím  _________ korun</a:t>
            </a:r>
            <a:r>
              <a:rPr lang="cs-CZ" sz="2800" b="1" dirty="0" smtClean="0"/>
              <a:t>.</a:t>
            </a:r>
            <a:endParaRPr lang="cs-CZ" sz="2800" b="1" dirty="0">
              <a:solidFill>
                <a:srgbClr val="C00000"/>
              </a:solidFill>
            </a:endParaRPr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/>
          </a:p>
        </p:txBody>
      </p:sp>
      <p:pic>
        <p:nvPicPr>
          <p:cNvPr id="6146" name="Picture 2" descr="C:\Users\PC-1KN1\AppData\Local\Microsoft\Windows\Temporary Internet Files\Content.IE5\BJ825AJY\MC9000371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719926"/>
            <a:ext cx="1753819" cy="854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PC-1KN1\AppData\Local\Microsoft\Windows\Temporary Internet Files\Content.IE5\B9AWQ00L\MC900437797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7066" y="5472623"/>
            <a:ext cx="1209718" cy="1087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0478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86488" y="546468"/>
            <a:ext cx="8099973" cy="59708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33413" lvl="5" indent="1652588"/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Zahradní domek   cena: 205850 Kč                                        			                                  sleva 24 %</a:t>
            </a:r>
          </a:p>
          <a:p>
            <a:pPr marL="633413" lvl="5" indent="1652588"/>
            <a:endParaRPr lang="cs-CZ" sz="2800" b="1" dirty="0">
              <a:solidFill>
                <a:schemeClr val="accent4">
                  <a:lumMod val="75000"/>
                </a:schemeClr>
              </a:solidFill>
            </a:endParaRPr>
          </a:p>
          <a:p>
            <a:pPr marL="633413" lvl="5" indent="1652588"/>
            <a:endParaRPr lang="cs-CZ" sz="2800" b="1" dirty="0" smtClean="0">
              <a:solidFill>
                <a:schemeClr val="accent4">
                  <a:lumMod val="75000"/>
                </a:schemeClr>
              </a:solidFill>
            </a:endParaRPr>
          </a:p>
          <a:p>
            <a:pPr marL="633413" lvl="5" indent="1652588"/>
            <a:endParaRPr lang="cs-CZ" sz="2800" b="1" dirty="0" smtClean="0">
              <a:solidFill>
                <a:schemeClr val="accent4">
                  <a:lumMod val="75000"/>
                </a:schemeClr>
              </a:solidFill>
            </a:endParaRPr>
          </a:p>
          <a:p>
            <a:r>
              <a:rPr lang="cs-CZ" sz="2800" b="1" dirty="0"/>
              <a:t>100 %	=</a:t>
            </a:r>
          </a:p>
          <a:p>
            <a:r>
              <a:rPr lang="cs-CZ" sz="2800" b="1" dirty="0"/>
              <a:t>1 % 	=</a:t>
            </a:r>
          </a:p>
          <a:p>
            <a:r>
              <a:rPr lang="cs-CZ" sz="2800" b="1" dirty="0" smtClean="0"/>
              <a:t>24 </a:t>
            </a:r>
            <a:r>
              <a:rPr lang="cs-CZ" sz="2800" b="1" dirty="0"/>
              <a:t>%	= </a:t>
            </a:r>
          </a:p>
          <a:p>
            <a:endParaRPr lang="cs-CZ" sz="2800" b="1" dirty="0" smtClean="0"/>
          </a:p>
          <a:p>
            <a:endParaRPr lang="cs-CZ" sz="2800" b="1" dirty="0"/>
          </a:p>
          <a:p>
            <a:r>
              <a:rPr lang="cs-CZ" sz="2800" b="1" dirty="0"/>
              <a:t>Výše slevy na zahradní </a:t>
            </a:r>
            <a:r>
              <a:rPr lang="cs-CZ" sz="2800" b="1" dirty="0" smtClean="0"/>
              <a:t>domek </a:t>
            </a:r>
            <a:r>
              <a:rPr lang="cs-CZ" sz="2800" b="1" dirty="0"/>
              <a:t>je ______ korun.</a:t>
            </a:r>
          </a:p>
          <a:p>
            <a:r>
              <a:rPr lang="cs-CZ" sz="2800" b="1" dirty="0"/>
              <a:t>Po slevě zaplatím  _________ korun.</a:t>
            </a:r>
            <a:endParaRPr lang="cs-CZ" sz="2800" b="1" dirty="0">
              <a:solidFill>
                <a:srgbClr val="C00000"/>
              </a:solidFill>
            </a:endParaRPr>
          </a:p>
          <a:p>
            <a:pPr marL="633413" lvl="5" indent="-633413"/>
            <a:endParaRPr lang="cs-CZ" sz="2800" b="1" dirty="0">
              <a:solidFill>
                <a:schemeClr val="accent4">
                  <a:lumMod val="75000"/>
                </a:schemeClr>
              </a:solidFill>
            </a:endParaRPr>
          </a:p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104" name="Picture 8" descr="C:\Users\PC-1KN1\AppData\Local\Microsoft\Windows\Temporary Internet Files\Content.IE5\SUNTQMZS\MP90043053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6488" y="546468"/>
            <a:ext cx="2160240" cy="2110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 descr="C:\Users\PC-1KN1\AppData\Local\Microsoft\Windows\Temporary Internet Files\Content.IE5\B9AWQ00L\MC900437797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1571" y="5252745"/>
            <a:ext cx="1374890" cy="1235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8417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909956" y="410065"/>
            <a:ext cx="7944820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                            </a:t>
            </a:r>
            <a:r>
              <a:rPr lang="cs-CZ" sz="2800" b="1" dirty="0" smtClean="0"/>
              <a:t>Zahradní</a:t>
            </a:r>
            <a:r>
              <a:rPr lang="cs-CZ" sz="2800" dirty="0" smtClean="0"/>
              <a:t> </a:t>
            </a:r>
            <a:r>
              <a:rPr lang="cs-CZ" sz="2800" b="1" dirty="0" smtClean="0"/>
              <a:t>traktor    cena:  34500 Kč          </a:t>
            </a:r>
          </a:p>
          <a:p>
            <a:r>
              <a:rPr lang="cs-CZ" sz="2800" b="1" dirty="0"/>
              <a:t> </a:t>
            </a:r>
            <a:r>
              <a:rPr lang="cs-CZ" sz="2800" b="1" dirty="0" smtClean="0"/>
              <a:t>                        </a:t>
            </a:r>
            <a:r>
              <a:rPr lang="cs-CZ" sz="2800" b="1" dirty="0"/>
              <a:t> </a:t>
            </a:r>
            <a:r>
              <a:rPr lang="cs-CZ" sz="2800" b="1" dirty="0" smtClean="0"/>
              <a:t>                                     sleva 12 %</a:t>
            </a:r>
          </a:p>
          <a:p>
            <a:pPr algn="ctr"/>
            <a:endParaRPr lang="cs-CZ" sz="2800" b="1" dirty="0"/>
          </a:p>
          <a:p>
            <a:endParaRPr lang="cs-CZ" sz="2800" b="1" dirty="0" smtClean="0"/>
          </a:p>
          <a:p>
            <a:endParaRPr lang="cs-CZ" sz="2800" b="1" dirty="0" smtClean="0"/>
          </a:p>
          <a:p>
            <a:r>
              <a:rPr lang="cs-CZ" sz="2800" b="1" dirty="0" smtClean="0"/>
              <a:t>100 %	=</a:t>
            </a:r>
          </a:p>
          <a:p>
            <a:r>
              <a:rPr lang="cs-CZ" sz="2800" b="1" dirty="0" smtClean="0"/>
              <a:t>1 % 	=</a:t>
            </a:r>
          </a:p>
          <a:p>
            <a:r>
              <a:rPr lang="cs-CZ" sz="2800" b="1" dirty="0" smtClean="0"/>
              <a:t>12 %	= </a:t>
            </a:r>
          </a:p>
          <a:p>
            <a:endParaRPr lang="cs-CZ" sz="2800" b="1" dirty="0" smtClean="0"/>
          </a:p>
          <a:p>
            <a:endParaRPr lang="cs-CZ" sz="2800" b="1" dirty="0" smtClean="0"/>
          </a:p>
          <a:p>
            <a:endParaRPr lang="cs-CZ" sz="2800" b="1" dirty="0" smtClean="0"/>
          </a:p>
          <a:p>
            <a:r>
              <a:rPr lang="cs-CZ" sz="2800" b="1" dirty="0"/>
              <a:t>Výše slevy na zahradní traktor je ______ korun.</a:t>
            </a:r>
          </a:p>
          <a:p>
            <a:r>
              <a:rPr lang="cs-CZ" sz="2800" b="1" dirty="0"/>
              <a:t>Po slevě zaplatím  _________ korun.</a:t>
            </a:r>
          </a:p>
        </p:txBody>
      </p:sp>
      <p:pic>
        <p:nvPicPr>
          <p:cNvPr id="2051" name="Picture 3" descr="C:\Users\PC-1KN1\AppData\Local\Microsoft\Windows\Temporary Internet Files\Content.IE5\Z4CS08DM\MC9002863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9956" y="620688"/>
            <a:ext cx="1825142" cy="1157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4" name="Picture 2" descr="C:\Users\PC-1KN1\AppData\Local\Microsoft\Windows\Temporary Internet Files\Content.IE5\B9AWQ00L\MC900437797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7310" y="5488455"/>
            <a:ext cx="1237466" cy="111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87479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71600" y="468424"/>
            <a:ext cx="7883176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			Skleník 	cena: 17450 Kč		</a:t>
            </a:r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                                                 sleva 22 %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endParaRPr lang="cs-CZ" sz="2800" b="1" dirty="0" smtClean="0"/>
          </a:p>
          <a:p>
            <a:r>
              <a:rPr lang="cs-CZ" sz="2800" b="1" u="sng" dirty="0"/>
              <a:t>Řešení</a:t>
            </a:r>
          </a:p>
          <a:p>
            <a:r>
              <a:rPr lang="cs-CZ" sz="2800" b="1" dirty="0"/>
              <a:t>100 %	=    </a:t>
            </a:r>
            <a:r>
              <a:rPr lang="cs-CZ" sz="2800" b="1" dirty="0" smtClean="0"/>
              <a:t>17450</a:t>
            </a:r>
            <a:r>
              <a:rPr lang="cs-CZ" sz="2800" b="1" dirty="0"/>
              <a:t>	    	</a:t>
            </a:r>
            <a:r>
              <a:rPr lang="cs-CZ" sz="2800" b="1" dirty="0" smtClean="0"/>
              <a:t>174,5</a:t>
            </a:r>
            <a:r>
              <a:rPr lang="cs-CZ" sz="2800" b="1" dirty="0"/>
              <a:t>		</a:t>
            </a:r>
            <a:r>
              <a:rPr lang="cs-CZ" sz="2800" b="1" dirty="0" smtClean="0"/>
              <a:t>17450</a:t>
            </a:r>
            <a:endParaRPr lang="cs-CZ" sz="2800" b="1" dirty="0"/>
          </a:p>
          <a:p>
            <a:r>
              <a:rPr lang="cs-CZ" sz="2800" b="1" dirty="0"/>
              <a:t>1 % 	=    </a:t>
            </a:r>
            <a:r>
              <a:rPr lang="cs-CZ" sz="2800" b="1" dirty="0" smtClean="0"/>
              <a:t>17450 : 100    </a:t>
            </a:r>
            <a:r>
              <a:rPr lang="cs-CZ" sz="2800" b="1" dirty="0"/>
              <a:t>	</a:t>
            </a:r>
            <a:r>
              <a:rPr lang="cs-CZ" sz="2800" b="1" u="sng" dirty="0"/>
              <a:t>.  </a:t>
            </a:r>
            <a:r>
              <a:rPr lang="cs-CZ" sz="2800" b="1" u="sng" dirty="0" smtClean="0"/>
              <a:t>  22</a:t>
            </a:r>
            <a:r>
              <a:rPr lang="cs-CZ" sz="2800" b="1" u="sng" dirty="0"/>
              <a:t>	</a:t>
            </a:r>
            <a:r>
              <a:rPr lang="cs-CZ" sz="2800" b="1" dirty="0"/>
              <a:t>	</a:t>
            </a:r>
            <a:r>
              <a:rPr lang="cs-CZ" sz="2800" b="1" u="sng" dirty="0"/>
              <a:t>- </a:t>
            </a:r>
            <a:r>
              <a:rPr lang="cs-CZ" sz="2800" b="1" u="sng" dirty="0" smtClean="0"/>
              <a:t>3839</a:t>
            </a:r>
            <a:endParaRPr lang="cs-CZ" sz="2800" b="1" u="sng" dirty="0"/>
          </a:p>
          <a:p>
            <a:r>
              <a:rPr lang="cs-CZ" sz="2800" b="1" dirty="0"/>
              <a:t>1 % 	=    174,5 	          </a:t>
            </a:r>
            <a:r>
              <a:rPr lang="cs-CZ" sz="2800" b="1" dirty="0" smtClean="0"/>
              <a:t>    349</a:t>
            </a:r>
            <a:r>
              <a:rPr lang="cs-CZ" sz="2800" b="1" dirty="0"/>
              <a:t>		</a:t>
            </a:r>
            <a:r>
              <a:rPr lang="cs-CZ" sz="2800" b="1" dirty="0" smtClean="0"/>
              <a:t>13611</a:t>
            </a:r>
            <a:endParaRPr lang="cs-CZ" sz="2800" b="1" dirty="0"/>
          </a:p>
          <a:p>
            <a:r>
              <a:rPr lang="cs-CZ" sz="2800" b="1" dirty="0"/>
              <a:t>22 %	=    </a:t>
            </a:r>
            <a:r>
              <a:rPr lang="cs-CZ" sz="2800" b="1" dirty="0" smtClean="0"/>
              <a:t>3839                  </a:t>
            </a:r>
            <a:r>
              <a:rPr lang="cs-CZ" sz="2800" b="1" u="sng" dirty="0" smtClean="0"/>
              <a:t>  349</a:t>
            </a:r>
            <a:endParaRPr lang="cs-CZ" sz="2800" b="1" u="sng" dirty="0"/>
          </a:p>
          <a:p>
            <a:r>
              <a:rPr lang="cs-CZ" sz="2800" b="1" dirty="0"/>
              <a:t>			          </a:t>
            </a:r>
            <a:r>
              <a:rPr lang="cs-CZ" sz="2800" b="1" dirty="0" smtClean="0"/>
              <a:t>  3839   </a:t>
            </a:r>
            <a:endParaRPr lang="cs-CZ" sz="2800" b="1" dirty="0"/>
          </a:p>
          <a:p>
            <a:endParaRPr lang="cs-CZ" sz="2800" b="1" dirty="0"/>
          </a:p>
          <a:p>
            <a:r>
              <a:rPr lang="cs-CZ" sz="2800" b="1" dirty="0"/>
              <a:t>Výše slevy na </a:t>
            </a:r>
            <a:r>
              <a:rPr lang="cs-CZ" sz="2800" b="1" dirty="0" smtClean="0"/>
              <a:t>skleník je</a:t>
            </a:r>
            <a:r>
              <a:rPr lang="cs-CZ" sz="2800" b="1" dirty="0"/>
              <a:t> </a:t>
            </a:r>
            <a:r>
              <a:rPr lang="cs-CZ" sz="2800" b="1" dirty="0">
                <a:solidFill>
                  <a:srgbClr val="FF0000"/>
                </a:solidFill>
              </a:rPr>
              <a:t>3839</a:t>
            </a:r>
            <a:r>
              <a:rPr lang="cs-CZ" sz="2800" b="1" dirty="0"/>
              <a:t> </a:t>
            </a:r>
            <a:r>
              <a:rPr lang="cs-CZ" sz="2800" b="1" dirty="0" smtClean="0"/>
              <a:t>korun</a:t>
            </a:r>
            <a:r>
              <a:rPr lang="cs-CZ" sz="2800" b="1" dirty="0"/>
              <a:t>.</a:t>
            </a:r>
          </a:p>
          <a:p>
            <a:r>
              <a:rPr lang="cs-CZ" sz="2800" b="1" dirty="0"/>
              <a:t>Po slevě zaplatím </a:t>
            </a:r>
            <a:r>
              <a:rPr lang="cs-CZ" sz="2800" b="1" dirty="0" smtClean="0">
                <a:solidFill>
                  <a:srgbClr val="FF0000"/>
                </a:solidFill>
              </a:rPr>
              <a:t>13611 </a:t>
            </a:r>
            <a:r>
              <a:rPr lang="cs-CZ" sz="2800" b="1" dirty="0" smtClean="0"/>
              <a:t>korun.</a:t>
            </a:r>
            <a:endParaRPr lang="cs-CZ" sz="2800" b="1" dirty="0"/>
          </a:p>
        </p:txBody>
      </p:sp>
      <p:pic>
        <p:nvPicPr>
          <p:cNvPr id="8194" name="Picture 2" descr="C:\Users\PC-1KN1\AppData\Local\Microsoft\Windows\Temporary Internet Files\Content.IE5\JC6U95S9\MC9004123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620688"/>
            <a:ext cx="1762125" cy="1358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lačítko akce: Dopředu nebo Další 1">
            <a:hlinkClick r:id="rId3" action="ppaction://hlinksldjump" highlightClick="1"/>
          </p:cNvPr>
          <p:cNvSpPr/>
          <p:nvPr/>
        </p:nvSpPr>
        <p:spPr>
          <a:xfrm>
            <a:off x="7812360" y="5641082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0574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980728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437285"/>
            <a:ext cx="8387232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		        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Benzínová</a:t>
            </a:r>
            <a:r>
              <a:rPr lang="cs-CZ" sz="2800" dirty="0" smtClean="0"/>
              <a:t> 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sekačka       cena: 13400 Kč		                                                  sleva 25 %</a:t>
            </a:r>
          </a:p>
          <a:p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sz="2800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sz="2800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800" b="1" u="sng" dirty="0"/>
              <a:t>Řešení</a:t>
            </a:r>
          </a:p>
          <a:p>
            <a:r>
              <a:rPr lang="cs-CZ" sz="2800" b="1" dirty="0"/>
              <a:t>100 %	=    </a:t>
            </a:r>
            <a:r>
              <a:rPr lang="cs-CZ" sz="2800" b="1" dirty="0" smtClean="0"/>
              <a:t>13400</a:t>
            </a:r>
            <a:r>
              <a:rPr lang="cs-CZ" sz="2800" b="1" dirty="0"/>
              <a:t>	</a:t>
            </a:r>
            <a:r>
              <a:rPr lang="cs-CZ" sz="2800" b="1" dirty="0" smtClean="0"/>
              <a:t>    	134</a:t>
            </a:r>
            <a:r>
              <a:rPr lang="cs-CZ" sz="2800" b="1" dirty="0"/>
              <a:t>		</a:t>
            </a:r>
            <a:r>
              <a:rPr lang="cs-CZ" sz="2800" b="1" dirty="0" smtClean="0"/>
              <a:t>13400</a:t>
            </a:r>
            <a:endParaRPr lang="cs-CZ" sz="2800" b="1" dirty="0"/>
          </a:p>
          <a:p>
            <a:r>
              <a:rPr lang="cs-CZ" sz="2800" b="1" dirty="0"/>
              <a:t>1 % 	=    </a:t>
            </a:r>
            <a:r>
              <a:rPr lang="cs-CZ" sz="2800" b="1" dirty="0" smtClean="0"/>
              <a:t>13400 : 100    	</a:t>
            </a:r>
            <a:r>
              <a:rPr lang="cs-CZ" sz="2800" b="1" u="sng" dirty="0" smtClean="0"/>
              <a:t>. 25</a:t>
            </a:r>
            <a:r>
              <a:rPr lang="cs-CZ" sz="2800" b="1" u="sng" dirty="0"/>
              <a:t>	</a:t>
            </a:r>
            <a:r>
              <a:rPr lang="cs-CZ" sz="2800" b="1" dirty="0"/>
              <a:t>	</a:t>
            </a:r>
            <a:r>
              <a:rPr lang="cs-CZ" sz="2800" b="1" u="sng" dirty="0"/>
              <a:t>- </a:t>
            </a:r>
            <a:r>
              <a:rPr lang="cs-CZ" sz="2800" b="1" u="sng" dirty="0" smtClean="0"/>
              <a:t>3350</a:t>
            </a:r>
            <a:endParaRPr lang="cs-CZ" sz="2800" b="1" u="sng" dirty="0"/>
          </a:p>
          <a:p>
            <a:r>
              <a:rPr lang="cs-CZ" sz="2800" b="1" dirty="0"/>
              <a:t>1 % 	=    </a:t>
            </a:r>
            <a:r>
              <a:rPr lang="cs-CZ" sz="2800" b="1" dirty="0" smtClean="0"/>
              <a:t>134</a:t>
            </a:r>
            <a:r>
              <a:rPr lang="cs-CZ" sz="2800" b="1" dirty="0"/>
              <a:t>	</a:t>
            </a:r>
            <a:r>
              <a:rPr lang="cs-CZ" sz="2800" b="1" dirty="0" smtClean="0"/>
              <a:t>    	670</a:t>
            </a:r>
            <a:r>
              <a:rPr lang="cs-CZ" sz="2800" b="1" dirty="0"/>
              <a:t>		</a:t>
            </a:r>
            <a:r>
              <a:rPr lang="cs-CZ" sz="2800" b="1" dirty="0" smtClean="0"/>
              <a:t>  9850</a:t>
            </a:r>
            <a:endParaRPr lang="cs-CZ" sz="2800" b="1" dirty="0"/>
          </a:p>
          <a:p>
            <a:r>
              <a:rPr lang="cs-CZ" sz="2800" b="1" dirty="0"/>
              <a:t>25 %	=    </a:t>
            </a:r>
            <a:r>
              <a:rPr lang="cs-CZ" sz="2800" b="1" dirty="0" smtClean="0"/>
              <a:t>3350                 </a:t>
            </a:r>
            <a:r>
              <a:rPr lang="cs-CZ" sz="2800" b="1" u="sng" dirty="0" smtClean="0"/>
              <a:t>268</a:t>
            </a:r>
            <a:endParaRPr lang="cs-CZ" sz="2800" b="1" u="sng" dirty="0"/>
          </a:p>
          <a:p>
            <a:r>
              <a:rPr lang="cs-CZ" sz="2800" b="1" dirty="0" smtClean="0"/>
              <a:t>			         3350    </a:t>
            </a:r>
            <a:endParaRPr lang="cs-CZ" sz="2800" b="1" dirty="0"/>
          </a:p>
          <a:p>
            <a:r>
              <a:rPr lang="cs-CZ" sz="2800" b="1" dirty="0"/>
              <a:t>Výše slevy na zahradní </a:t>
            </a:r>
            <a:r>
              <a:rPr lang="cs-CZ" sz="2800" b="1" dirty="0" smtClean="0"/>
              <a:t>benzínovou sekačku </a:t>
            </a:r>
            <a:r>
              <a:rPr lang="cs-CZ" sz="2800" b="1" dirty="0"/>
              <a:t>je </a:t>
            </a:r>
            <a:r>
              <a:rPr lang="cs-CZ" sz="2800" b="1" dirty="0" smtClean="0">
                <a:solidFill>
                  <a:srgbClr val="FF0000"/>
                </a:solidFill>
              </a:rPr>
              <a:t>3350</a:t>
            </a:r>
            <a:r>
              <a:rPr lang="cs-CZ" sz="2800" b="1" dirty="0" smtClean="0"/>
              <a:t> Kč.</a:t>
            </a:r>
            <a:endParaRPr lang="cs-CZ" sz="2800" b="1" dirty="0"/>
          </a:p>
          <a:p>
            <a:r>
              <a:rPr lang="cs-CZ" sz="2800" b="1" dirty="0"/>
              <a:t>Po slevě zaplatím  </a:t>
            </a:r>
            <a:r>
              <a:rPr lang="cs-CZ" sz="2800" b="1" dirty="0" smtClean="0">
                <a:solidFill>
                  <a:srgbClr val="FF0000"/>
                </a:solidFill>
              </a:rPr>
              <a:t>9850</a:t>
            </a:r>
            <a:r>
              <a:rPr lang="cs-CZ" sz="2800" b="1" dirty="0" smtClean="0"/>
              <a:t> </a:t>
            </a:r>
            <a:r>
              <a:rPr lang="cs-CZ" sz="2800" b="1" dirty="0"/>
              <a:t>korun.</a:t>
            </a:r>
          </a:p>
        </p:txBody>
      </p:sp>
      <p:pic>
        <p:nvPicPr>
          <p:cNvPr id="1027" name="Picture 3" descr="C:\Users\PC-1KN1\AppData\Local\Microsoft\Windows\Temporary Internet Files\Content.IE5\EP6CEZZ5\MP900431720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521968"/>
            <a:ext cx="1872208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lačítko akce: Dopředu nebo Další 4">
            <a:hlinkClick r:id="rId3" action="ppaction://hlinksldjump" highlightClick="1"/>
          </p:cNvPr>
          <p:cNvSpPr/>
          <p:nvPr/>
        </p:nvSpPr>
        <p:spPr>
          <a:xfrm>
            <a:off x="7812360" y="5713182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911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9" y="497881"/>
            <a:ext cx="7992888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		    </a:t>
            </a:r>
            <a:r>
              <a:rPr lang="cs-CZ" sz="2800" b="1" dirty="0" smtClean="0">
                <a:solidFill>
                  <a:schemeClr val="accent5">
                    <a:lumMod val="50000"/>
                  </a:schemeClr>
                </a:solidFill>
              </a:rPr>
              <a:t>Nadzemní</a:t>
            </a:r>
            <a:r>
              <a:rPr lang="cs-CZ" sz="2800" b="1" dirty="0" smtClean="0"/>
              <a:t> </a:t>
            </a:r>
            <a:r>
              <a:rPr lang="cs-CZ" sz="2800" b="1" dirty="0" smtClean="0">
                <a:solidFill>
                  <a:schemeClr val="accent5">
                    <a:lumMod val="50000"/>
                  </a:schemeClr>
                </a:solidFill>
              </a:rPr>
              <a:t>bazén	           cena: 18900 Kč	              </a:t>
            </a:r>
            <a:r>
              <a:rPr lang="cs-CZ" sz="2800" b="1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accent5">
                    <a:lumMod val="50000"/>
                  </a:schemeClr>
                </a:solidFill>
              </a:rPr>
              <a:t>                                              sleva 15 %</a:t>
            </a:r>
          </a:p>
          <a:p>
            <a:endParaRPr lang="cs-CZ" sz="2800" b="1" dirty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sz="28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sz="2800" b="1" u="sng" dirty="0"/>
              <a:t>Řešení</a:t>
            </a:r>
          </a:p>
          <a:p>
            <a:r>
              <a:rPr lang="cs-CZ" sz="2800" b="1" dirty="0"/>
              <a:t>100 %	=    </a:t>
            </a:r>
            <a:r>
              <a:rPr lang="cs-CZ" sz="2800" b="1" dirty="0" smtClean="0"/>
              <a:t>18900</a:t>
            </a:r>
            <a:r>
              <a:rPr lang="cs-CZ" sz="2800" b="1" dirty="0"/>
              <a:t>	      	</a:t>
            </a:r>
            <a:r>
              <a:rPr lang="cs-CZ" sz="2800" b="1" dirty="0" smtClean="0"/>
              <a:t>189</a:t>
            </a:r>
            <a:r>
              <a:rPr lang="cs-CZ" sz="2800" b="1" dirty="0"/>
              <a:t>		</a:t>
            </a:r>
            <a:r>
              <a:rPr lang="cs-CZ" sz="2800" b="1" dirty="0" smtClean="0"/>
              <a:t>18900</a:t>
            </a:r>
            <a:endParaRPr lang="cs-CZ" sz="2800" b="1" dirty="0"/>
          </a:p>
          <a:p>
            <a:r>
              <a:rPr lang="cs-CZ" sz="2800" b="1" dirty="0"/>
              <a:t>1 % 	=    </a:t>
            </a:r>
            <a:r>
              <a:rPr lang="cs-CZ" sz="2800" b="1" dirty="0" smtClean="0"/>
              <a:t>18900 : 100     </a:t>
            </a:r>
            <a:r>
              <a:rPr lang="cs-CZ" sz="2800" b="1" dirty="0"/>
              <a:t>	</a:t>
            </a:r>
            <a:r>
              <a:rPr lang="cs-CZ" sz="2800" b="1" u="sng" dirty="0"/>
              <a:t>. </a:t>
            </a:r>
            <a:r>
              <a:rPr lang="cs-CZ" sz="2800" b="1" u="sng" dirty="0" smtClean="0"/>
              <a:t>15</a:t>
            </a:r>
            <a:r>
              <a:rPr lang="cs-CZ" sz="2800" b="1" dirty="0"/>
              <a:t>		</a:t>
            </a:r>
            <a:r>
              <a:rPr lang="cs-CZ" sz="2800" b="1" u="sng" dirty="0"/>
              <a:t>- </a:t>
            </a:r>
            <a:r>
              <a:rPr lang="cs-CZ" sz="2800" b="1" u="sng" dirty="0" smtClean="0"/>
              <a:t>2835</a:t>
            </a:r>
            <a:endParaRPr lang="cs-CZ" sz="2800" b="1" u="sng" dirty="0"/>
          </a:p>
          <a:p>
            <a:r>
              <a:rPr lang="cs-CZ" sz="2800" b="1" dirty="0"/>
              <a:t>1 % 	=    </a:t>
            </a:r>
            <a:r>
              <a:rPr lang="cs-CZ" sz="2800" b="1" dirty="0" smtClean="0"/>
              <a:t>189</a:t>
            </a:r>
            <a:r>
              <a:rPr lang="cs-CZ" sz="2800" b="1" dirty="0"/>
              <a:t>	     	</a:t>
            </a:r>
            <a:r>
              <a:rPr lang="cs-CZ" sz="2800" b="1" dirty="0" smtClean="0"/>
              <a:t>945</a:t>
            </a:r>
            <a:r>
              <a:rPr lang="cs-CZ" sz="2800" b="1" dirty="0"/>
              <a:t>		</a:t>
            </a:r>
            <a:r>
              <a:rPr lang="cs-CZ" sz="2800" b="1" dirty="0" smtClean="0"/>
              <a:t>16065</a:t>
            </a:r>
            <a:endParaRPr lang="cs-CZ" sz="2800" b="1" dirty="0"/>
          </a:p>
          <a:p>
            <a:r>
              <a:rPr lang="cs-CZ" sz="2800" b="1" dirty="0"/>
              <a:t>15 %	=    2835 	         </a:t>
            </a:r>
            <a:r>
              <a:rPr lang="cs-CZ" sz="2800" b="1" u="sng" dirty="0" smtClean="0"/>
              <a:t>189</a:t>
            </a:r>
            <a:r>
              <a:rPr lang="cs-CZ" sz="2800" b="1" u="sng" dirty="0"/>
              <a:t>	</a:t>
            </a:r>
          </a:p>
          <a:p>
            <a:r>
              <a:rPr lang="cs-CZ" sz="2800" b="1" dirty="0"/>
              <a:t>			         </a:t>
            </a:r>
            <a:r>
              <a:rPr lang="cs-CZ" sz="2800" b="1" dirty="0" smtClean="0"/>
              <a:t>2835</a:t>
            </a:r>
            <a:endParaRPr lang="cs-CZ" sz="2800" b="1" dirty="0"/>
          </a:p>
          <a:p>
            <a:endParaRPr lang="cs-CZ" sz="2800" b="1" dirty="0"/>
          </a:p>
          <a:p>
            <a:r>
              <a:rPr lang="cs-CZ" sz="2800" b="1" dirty="0"/>
              <a:t>Výše slevy na </a:t>
            </a:r>
            <a:r>
              <a:rPr lang="cs-CZ" sz="2800" b="1" dirty="0" smtClean="0"/>
              <a:t>nadzemní bazén je </a:t>
            </a:r>
            <a:r>
              <a:rPr lang="cs-CZ" sz="2800" b="1" dirty="0" smtClean="0">
                <a:solidFill>
                  <a:srgbClr val="FF0000"/>
                </a:solidFill>
              </a:rPr>
              <a:t>2835 </a:t>
            </a:r>
            <a:r>
              <a:rPr lang="cs-CZ" sz="2800" b="1" dirty="0" smtClean="0"/>
              <a:t>korun</a:t>
            </a:r>
            <a:r>
              <a:rPr lang="cs-CZ" sz="2800" b="1" dirty="0"/>
              <a:t>.</a:t>
            </a:r>
          </a:p>
          <a:p>
            <a:r>
              <a:rPr lang="cs-CZ" sz="2800" b="1" dirty="0"/>
              <a:t>Po slevě zaplatím </a:t>
            </a:r>
            <a:r>
              <a:rPr lang="cs-CZ" sz="2800" b="1" dirty="0" smtClean="0">
                <a:solidFill>
                  <a:srgbClr val="FF0000"/>
                </a:solidFill>
              </a:rPr>
              <a:t>16065 </a:t>
            </a:r>
            <a:r>
              <a:rPr lang="cs-CZ" sz="2800" b="1" dirty="0" smtClean="0"/>
              <a:t>korun.</a:t>
            </a:r>
            <a:endParaRPr lang="cs-CZ" sz="2800" b="1" dirty="0"/>
          </a:p>
        </p:txBody>
      </p:sp>
      <p:pic>
        <p:nvPicPr>
          <p:cNvPr id="3074" name="Picture 2" descr="C:\Users\PC-1KN1\AppData\Local\Microsoft\Windows\Temporary Internet Files\Content.IE5\JC6U95S9\MC9003556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630631"/>
            <a:ext cx="1826057" cy="965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lačítko akce: Dopředu nebo Další 3">
            <a:hlinkClick r:id="rId3" action="ppaction://hlinksldjump" highlightClick="1"/>
          </p:cNvPr>
          <p:cNvSpPr/>
          <p:nvPr/>
        </p:nvSpPr>
        <p:spPr>
          <a:xfrm>
            <a:off x="7634041" y="5373216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1677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340768"/>
            <a:ext cx="144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0595" y="602104"/>
            <a:ext cx="7955184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</a:rPr>
              <a:t>		    Motorová pila	    cena: 11900 Kč	                           		</a:t>
            </a:r>
            <a:r>
              <a:rPr lang="cs-CZ" sz="2800" b="1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</a:rPr>
              <a:t>                                         sleva 19 %</a:t>
            </a:r>
          </a:p>
          <a:p>
            <a:endParaRPr lang="cs-CZ" sz="2800" b="1" dirty="0">
              <a:solidFill>
                <a:schemeClr val="bg2">
                  <a:lumMod val="50000"/>
                </a:schemeClr>
              </a:solidFill>
            </a:endParaRPr>
          </a:p>
          <a:p>
            <a:endParaRPr lang="cs-CZ" sz="2800" b="1" dirty="0" smtClean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sz="2800" b="1" u="sng" dirty="0"/>
              <a:t>Řešení</a:t>
            </a:r>
          </a:p>
          <a:p>
            <a:r>
              <a:rPr lang="cs-CZ" sz="2800" b="1" dirty="0"/>
              <a:t>100 %	=    </a:t>
            </a:r>
            <a:r>
              <a:rPr lang="cs-CZ" sz="2800" b="1" dirty="0" smtClean="0"/>
              <a:t>11900</a:t>
            </a:r>
            <a:r>
              <a:rPr lang="cs-CZ" sz="2800" b="1" dirty="0"/>
              <a:t>	    	</a:t>
            </a:r>
            <a:r>
              <a:rPr lang="cs-CZ" sz="2800" b="1" dirty="0" smtClean="0"/>
              <a:t>119</a:t>
            </a:r>
            <a:r>
              <a:rPr lang="cs-CZ" sz="2800" b="1" dirty="0"/>
              <a:t>		</a:t>
            </a:r>
            <a:r>
              <a:rPr lang="cs-CZ" sz="2800" b="1" dirty="0" smtClean="0"/>
              <a:t>11900</a:t>
            </a:r>
            <a:endParaRPr lang="cs-CZ" sz="2800" b="1" dirty="0"/>
          </a:p>
          <a:p>
            <a:r>
              <a:rPr lang="cs-CZ" sz="2800" b="1" dirty="0"/>
              <a:t>1 % 	=    </a:t>
            </a:r>
            <a:r>
              <a:rPr lang="cs-CZ" sz="2800" b="1" dirty="0" smtClean="0"/>
              <a:t>11900 : 100    </a:t>
            </a:r>
            <a:r>
              <a:rPr lang="cs-CZ" sz="2800" b="1" dirty="0"/>
              <a:t>	</a:t>
            </a:r>
            <a:r>
              <a:rPr lang="cs-CZ" sz="2800" b="1" u="sng" dirty="0"/>
              <a:t>. </a:t>
            </a:r>
            <a:r>
              <a:rPr lang="cs-CZ" sz="2800" b="1" u="sng" dirty="0" smtClean="0"/>
              <a:t>19</a:t>
            </a:r>
            <a:r>
              <a:rPr lang="cs-CZ" sz="2800" b="1" u="sng" dirty="0"/>
              <a:t>	</a:t>
            </a:r>
            <a:r>
              <a:rPr lang="cs-CZ" sz="2800" b="1" dirty="0"/>
              <a:t>	</a:t>
            </a:r>
            <a:r>
              <a:rPr lang="cs-CZ" sz="2800" b="1" u="sng" dirty="0"/>
              <a:t>- </a:t>
            </a:r>
            <a:r>
              <a:rPr lang="cs-CZ" sz="2800" b="1" u="sng" dirty="0" smtClean="0"/>
              <a:t>2261</a:t>
            </a:r>
            <a:endParaRPr lang="cs-CZ" sz="2800" b="1" u="sng" dirty="0"/>
          </a:p>
          <a:p>
            <a:r>
              <a:rPr lang="cs-CZ" sz="2800" b="1" dirty="0"/>
              <a:t>1 % 	=    </a:t>
            </a:r>
            <a:r>
              <a:rPr lang="cs-CZ" sz="2800" b="1" dirty="0" smtClean="0"/>
              <a:t>1190</a:t>
            </a:r>
            <a:r>
              <a:rPr lang="cs-CZ" sz="2800" b="1" dirty="0"/>
              <a:t>	    </a:t>
            </a:r>
            <a:r>
              <a:rPr lang="cs-CZ" sz="2800" b="1" dirty="0" smtClean="0"/>
              <a:t>      1071</a:t>
            </a:r>
            <a:r>
              <a:rPr lang="cs-CZ" sz="2800" b="1" dirty="0"/>
              <a:t>		  </a:t>
            </a:r>
            <a:r>
              <a:rPr lang="cs-CZ" sz="2800" b="1" dirty="0" smtClean="0"/>
              <a:t>9639</a:t>
            </a:r>
            <a:endParaRPr lang="cs-CZ" sz="2800" b="1" dirty="0"/>
          </a:p>
          <a:p>
            <a:r>
              <a:rPr lang="cs-CZ" sz="2800" b="1" dirty="0"/>
              <a:t>19 %	=    2261                </a:t>
            </a:r>
            <a:r>
              <a:rPr lang="cs-CZ" sz="2800" b="1" dirty="0" smtClean="0"/>
              <a:t> </a:t>
            </a:r>
            <a:r>
              <a:rPr lang="cs-CZ" sz="2800" b="1" u="sng" dirty="0" smtClean="0"/>
              <a:t>119</a:t>
            </a:r>
            <a:endParaRPr lang="cs-CZ" sz="2800" b="1" u="sng" dirty="0"/>
          </a:p>
          <a:p>
            <a:r>
              <a:rPr lang="cs-CZ" sz="2800" b="1" dirty="0"/>
              <a:t>			         </a:t>
            </a:r>
            <a:r>
              <a:rPr lang="cs-CZ" sz="2800" b="1" dirty="0" smtClean="0"/>
              <a:t> 2261   </a:t>
            </a:r>
          </a:p>
          <a:p>
            <a:endParaRPr lang="cs-CZ" sz="2800" b="1" dirty="0"/>
          </a:p>
          <a:p>
            <a:r>
              <a:rPr lang="cs-CZ" sz="2800" b="1" dirty="0"/>
              <a:t>Výše slevy na </a:t>
            </a:r>
            <a:r>
              <a:rPr lang="cs-CZ" sz="2800" b="1" dirty="0" smtClean="0"/>
              <a:t>motorovou pilu </a:t>
            </a:r>
            <a:r>
              <a:rPr lang="cs-CZ" sz="2800" b="1" dirty="0"/>
              <a:t>je </a:t>
            </a:r>
            <a:r>
              <a:rPr lang="cs-CZ" sz="2800" b="1" dirty="0">
                <a:solidFill>
                  <a:srgbClr val="FF0000"/>
                </a:solidFill>
              </a:rPr>
              <a:t>2261</a:t>
            </a:r>
            <a:r>
              <a:rPr lang="cs-CZ" sz="2800" b="1" dirty="0" smtClean="0"/>
              <a:t> </a:t>
            </a:r>
            <a:r>
              <a:rPr lang="cs-CZ" sz="2800" b="1" dirty="0"/>
              <a:t>korun.</a:t>
            </a:r>
          </a:p>
          <a:p>
            <a:r>
              <a:rPr lang="cs-CZ" sz="2800" b="1" dirty="0"/>
              <a:t>Po slevě zaplatím  </a:t>
            </a:r>
            <a:r>
              <a:rPr lang="cs-CZ" sz="2800" b="1" dirty="0" smtClean="0">
                <a:solidFill>
                  <a:srgbClr val="FF0000"/>
                </a:solidFill>
              </a:rPr>
              <a:t>9639 </a:t>
            </a:r>
            <a:r>
              <a:rPr lang="cs-CZ" sz="2800" b="1" dirty="0" smtClean="0"/>
              <a:t>korun.</a:t>
            </a:r>
            <a:endParaRPr lang="cs-CZ" sz="2800" b="1" dirty="0"/>
          </a:p>
        </p:txBody>
      </p:sp>
      <p:pic>
        <p:nvPicPr>
          <p:cNvPr id="5122" name="Picture 2" descr="C:\Users\PC-1KN1\AppData\Local\Microsoft\Windows\Temporary Internet Files\Content.IE5\935JE8JV\MC9003976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602104"/>
            <a:ext cx="2399140" cy="1314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lačítko akce: Dopředu nebo Další 4">
            <a:hlinkClick r:id="rId3" action="ppaction://hlinksldjump" highlightClick="1"/>
          </p:cNvPr>
          <p:cNvSpPr/>
          <p:nvPr/>
        </p:nvSpPr>
        <p:spPr>
          <a:xfrm>
            <a:off x="7883363" y="5517232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44673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548680"/>
            <a:ext cx="831522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5"/>
            <a:r>
              <a:rPr lang="cs-CZ" sz="2800" b="1" dirty="0" smtClean="0"/>
              <a:t>	Plynový gril	           cena: 6700 Kč                      	                                      sleva 9 %</a:t>
            </a:r>
          </a:p>
          <a:p>
            <a:pPr lvl="5"/>
            <a:endParaRPr lang="cs-CZ" sz="2800" b="1" dirty="0" smtClean="0"/>
          </a:p>
          <a:p>
            <a:pPr lvl="5"/>
            <a:endParaRPr lang="cs-CZ" sz="2800" b="1" dirty="0"/>
          </a:p>
          <a:p>
            <a:pPr marL="265113" lvl="5"/>
            <a:endParaRPr lang="cs-CZ" sz="2800" b="1" dirty="0" smtClean="0"/>
          </a:p>
          <a:p>
            <a:r>
              <a:rPr lang="cs-CZ" sz="2800" b="1" u="sng" dirty="0"/>
              <a:t>Řešení</a:t>
            </a:r>
          </a:p>
          <a:p>
            <a:r>
              <a:rPr lang="cs-CZ" sz="2800" b="1" dirty="0"/>
              <a:t>100 %	=    </a:t>
            </a:r>
            <a:r>
              <a:rPr lang="cs-CZ" sz="2800" b="1" dirty="0" smtClean="0"/>
              <a:t>6700</a:t>
            </a:r>
            <a:r>
              <a:rPr lang="cs-CZ" sz="2800" b="1" dirty="0"/>
              <a:t>	      	</a:t>
            </a:r>
            <a:r>
              <a:rPr lang="cs-CZ" sz="2800" b="1" dirty="0" smtClean="0"/>
              <a:t>67</a:t>
            </a:r>
            <a:r>
              <a:rPr lang="cs-CZ" sz="2800" b="1" dirty="0"/>
              <a:t>	</a:t>
            </a:r>
            <a:r>
              <a:rPr lang="cs-CZ" sz="2800" b="1" dirty="0" smtClean="0"/>
              <a:t>	6700</a:t>
            </a:r>
            <a:endParaRPr lang="cs-CZ" sz="2800" b="1" dirty="0"/>
          </a:p>
          <a:p>
            <a:r>
              <a:rPr lang="cs-CZ" sz="2800" b="1" dirty="0"/>
              <a:t>1 % 	=    </a:t>
            </a:r>
            <a:r>
              <a:rPr lang="cs-CZ" sz="2800" b="1" dirty="0" smtClean="0"/>
              <a:t>6700 : 100</a:t>
            </a:r>
            <a:r>
              <a:rPr lang="cs-CZ" sz="2800" b="1" dirty="0"/>
              <a:t>	</a:t>
            </a:r>
            <a:r>
              <a:rPr lang="cs-CZ" sz="2800" b="1" u="sng" dirty="0" smtClean="0"/>
              <a:t>. 9</a:t>
            </a:r>
            <a:r>
              <a:rPr lang="cs-CZ" sz="2800" b="1" dirty="0"/>
              <a:t>		</a:t>
            </a:r>
            <a:r>
              <a:rPr lang="cs-CZ" sz="2800" b="1" u="sng" dirty="0"/>
              <a:t>- </a:t>
            </a:r>
            <a:r>
              <a:rPr lang="cs-CZ" sz="2800" b="1" u="sng" dirty="0" smtClean="0"/>
              <a:t>603	</a:t>
            </a:r>
            <a:endParaRPr lang="cs-CZ" sz="2800" b="1" u="sng" dirty="0"/>
          </a:p>
          <a:p>
            <a:r>
              <a:rPr lang="cs-CZ" sz="2800" b="1" dirty="0" smtClean="0"/>
              <a:t>1 </a:t>
            </a:r>
            <a:r>
              <a:rPr lang="cs-CZ" sz="2800" b="1" dirty="0"/>
              <a:t>%	=    </a:t>
            </a:r>
            <a:r>
              <a:rPr lang="cs-CZ" sz="2800" b="1" dirty="0" smtClean="0"/>
              <a:t>67 </a:t>
            </a:r>
            <a:r>
              <a:rPr lang="cs-CZ" sz="2800" b="1" dirty="0"/>
              <a:t>	         </a:t>
            </a:r>
            <a:r>
              <a:rPr lang="cs-CZ" sz="2800" b="1" dirty="0" smtClean="0"/>
              <a:t>603</a:t>
            </a:r>
            <a:r>
              <a:rPr lang="cs-CZ" sz="2800" b="1" dirty="0"/>
              <a:t>		</a:t>
            </a:r>
            <a:r>
              <a:rPr lang="cs-CZ" sz="2800" b="1" dirty="0" smtClean="0"/>
              <a:t>6097</a:t>
            </a:r>
            <a:endParaRPr lang="cs-CZ" sz="2800" b="1" dirty="0"/>
          </a:p>
          <a:p>
            <a:r>
              <a:rPr lang="cs-CZ" sz="2800" b="1" dirty="0"/>
              <a:t>9 %	=    603</a:t>
            </a:r>
          </a:p>
          <a:p>
            <a:r>
              <a:rPr lang="cs-CZ" sz="2800" b="1" dirty="0"/>
              <a:t>Výše slevy na </a:t>
            </a:r>
            <a:r>
              <a:rPr lang="cs-CZ" sz="2800" b="1" dirty="0" smtClean="0"/>
              <a:t>plynový gril je  </a:t>
            </a:r>
            <a:r>
              <a:rPr lang="cs-CZ" sz="2800" b="1" dirty="0">
                <a:solidFill>
                  <a:srgbClr val="FF0000"/>
                </a:solidFill>
              </a:rPr>
              <a:t>603</a:t>
            </a:r>
            <a:r>
              <a:rPr lang="cs-CZ" sz="2800" b="1" dirty="0" smtClean="0"/>
              <a:t> koruny.</a:t>
            </a:r>
            <a:endParaRPr lang="cs-CZ" sz="2800" b="1" dirty="0"/>
          </a:p>
          <a:p>
            <a:r>
              <a:rPr lang="cs-CZ" sz="2800" b="1" dirty="0"/>
              <a:t>Po slevě zaplatím  </a:t>
            </a:r>
            <a:r>
              <a:rPr lang="cs-CZ" sz="2800" b="1" dirty="0" smtClean="0">
                <a:solidFill>
                  <a:srgbClr val="FF0000"/>
                </a:solidFill>
              </a:rPr>
              <a:t>6097</a:t>
            </a:r>
            <a:r>
              <a:rPr lang="cs-CZ" sz="2800" b="1" dirty="0" smtClean="0"/>
              <a:t> </a:t>
            </a:r>
            <a:r>
              <a:rPr lang="cs-CZ" sz="2800" b="1" dirty="0"/>
              <a:t>korun</a:t>
            </a:r>
            <a:r>
              <a:rPr lang="cs-CZ" sz="2800" b="1" dirty="0" smtClean="0"/>
              <a:t>.</a:t>
            </a:r>
            <a:endParaRPr lang="cs-CZ" sz="2800" dirty="0"/>
          </a:p>
        </p:txBody>
      </p:sp>
      <p:pic>
        <p:nvPicPr>
          <p:cNvPr id="7170" name="Picture 2" descr="C:\Users\PC-1KN1\AppData\Local\Microsoft\Windows\Temporary Internet Files\Content.IE5\BJ825AJY\MC9004122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548680"/>
            <a:ext cx="1955800" cy="1816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lačítko akce: Dopředu nebo Další 3">
            <a:hlinkClick r:id="rId3" action="ppaction://hlinksldjump" highlightClick="1"/>
          </p:cNvPr>
          <p:cNvSpPr/>
          <p:nvPr/>
        </p:nvSpPr>
        <p:spPr>
          <a:xfrm>
            <a:off x="7884368" y="5157192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57217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20688"/>
            <a:ext cx="8243216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			Zahradní nábytek	    cena: 13900 Kč              			                                          sleva 40 %</a:t>
            </a:r>
          </a:p>
          <a:p>
            <a:endParaRPr lang="cs-CZ" sz="2800" b="1" dirty="0">
              <a:solidFill>
                <a:srgbClr val="C00000"/>
              </a:solidFill>
            </a:endParaRPr>
          </a:p>
          <a:p>
            <a:endParaRPr lang="cs-CZ" sz="2800" b="1" dirty="0" smtClean="0"/>
          </a:p>
          <a:p>
            <a:r>
              <a:rPr lang="cs-CZ" sz="2800" b="1" u="sng" dirty="0"/>
              <a:t>Řešení</a:t>
            </a:r>
          </a:p>
          <a:p>
            <a:r>
              <a:rPr lang="cs-CZ" sz="2800" b="1" dirty="0"/>
              <a:t>100 %	=    </a:t>
            </a:r>
            <a:r>
              <a:rPr lang="cs-CZ" sz="2800" b="1" dirty="0" smtClean="0"/>
              <a:t>13900</a:t>
            </a:r>
            <a:r>
              <a:rPr lang="cs-CZ" sz="2800" b="1" dirty="0"/>
              <a:t>	      	</a:t>
            </a:r>
            <a:r>
              <a:rPr lang="cs-CZ" sz="2800" b="1" dirty="0" smtClean="0"/>
              <a:t>139</a:t>
            </a:r>
            <a:r>
              <a:rPr lang="cs-CZ" sz="2800" b="1" dirty="0"/>
              <a:t>		</a:t>
            </a:r>
            <a:r>
              <a:rPr lang="cs-CZ" sz="2800" b="1" dirty="0" smtClean="0"/>
              <a:t>13900</a:t>
            </a:r>
            <a:endParaRPr lang="cs-CZ" sz="2800" b="1" dirty="0"/>
          </a:p>
          <a:p>
            <a:r>
              <a:rPr lang="cs-CZ" sz="2800" b="1" dirty="0"/>
              <a:t>1 % 	=    </a:t>
            </a:r>
            <a:r>
              <a:rPr lang="cs-CZ" sz="2800" b="1" dirty="0" smtClean="0"/>
              <a:t>13900 : 100      </a:t>
            </a:r>
            <a:r>
              <a:rPr lang="cs-CZ" sz="2800" b="1" dirty="0"/>
              <a:t>	</a:t>
            </a:r>
            <a:r>
              <a:rPr lang="cs-CZ" sz="2800" b="1" u="sng" dirty="0"/>
              <a:t>. </a:t>
            </a:r>
            <a:r>
              <a:rPr lang="cs-CZ" sz="2800" b="1" u="sng" dirty="0" smtClean="0"/>
              <a:t>40</a:t>
            </a:r>
            <a:r>
              <a:rPr lang="cs-CZ" sz="2800" b="1" dirty="0" smtClean="0"/>
              <a:t>		</a:t>
            </a:r>
            <a:r>
              <a:rPr lang="cs-CZ" sz="2800" b="1" u="sng" dirty="0" smtClean="0"/>
              <a:t>- 5560</a:t>
            </a:r>
            <a:endParaRPr lang="cs-CZ" sz="2800" b="1" u="sng" dirty="0"/>
          </a:p>
          <a:p>
            <a:r>
              <a:rPr lang="cs-CZ" sz="2800" b="1" dirty="0"/>
              <a:t>1</a:t>
            </a:r>
            <a:r>
              <a:rPr lang="cs-CZ" sz="2800" b="1" dirty="0" smtClean="0"/>
              <a:t> </a:t>
            </a:r>
            <a:r>
              <a:rPr lang="cs-CZ" sz="2800" b="1" dirty="0"/>
              <a:t>%	=    </a:t>
            </a:r>
            <a:r>
              <a:rPr lang="cs-CZ" sz="2800" b="1" dirty="0" smtClean="0"/>
              <a:t>139</a:t>
            </a:r>
            <a:r>
              <a:rPr lang="cs-CZ" sz="2800" b="1" dirty="0"/>
              <a:t>	   </a:t>
            </a:r>
            <a:r>
              <a:rPr lang="cs-CZ" sz="2800" b="1" dirty="0" smtClean="0"/>
              <a:t>      5560</a:t>
            </a:r>
            <a:r>
              <a:rPr lang="cs-CZ" sz="2800" b="1" dirty="0"/>
              <a:t>		 </a:t>
            </a:r>
            <a:r>
              <a:rPr lang="cs-CZ" sz="2800" b="1" dirty="0" smtClean="0"/>
              <a:t> 8340</a:t>
            </a:r>
            <a:endParaRPr lang="cs-CZ" sz="2800" b="1" dirty="0"/>
          </a:p>
          <a:p>
            <a:r>
              <a:rPr lang="cs-CZ" sz="2800" b="1" dirty="0"/>
              <a:t>40 %	=    5560 			</a:t>
            </a:r>
            <a:endParaRPr lang="cs-CZ" sz="2800" b="1" u="sng" dirty="0"/>
          </a:p>
          <a:p>
            <a:r>
              <a:rPr lang="cs-CZ" sz="2800" b="1" dirty="0"/>
              <a:t>			</a:t>
            </a:r>
            <a:endParaRPr lang="cs-CZ" sz="2800" b="1" dirty="0" smtClean="0"/>
          </a:p>
          <a:p>
            <a:r>
              <a:rPr lang="cs-CZ" sz="2800" b="1" dirty="0" smtClean="0"/>
              <a:t>Výše </a:t>
            </a:r>
            <a:r>
              <a:rPr lang="cs-CZ" sz="2800" b="1" dirty="0"/>
              <a:t>slevy na zahradní </a:t>
            </a:r>
            <a:r>
              <a:rPr lang="cs-CZ" sz="2800" b="1" dirty="0" smtClean="0"/>
              <a:t>nábytek </a:t>
            </a:r>
            <a:r>
              <a:rPr lang="cs-CZ" sz="2800" b="1" dirty="0"/>
              <a:t>je </a:t>
            </a:r>
            <a:r>
              <a:rPr lang="cs-CZ" sz="2800" b="1" dirty="0">
                <a:solidFill>
                  <a:srgbClr val="FF0000"/>
                </a:solidFill>
              </a:rPr>
              <a:t>5560</a:t>
            </a:r>
            <a:r>
              <a:rPr lang="cs-CZ" sz="2800" b="1" dirty="0" smtClean="0"/>
              <a:t> </a:t>
            </a:r>
            <a:r>
              <a:rPr lang="cs-CZ" sz="2800" b="1" dirty="0"/>
              <a:t>korun.</a:t>
            </a:r>
          </a:p>
          <a:p>
            <a:r>
              <a:rPr lang="cs-CZ" sz="2800" b="1" dirty="0"/>
              <a:t>Po slevě zaplatím  </a:t>
            </a:r>
            <a:r>
              <a:rPr lang="cs-CZ" sz="2800" b="1" dirty="0" smtClean="0">
                <a:solidFill>
                  <a:srgbClr val="FF0000"/>
                </a:solidFill>
              </a:rPr>
              <a:t>8340</a:t>
            </a:r>
            <a:r>
              <a:rPr lang="cs-CZ" sz="2800" b="1" dirty="0" smtClean="0"/>
              <a:t> </a:t>
            </a:r>
            <a:r>
              <a:rPr lang="cs-CZ" sz="2800" b="1" dirty="0"/>
              <a:t>korun</a:t>
            </a:r>
            <a:r>
              <a:rPr lang="cs-CZ" sz="2800" b="1" dirty="0" smtClean="0"/>
              <a:t>.</a:t>
            </a:r>
            <a:endParaRPr lang="cs-CZ" sz="2800" b="1" dirty="0">
              <a:solidFill>
                <a:srgbClr val="C00000"/>
              </a:solidFill>
            </a:endParaRPr>
          </a:p>
          <a:p>
            <a:endParaRPr lang="cs-CZ" sz="2800" dirty="0"/>
          </a:p>
        </p:txBody>
      </p:sp>
      <p:pic>
        <p:nvPicPr>
          <p:cNvPr id="6146" name="Picture 2" descr="C:\Users\PC-1KN1\AppData\Local\Microsoft\Windows\Temporary Internet Files\Content.IE5\BJ825AJY\MC9000371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719926"/>
            <a:ext cx="1753819" cy="854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lačítko akce: Dopředu nebo Další 3">
            <a:hlinkClick r:id="rId3" action="ppaction://hlinksldjump" highlightClick="1"/>
          </p:cNvPr>
          <p:cNvSpPr/>
          <p:nvPr/>
        </p:nvSpPr>
        <p:spPr>
          <a:xfrm>
            <a:off x="7884368" y="5400778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6737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86488" y="546468"/>
            <a:ext cx="8099973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33413" lvl="5" indent="1652588"/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Zahradní domek   cena: 205850 Kč                                        			                                  sleva 24 %</a:t>
            </a:r>
          </a:p>
          <a:p>
            <a:pPr marL="633413" lvl="5" indent="1652588"/>
            <a:endParaRPr lang="cs-CZ" sz="2800" b="1" dirty="0">
              <a:solidFill>
                <a:schemeClr val="accent4">
                  <a:lumMod val="75000"/>
                </a:schemeClr>
              </a:solidFill>
            </a:endParaRPr>
          </a:p>
          <a:p>
            <a:pPr marL="633413" lvl="5" indent="1652588"/>
            <a:endParaRPr lang="cs-CZ" sz="2800" b="1" dirty="0" smtClean="0">
              <a:solidFill>
                <a:schemeClr val="accent4">
                  <a:lumMod val="75000"/>
                </a:schemeClr>
              </a:solidFill>
            </a:endParaRPr>
          </a:p>
          <a:p>
            <a:pPr marL="633413" lvl="5" indent="1652588"/>
            <a:endParaRPr lang="cs-CZ" sz="2800" b="1" dirty="0">
              <a:solidFill>
                <a:schemeClr val="accent4">
                  <a:lumMod val="75000"/>
                </a:schemeClr>
              </a:solidFill>
            </a:endParaRPr>
          </a:p>
          <a:p>
            <a:r>
              <a:rPr lang="cs-CZ" sz="2800" b="1" u="sng" dirty="0" smtClean="0"/>
              <a:t>Řešení</a:t>
            </a:r>
            <a:endParaRPr lang="cs-CZ" sz="2800" b="1" u="sng" dirty="0"/>
          </a:p>
          <a:p>
            <a:r>
              <a:rPr lang="cs-CZ" sz="2800" b="1" dirty="0"/>
              <a:t>100 %	=    </a:t>
            </a:r>
            <a:r>
              <a:rPr lang="cs-CZ" sz="2800" b="1" dirty="0" smtClean="0"/>
              <a:t>205850</a:t>
            </a:r>
            <a:r>
              <a:rPr lang="cs-CZ" sz="2800" b="1" dirty="0"/>
              <a:t>	    </a:t>
            </a:r>
            <a:r>
              <a:rPr lang="cs-CZ" sz="2800" b="1" dirty="0" smtClean="0"/>
              <a:t>      		2058,5 </a:t>
            </a:r>
            <a:r>
              <a:rPr lang="cs-CZ" sz="2800" b="1" dirty="0"/>
              <a:t>	</a:t>
            </a:r>
            <a:r>
              <a:rPr lang="cs-CZ" sz="2800" b="1" dirty="0" smtClean="0"/>
              <a:t>205850</a:t>
            </a:r>
            <a:endParaRPr lang="cs-CZ" sz="2800" b="1" dirty="0"/>
          </a:p>
          <a:p>
            <a:r>
              <a:rPr lang="cs-CZ" sz="2800" b="1" dirty="0"/>
              <a:t>1 % 	=    </a:t>
            </a:r>
            <a:r>
              <a:rPr lang="cs-CZ" sz="2800" b="1" dirty="0" smtClean="0"/>
              <a:t>205850 : 100   	           </a:t>
            </a:r>
            <a:r>
              <a:rPr lang="cs-CZ" sz="2800" b="1" dirty="0"/>
              <a:t>	</a:t>
            </a:r>
            <a:r>
              <a:rPr lang="cs-CZ" sz="2800" b="1" u="sng" dirty="0"/>
              <a:t>.    </a:t>
            </a:r>
            <a:r>
              <a:rPr lang="cs-CZ" sz="2800" b="1" u="sng" dirty="0" smtClean="0"/>
              <a:t>24	</a:t>
            </a:r>
            <a:r>
              <a:rPr lang="cs-CZ" sz="2800" b="1" dirty="0"/>
              <a:t>	</a:t>
            </a:r>
            <a:r>
              <a:rPr lang="cs-CZ" sz="2800" b="1" u="sng" dirty="0"/>
              <a:t>- 49404</a:t>
            </a:r>
            <a:r>
              <a:rPr lang="cs-CZ" sz="2800" b="1" u="sng" dirty="0" smtClean="0"/>
              <a:t> </a:t>
            </a:r>
          </a:p>
          <a:p>
            <a:r>
              <a:rPr lang="cs-CZ" sz="2800" b="1" dirty="0"/>
              <a:t>1 % 	=    </a:t>
            </a:r>
            <a:r>
              <a:rPr lang="cs-CZ" sz="2800" b="1" dirty="0" smtClean="0"/>
              <a:t>2058,5</a:t>
            </a:r>
            <a:r>
              <a:rPr lang="cs-CZ" sz="2800" b="1" dirty="0"/>
              <a:t>	             </a:t>
            </a:r>
            <a:r>
              <a:rPr lang="cs-CZ" sz="2800" b="1" dirty="0" smtClean="0"/>
              <a:t>	8234</a:t>
            </a:r>
            <a:r>
              <a:rPr lang="cs-CZ" sz="2800" b="1" dirty="0"/>
              <a:t>		</a:t>
            </a:r>
            <a:r>
              <a:rPr lang="cs-CZ" sz="2800" b="1" dirty="0" smtClean="0"/>
              <a:t>1</a:t>
            </a:r>
            <a:r>
              <a:rPr lang="cs-CZ" sz="2800" b="1" dirty="0" smtClean="0"/>
              <a:t>56</a:t>
            </a:r>
            <a:r>
              <a:rPr lang="cs-CZ" sz="2800" b="1" dirty="0" smtClean="0"/>
              <a:t>446</a:t>
            </a:r>
            <a:endParaRPr lang="cs-CZ" sz="2800" b="1" dirty="0"/>
          </a:p>
          <a:p>
            <a:r>
              <a:rPr lang="cs-CZ" sz="2800" b="1" dirty="0"/>
              <a:t>24 %	=    </a:t>
            </a:r>
            <a:r>
              <a:rPr lang="cs-CZ" sz="2800" b="1" dirty="0" smtClean="0"/>
              <a:t>49404               	</a:t>
            </a:r>
            <a:r>
              <a:rPr lang="cs-CZ" sz="2800" b="1" dirty="0"/>
              <a:t> </a:t>
            </a:r>
            <a:r>
              <a:rPr lang="cs-CZ" sz="2800" b="1" dirty="0" smtClean="0"/>
              <a:t>        </a:t>
            </a:r>
            <a:r>
              <a:rPr lang="cs-CZ" sz="2800" b="1" u="sng" dirty="0" smtClean="0"/>
              <a:t>4117</a:t>
            </a:r>
            <a:endParaRPr lang="cs-CZ" sz="2800" b="1" u="sng" dirty="0"/>
          </a:p>
          <a:p>
            <a:r>
              <a:rPr lang="cs-CZ" sz="2800" b="1" dirty="0"/>
              <a:t>			 </a:t>
            </a:r>
            <a:r>
              <a:rPr lang="cs-CZ" sz="2800" b="1" dirty="0" smtClean="0"/>
              <a:t>         	         49404   </a:t>
            </a:r>
            <a:endParaRPr lang="cs-CZ" sz="2800" b="1" dirty="0"/>
          </a:p>
          <a:p>
            <a:endParaRPr lang="cs-CZ" sz="2800" b="1" dirty="0"/>
          </a:p>
          <a:p>
            <a:r>
              <a:rPr lang="cs-CZ" sz="2800" b="1" dirty="0"/>
              <a:t>Výše slevy na zahradní </a:t>
            </a:r>
            <a:r>
              <a:rPr lang="cs-CZ" sz="2800" b="1" dirty="0" smtClean="0"/>
              <a:t>domek </a:t>
            </a:r>
            <a:r>
              <a:rPr lang="cs-CZ" sz="2800" b="1" dirty="0"/>
              <a:t>je </a:t>
            </a:r>
            <a:r>
              <a:rPr lang="cs-CZ" sz="2800" b="1" dirty="0">
                <a:solidFill>
                  <a:srgbClr val="FF0000"/>
                </a:solidFill>
              </a:rPr>
              <a:t>49404</a:t>
            </a:r>
            <a:r>
              <a:rPr lang="cs-CZ" sz="2800" b="1" dirty="0" smtClean="0"/>
              <a:t> </a:t>
            </a:r>
            <a:r>
              <a:rPr lang="cs-CZ" sz="2800" b="1" dirty="0"/>
              <a:t>korun.</a:t>
            </a:r>
          </a:p>
          <a:p>
            <a:r>
              <a:rPr lang="cs-CZ" sz="2800" b="1" dirty="0"/>
              <a:t>Po slevě </a:t>
            </a:r>
            <a:r>
              <a:rPr lang="cs-CZ" sz="2800" b="1"/>
              <a:t>zaplatím  </a:t>
            </a:r>
            <a:r>
              <a:rPr lang="cs-CZ" sz="2800" b="1" smtClean="0">
                <a:solidFill>
                  <a:srgbClr val="FF0000"/>
                </a:solidFill>
              </a:rPr>
              <a:t>156446</a:t>
            </a:r>
            <a:r>
              <a:rPr lang="cs-CZ" sz="2800" b="1" smtClean="0"/>
              <a:t> </a:t>
            </a:r>
            <a:r>
              <a:rPr lang="cs-CZ" sz="2800" b="1" dirty="0" smtClean="0"/>
              <a:t>korun.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104" name="Picture 8" descr="C:\Users\PC-1KN1\AppData\Local\Microsoft\Windows\Temporary Internet Files\Content.IE5\SUNTQMZS\MP90043053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6488" y="546468"/>
            <a:ext cx="2160240" cy="2110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lačítko akce: Dopředu nebo Další 3">
            <a:hlinkClick r:id="rId3" action="ppaction://hlinksldjump" highlightClick="1"/>
          </p:cNvPr>
          <p:cNvSpPr/>
          <p:nvPr/>
        </p:nvSpPr>
        <p:spPr>
          <a:xfrm>
            <a:off x="7844045" y="5628806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4228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909956" y="467380"/>
            <a:ext cx="7955184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                            </a:t>
            </a:r>
            <a:r>
              <a:rPr lang="cs-CZ" sz="2800" b="1" dirty="0" smtClean="0"/>
              <a:t>Zahradní</a:t>
            </a:r>
            <a:r>
              <a:rPr lang="cs-CZ" sz="2800" dirty="0" smtClean="0"/>
              <a:t> </a:t>
            </a:r>
            <a:r>
              <a:rPr lang="cs-CZ" sz="2800" b="1" dirty="0" smtClean="0"/>
              <a:t>traktor           cena:  34500 Kč          </a:t>
            </a:r>
          </a:p>
          <a:p>
            <a:r>
              <a:rPr lang="cs-CZ" sz="2800" b="1" dirty="0"/>
              <a:t> </a:t>
            </a:r>
            <a:r>
              <a:rPr lang="cs-CZ" sz="2800" b="1" dirty="0" smtClean="0"/>
              <a:t>                        </a:t>
            </a:r>
            <a:r>
              <a:rPr lang="cs-CZ" sz="2800" b="1" dirty="0"/>
              <a:t> </a:t>
            </a:r>
            <a:r>
              <a:rPr lang="cs-CZ" sz="2800" b="1" dirty="0" smtClean="0"/>
              <a:t>                                            sleva 12 %</a:t>
            </a:r>
          </a:p>
          <a:p>
            <a:pPr algn="ctr"/>
            <a:endParaRPr lang="cs-CZ" sz="2800" b="1" dirty="0"/>
          </a:p>
          <a:p>
            <a:endParaRPr lang="cs-CZ" sz="2800" b="1" dirty="0" smtClean="0"/>
          </a:p>
          <a:p>
            <a:r>
              <a:rPr lang="cs-CZ" sz="2800" b="1" u="sng" dirty="0" smtClean="0"/>
              <a:t>Řešení</a:t>
            </a:r>
          </a:p>
          <a:p>
            <a:r>
              <a:rPr lang="cs-CZ" sz="2800" b="1" dirty="0" smtClean="0"/>
              <a:t>100 %	=    34500	      	345		34500</a:t>
            </a:r>
          </a:p>
          <a:p>
            <a:r>
              <a:rPr lang="cs-CZ" sz="2800" b="1" dirty="0" smtClean="0"/>
              <a:t>1 % 	=    34500 : 100      	</a:t>
            </a:r>
            <a:r>
              <a:rPr lang="cs-CZ" sz="2800" b="1" u="sng" dirty="0" smtClean="0"/>
              <a:t>. 12</a:t>
            </a:r>
            <a:r>
              <a:rPr lang="cs-CZ" sz="2800" b="1" dirty="0" smtClean="0"/>
              <a:t>		</a:t>
            </a:r>
            <a:r>
              <a:rPr lang="cs-CZ" sz="2800" b="1" u="sng" dirty="0" smtClean="0"/>
              <a:t>- 4140</a:t>
            </a:r>
          </a:p>
          <a:p>
            <a:r>
              <a:rPr lang="cs-CZ" sz="2800" b="1" dirty="0" smtClean="0"/>
              <a:t>1 %	=    345	     	690		30360</a:t>
            </a:r>
          </a:p>
          <a:p>
            <a:r>
              <a:rPr lang="cs-CZ" sz="2800" b="1" dirty="0"/>
              <a:t>12 %	=    4140 </a:t>
            </a:r>
            <a:r>
              <a:rPr lang="cs-CZ" sz="2800" b="1" dirty="0" smtClean="0"/>
              <a:t>	         </a:t>
            </a:r>
            <a:r>
              <a:rPr lang="cs-CZ" sz="2800" b="1" u="sng" dirty="0" smtClean="0"/>
              <a:t>345	</a:t>
            </a:r>
          </a:p>
          <a:p>
            <a:r>
              <a:rPr lang="cs-CZ" sz="2800" b="1" dirty="0" smtClean="0"/>
              <a:t>			         4140</a:t>
            </a:r>
          </a:p>
          <a:p>
            <a:endParaRPr lang="cs-CZ" sz="2800" b="1" dirty="0" smtClean="0"/>
          </a:p>
          <a:p>
            <a:r>
              <a:rPr lang="cs-CZ" sz="2800" b="1" dirty="0" smtClean="0"/>
              <a:t>Výše slevy na zahradní traktor je </a:t>
            </a:r>
            <a:r>
              <a:rPr lang="cs-CZ" sz="2800" b="1" dirty="0" smtClean="0">
                <a:solidFill>
                  <a:srgbClr val="FF0000"/>
                </a:solidFill>
              </a:rPr>
              <a:t>4140</a:t>
            </a:r>
            <a:r>
              <a:rPr lang="cs-CZ" sz="2800" b="1" dirty="0" smtClean="0"/>
              <a:t> korun.</a:t>
            </a:r>
          </a:p>
          <a:p>
            <a:r>
              <a:rPr lang="cs-CZ" sz="2800" b="1" dirty="0" smtClean="0"/>
              <a:t>Po slevě zaplatím</a:t>
            </a:r>
            <a:r>
              <a:rPr lang="cs-CZ" sz="2800" b="1" dirty="0"/>
              <a:t> </a:t>
            </a:r>
            <a:r>
              <a:rPr lang="cs-CZ" sz="2800" b="1" dirty="0" smtClean="0"/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30360</a:t>
            </a:r>
            <a:r>
              <a:rPr lang="cs-CZ" sz="2800" b="1" dirty="0" smtClean="0"/>
              <a:t> korun.</a:t>
            </a:r>
          </a:p>
        </p:txBody>
      </p:sp>
      <p:pic>
        <p:nvPicPr>
          <p:cNvPr id="2051" name="Picture 3" descr="C:\Users\PC-1KN1\AppData\Local\Microsoft\Windows\Temporary Internet Files\Content.IE5\Z4CS08DM\MC9002863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9956" y="620688"/>
            <a:ext cx="1825142" cy="1157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lačítko akce: Dopředu nebo Další 1">
            <a:hlinkClick r:id="rId3" action="ppaction://hlinksldjump" highlightClick="1"/>
          </p:cNvPr>
          <p:cNvSpPr/>
          <p:nvPr/>
        </p:nvSpPr>
        <p:spPr>
          <a:xfrm>
            <a:off x="7812360" y="5517232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3597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Users\PC-1KN1\AppData\Local\Microsoft\Windows\Temporary Internet Files\Content.IE5\EP6CEZZ5\MC900429827[1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0986" y="636752"/>
            <a:ext cx="3752428" cy="4586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04215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8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16 0.099 L 0.031 0 L 0.047 0.099 L 0.063 0 L 0.078 0.099 L 0.094 0 L 0.109 0.099 L 0.125 0 L 0.141 0.099 L 0.156 0 L 0.172 0.099 L 0.187 0 L 0.203 0.099 L 0.219 0 L 0.234 0.099 L 0.25 0 E" pathEditMode="relative" ptsTypes="">
                                      <p:cBhvr>
                                        <p:cTn id="10" dur="2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474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20688"/>
            <a:ext cx="8352928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/>
              <a:t>Pracovní list pro samostatnou práci</a:t>
            </a:r>
            <a:endParaRPr lang="cs-CZ" u="sng" dirty="0" smtClean="0"/>
          </a:p>
          <a:p>
            <a:endParaRPr lang="cs-CZ" dirty="0" smtClean="0"/>
          </a:p>
          <a:p>
            <a:r>
              <a:rPr lang="cs-CZ" b="1" dirty="0" smtClean="0"/>
              <a:t>Vypočítej do sešitu podle zadání údajů o zboží:</a:t>
            </a:r>
          </a:p>
          <a:p>
            <a:r>
              <a:rPr lang="cs-CZ" dirty="0" smtClean="0"/>
              <a:t>a) výši slevy v korunách</a:t>
            </a:r>
          </a:p>
          <a:p>
            <a:r>
              <a:rPr lang="cs-CZ" dirty="0" smtClean="0"/>
              <a:t>b</a:t>
            </a:r>
            <a:r>
              <a:rPr lang="cs-CZ" dirty="0"/>
              <a:t>) kolik za zboží zaplatíš po slevě.</a:t>
            </a:r>
          </a:p>
          <a:p>
            <a:endParaRPr lang="cs-CZ" sz="2000" dirty="0"/>
          </a:p>
          <a:p>
            <a:pPr marL="342900" indent="-342900">
              <a:buAutoNum type="arabicPeriod"/>
            </a:pPr>
            <a:r>
              <a:rPr lang="cs-CZ" sz="2000" b="1" dirty="0" smtClean="0">
                <a:solidFill>
                  <a:srgbClr val="FF0000"/>
                </a:solidFill>
              </a:rPr>
              <a:t>Úloha	Skleník		       cena</a:t>
            </a:r>
            <a:r>
              <a:rPr lang="cs-CZ" sz="2000" b="1" dirty="0">
                <a:solidFill>
                  <a:srgbClr val="FF0000"/>
                </a:solidFill>
              </a:rPr>
              <a:t>: 17450 </a:t>
            </a:r>
            <a:r>
              <a:rPr lang="cs-CZ" sz="2000" b="1" dirty="0" smtClean="0">
                <a:solidFill>
                  <a:srgbClr val="FF0000"/>
                </a:solidFill>
              </a:rPr>
              <a:t>Kč	 sleva </a:t>
            </a:r>
            <a:r>
              <a:rPr lang="cs-CZ" sz="2000" b="1" dirty="0">
                <a:solidFill>
                  <a:srgbClr val="FF0000"/>
                </a:solidFill>
              </a:rPr>
              <a:t>22 </a:t>
            </a:r>
            <a:r>
              <a:rPr lang="cs-CZ" sz="2000" b="1" dirty="0" smtClean="0">
                <a:solidFill>
                  <a:srgbClr val="FF0000"/>
                </a:solidFill>
              </a:rPr>
              <a:t>%</a:t>
            </a:r>
          </a:p>
          <a:p>
            <a:pPr marL="342900" indent="-342900">
              <a:buFontTx/>
              <a:buAutoNum type="arabicPeriod"/>
            </a:pP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Úloha	Benzínová</a:t>
            </a:r>
            <a:r>
              <a:rPr lang="cs-CZ" sz="2000" dirty="0" smtClean="0"/>
              <a:t> 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sekačka     cena: 13400 Kč              sleva 25 %</a:t>
            </a:r>
          </a:p>
          <a:p>
            <a:pPr marL="342900" indent="-342900">
              <a:buFontTx/>
              <a:buAutoNum type="arabicPeriod"/>
            </a:pPr>
            <a:r>
              <a:rPr lang="cs-CZ" sz="2000" b="1" dirty="0" smtClean="0">
                <a:solidFill>
                  <a:schemeClr val="accent5">
                    <a:lumMod val="50000"/>
                  </a:schemeClr>
                </a:solidFill>
              </a:rPr>
              <a:t>Úloha	Nadzemní</a:t>
            </a:r>
            <a:r>
              <a:rPr lang="cs-CZ" sz="2000" b="1" dirty="0" smtClean="0"/>
              <a:t> </a:t>
            </a:r>
            <a:r>
              <a:rPr lang="cs-CZ" sz="2000" b="1" dirty="0" smtClean="0">
                <a:solidFill>
                  <a:schemeClr val="accent5">
                    <a:lumMod val="50000"/>
                  </a:schemeClr>
                </a:solidFill>
              </a:rPr>
              <a:t>bazén	       cena: 18900 Kč	 sleva 15 %</a:t>
            </a:r>
          </a:p>
          <a:p>
            <a:pPr marL="342900" indent="-342900">
              <a:buFontTx/>
              <a:buAutoNum type="arabicPeriod"/>
            </a:pPr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Úloha	Motorová </a:t>
            </a:r>
            <a:r>
              <a:rPr lang="cs-CZ" sz="2000" b="1" dirty="0">
                <a:solidFill>
                  <a:schemeClr val="bg2">
                    <a:lumMod val="50000"/>
                  </a:schemeClr>
                </a:solidFill>
              </a:rPr>
              <a:t>pila	</a:t>
            </a:r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       cena</a:t>
            </a:r>
            <a:r>
              <a:rPr lang="cs-CZ" sz="2000" b="1" dirty="0">
                <a:solidFill>
                  <a:schemeClr val="bg2">
                    <a:lumMod val="50000"/>
                  </a:schemeClr>
                </a:solidFill>
              </a:rPr>
              <a:t>: 11900 </a:t>
            </a:r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Kč	 sleva </a:t>
            </a:r>
            <a:r>
              <a:rPr lang="cs-CZ" sz="2000" b="1" dirty="0">
                <a:solidFill>
                  <a:schemeClr val="bg2">
                    <a:lumMod val="50000"/>
                  </a:schemeClr>
                </a:solidFill>
              </a:rPr>
              <a:t>19 </a:t>
            </a:r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%</a:t>
            </a:r>
          </a:p>
          <a:p>
            <a:pPr marL="342900" indent="-342900">
              <a:buFontTx/>
              <a:buAutoNum type="arabicPeriod"/>
            </a:pPr>
            <a:r>
              <a:rPr lang="cs-CZ" sz="2000" b="1" dirty="0" smtClean="0"/>
              <a:t>Úloha	Plynový </a:t>
            </a:r>
            <a:r>
              <a:rPr lang="cs-CZ" sz="2000" b="1" dirty="0"/>
              <a:t>gril	   </a:t>
            </a:r>
            <a:r>
              <a:rPr lang="cs-CZ" sz="2000" b="1" dirty="0" smtClean="0"/>
              <a:t>    cena</a:t>
            </a:r>
            <a:r>
              <a:rPr lang="cs-CZ" sz="2000" b="1" dirty="0"/>
              <a:t>: 6700 Kč         </a:t>
            </a:r>
            <a:r>
              <a:rPr lang="cs-CZ" sz="2000" b="1" dirty="0" smtClean="0"/>
              <a:t>        sleva </a:t>
            </a:r>
            <a:r>
              <a:rPr lang="cs-CZ" sz="2000" b="1" dirty="0"/>
              <a:t>9 </a:t>
            </a:r>
            <a:r>
              <a:rPr lang="cs-CZ" sz="2000" b="1" dirty="0" smtClean="0"/>
              <a:t>%</a:t>
            </a:r>
          </a:p>
          <a:p>
            <a:pPr marL="342900" indent="-342900">
              <a:buFontTx/>
              <a:buAutoNum type="arabicPeriod"/>
            </a:pPr>
            <a:r>
              <a:rPr lang="cs-CZ" sz="2000" b="1" dirty="0" smtClean="0">
                <a:solidFill>
                  <a:srgbClr val="C00000"/>
                </a:solidFill>
              </a:rPr>
              <a:t>Úloha	Zahradní nábytek</a:t>
            </a:r>
            <a:r>
              <a:rPr lang="cs-CZ" sz="2000" b="1" dirty="0">
                <a:solidFill>
                  <a:srgbClr val="C00000"/>
                </a:solidFill>
              </a:rPr>
              <a:t> </a:t>
            </a:r>
            <a:r>
              <a:rPr lang="cs-CZ" sz="2000" b="1" dirty="0" smtClean="0">
                <a:solidFill>
                  <a:srgbClr val="C00000"/>
                </a:solidFill>
              </a:rPr>
              <a:t>      cena: 13900 Kč               sleva 40 %</a:t>
            </a:r>
          </a:p>
          <a:p>
            <a:pPr marL="342900" indent="-342900">
              <a:buFontTx/>
              <a:buAutoNum type="arabicPeriod"/>
            </a:pPr>
            <a:r>
              <a:rPr lang="cs-CZ" sz="2000" b="1" dirty="0" smtClean="0">
                <a:solidFill>
                  <a:schemeClr val="accent4">
                    <a:lumMod val="75000"/>
                  </a:schemeClr>
                </a:solidFill>
              </a:rPr>
              <a:t>Úloha	Zahradní domek	       cena: 205850 Kč             sleva 24 %</a:t>
            </a:r>
          </a:p>
          <a:p>
            <a:pPr marL="342900" indent="-342900">
              <a:buFontTx/>
              <a:buAutoNum type="arabicPeriod"/>
            </a:pPr>
            <a:r>
              <a:rPr lang="cs-CZ" sz="2000" b="1" dirty="0" smtClean="0"/>
              <a:t>Úloha	Zahradní traktor	       cena: 34500 Kč	  sleva 12 %</a:t>
            </a:r>
          </a:p>
          <a:p>
            <a:pPr marL="342900" indent="-342900">
              <a:buFontTx/>
              <a:buAutoNum type="arabicPeriod"/>
            </a:pPr>
            <a:endParaRPr lang="cs-CZ" b="1" dirty="0"/>
          </a:p>
          <a:p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1884807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633352"/>
            <a:ext cx="864096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CITACE:</a:t>
            </a:r>
          </a:p>
          <a:p>
            <a:endParaRPr lang="cs-CZ" dirty="0" smtClean="0"/>
          </a:p>
          <a:p>
            <a:r>
              <a:rPr lang="en-US" dirty="0"/>
              <a:t>[</a:t>
            </a:r>
            <a:r>
              <a:rPr lang="cs-CZ" smtClean="0"/>
              <a:t>cit.2012-05-12</a:t>
            </a:r>
            <a:r>
              <a:rPr lang="en-US" smtClean="0"/>
              <a:t>]</a:t>
            </a:r>
            <a:r>
              <a:rPr lang="cs-CZ" dirty="0"/>
              <a:t>.Dostupné na www:&lt;http://office.microsoft.com&gt;</a:t>
            </a:r>
          </a:p>
          <a:p>
            <a:endParaRPr lang="cs-CZ" dirty="0">
              <a:solidFill>
                <a:schemeClr val="accent4">
                  <a:lumMod val="75000"/>
                </a:schemeClr>
              </a:solidFill>
            </a:endParaRP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5647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505</TotalTime>
  <Words>206</Words>
  <Application>Microsoft Office PowerPoint</Application>
  <PresentationFormat>Předvádění na obrazovce (4:3)</PresentationFormat>
  <Paragraphs>250</Paragraphs>
  <Slides>23</Slides>
  <Notes>3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Motiv systému Office</vt:lpstr>
      <vt:lpstr>Prezentace aplikace PowerPoint</vt:lpstr>
      <vt:lpstr>  Anotace:   Žáci procvičují příklady na výpočet procentové části na obrázku „kola štěstí“,  kde si v políčku vyberou zboží se slevou. Při kliknutí na název výrobku se jim zobrazí další snímek s obrázkem produktu a aktuální cenou. Z té si vypočítají výši slevy na zboží a kolik zaplatí ve skutečnosti po odečtení slevy.   Jeden žák počítá u tabule, ostatní do sešitu.   V závěru prezentace jsou na pracovním listě shrnuty všechny úlohy. Je možné jej vytisknout pro žáky, kteří již výpočet procentové části zvládají a jsou schopni pracovat samostatně a rychleji než ostatní.   Určeno pro 9. ročník. Vytvořeno v květnu 2012.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PC-1KN1</dc:creator>
  <cp:lastModifiedBy>PC-1KN1</cp:lastModifiedBy>
  <cp:revision>53</cp:revision>
  <dcterms:created xsi:type="dcterms:W3CDTF">2012-05-12T15:02:33Z</dcterms:created>
  <dcterms:modified xsi:type="dcterms:W3CDTF">2012-05-14T06:43:53Z</dcterms:modified>
</cp:coreProperties>
</file>