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6" r:id="rId6"/>
    <p:sldId id="263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2381E-C3AC-444F-AFF2-7386B73B145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5B84C6-0B0C-461E-9A97-74F4087EC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257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498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90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32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03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136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741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601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860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9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43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46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249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25082-36EE-4AD0-8B4F-52A9C9BA43B5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40821-A0E0-4DEF-83EF-298268235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045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752330" y="2132856"/>
            <a:ext cx="7885113" cy="3321050"/>
          </a:xfrm>
        </p:spPr>
        <p:txBody>
          <a:bodyPr>
            <a:normAutofit/>
          </a:bodyPr>
          <a:lstStyle/>
          <a:p>
            <a:pPr marL="1508760" lvl="8" indent="0">
              <a:buNone/>
            </a:pP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projekt </a:t>
            </a:r>
            <a:r>
              <a:rPr lang="cs-CZ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č. CZ.1.07/1.4.00/21.0961</a:t>
            </a:r>
            <a:endParaRPr lang="cs-CZ" sz="2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lvl="8" algn="ctr"/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Matematika pro 2. stupeň </a:t>
            </a:r>
          </a:p>
          <a:p>
            <a:pPr marL="0" indent="0" algn="ctr">
              <a:buNone/>
            </a:pPr>
            <a:endParaRPr lang="cs-CZ" sz="2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marL="0" indent="0" algn="ctr">
              <a:buNone/>
            </a:pPr>
            <a:r>
              <a:rPr lang="cs-CZ" sz="1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Č. </a:t>
            </a:r>
            <a:r>
              <a:rPr lang="cs-CZ" sz="1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DUMu</a:t>
            </a:r>
            <a:r>
              <a:rPr lang="cs-CZ" sz="1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:  VY_32_INOVACE_19_ aritmetický průměr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387" y="68031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70551" y="4869160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          Jméno autora:      Mgr.  Hana Vaňková   </a:t>
            </a:r>
            <a:r>
              <a:rPr lang="cs-CZ" dirty="0" smtClean="0">
                <a:latin typeface="+mj-lt"/>
              </a:rPr>
              <a:t>	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4819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764704"/>
            <a:ext cx="731450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Žáci se v prezentaci seznámí s pojmem aritmetický průměr a jeho výpočtem.</a:t>
            </a:r>
          </a:p>
          <a:p>
            <a:r>
              <a:rPr lang="cs-CZ" dirty="0" smtClean="0"/>
              <a:t>Procvičují si výpočty u tabule nebo na pracovním listě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Snímek 5  je možné vytisknout jako pracovní list.</a:t>
            </a:r>
          </a:p>
          <a:p>
            <a:endParaRPr lang="cs-CZ" dirty="0" smtClean="0"/>
          </a:p>
          <a:p>
            <a:r>
              <a:rPr lang="cs-CZ" dirty="0" smtClean="0"/>
              <a:t>Určeno pro 9. ročník</a:t>
            </a:r>
            <a:endParaRPr lang="cs-CZ" dirty="0"/>
          </a:p>
          <a:p>
            <a:r>
              <a:rPr lang="cs-CZ" dirty="0" smtClean="0"/>
              <a:t>Vytvořeno v červnu 2012.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0726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3690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>
                <a:solidFill>
                  <a:srgbClr val="00B050"/>
                </a:solidFill>
                <a:latin typeface="vo" pitchFamily="34" charset="0"/>
                <a:cs typeface="vo" pitchFamily="34" charset="0"/>
              </a:rPr>
              <a:t>Aritmetický průměr</a:t>
            </a:r>
          </a:p>
          <a:p>
            <a:endParaRPr lang="cs-CZ" sz="2800" b="1" dirty="0"/>
          </a:p>
          <a:p>
            <a:r>
              <a:rPr lang="cs-CZ" u="sng" dirty="0" smtClean="0">
                <a:solidFill>
                  <a:srgbClr val="00B050"/>
                </a:solidFill>
                <a:latin typeface="vo" pitchFamily="34" charset="0"/>
                <a:cs typeface="vo" pitchFamily="34" charset="0"/>
              </a:rPr>
              <a:t>Proč je dobré umět vypočítat aritmetický průměr, co si například mohu zjistit?</a:t>
            </a:r>
          </a:p>
          <a:p>
            <a:endParaRPr lang="cs-CZ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cs-CZ" sz="2000" dirty="0" smtClean="0">
                <a:latin typeface="vo" pitchFamily="34" charset="0"/>
                <a:cs typeface="vo" pitchFamily="34" charset="0"/>
              </a:rPr>
              <a:t>průměr známek z vyučovacího předmětu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000" dirty="0">
                <a:latin typeface="vo" pitchFamily="34" charset="0"/>
                <a:cs typeface="vo" pitchFamily="34" charset="0"/>
              </a:rPr>
              <a:t>p</a:t>
            </a:r>
            <a:r>
              <a:rPr lang="cs-CZ" sz="2000" dirty="0" smtClean="0">
                <a:latin typeface="vo" pitchFamily="34" charset="0"/>
                <a:cs typeface="vo" pitchFamily="34" charset="0"/>
              </a:rPr>
              <a:t>růměrnou mzdu za určité období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000" dirty="0" smtClean="0">
                <a:latin typeface="vo" pitchFamily="34" charset="0"/>
                <a:cs typeface="vo" pitchFamily="34" charset="0"/>
              </a:rPr>
              <a:t>průměrné výdaje za domácnost – například za potraviny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000" dirty="0" smtClean="0">
                <a:latin typeface="vo" pitchFamily="34" charset="0"/>
                <a:cs typeface="vo" pitchFamily="34" charset="0"/>
              </a:rPr>
              <a:t>průměrnou spotřebu benzínu v automobilu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000" dirty="0">
                <a:latin typeface="vo" pitchFamily="34" charset="0"/>
                <a:cs typeface="vo" pitchFamily="34" charset="0"/>
              </a:rPr>
              <a:t>p</a:t>
            </a:r>
            <a:r>
              <a:rPr lang="cs-CZ" sz="2000" dirty="0" smtClean="0">
                <a:latin typeface="vo" pitchFamily="34" charset="0"/>
                <a:cs typeface="vo" pitchFamily="34" charset="0"/>
              </a:rPr>
              <a:t>růměrný počet ujetých kilometrů na kole </a:t>
            </a:r>
          </a:p>
          <a:p>
            <a:pPr marL="342900" indent="-342900">
              <a:buFont typeface="Arial" charset="0"/>
              <a:buChar char="•"/>
            </a:pPr>
            <a:r>
              <a:rPr lang="cs-CZ" sz="2000" dirty="0">
                <a:latin typeface="vo" pitchFamily="34" charset="0"/>
                <a:cs typeface="vo" pitchFamily="34" charset="0"/>
              </a:rPr>
              <a:t>p</a:t>
            </a:r>
            <a:r>
              <a:rPr lang="cs-CZ" sz="2000" dirty="0" smtClean="0">
                <a:latin typeface="vo" pitchFamily="34" charset="0"/>
                <a:cs typeface="vo" pitchFamily="34" charset="0"/>
              </a:rPr>
              <a:t>růměrnou spotřebu vody, elektřiny, plynu</a:t>
            </a:r>
          </a:p>
          <a:p>
            <a:r>
              <a:rPr lang="cs-CZ" sz="2000" dirty="0">
                <a:latin typeface="vo" pitchFamily="34" charset="0"/>
                <a:cs typeface="vo" pitchFamily="34" charset="0"/>
              </a:rPr>
              <a:t>a</a:t>
            </a:r>
            <a:r>
              <a:rPr lang="cs-CZ" sz="2000" dirty="0" smtClean="0">
                <a:latin typeface="vo" pitchFamily="34" charset="0"/>
                <a:cs typeface="vo" pitchFamily="34" charset="0"/>
              </a:rPr>
              <a:t> spoustu dalších zajímavých údajů…</a:t>
            </a:r>
            <a:endParaRPr lang="cs-CZ" sz="2000" dirty="0">
              <a:latin typeface="vo" pitchFamily="34" charset="0"/>
              <a:cs typeface="vo" pitchFamily="34" charset="0"/>
            </a:endParaRPr>
          </a:p>
          <a:p>
            <a:endParaRPr lang="cs-CZ" sz="2000" dirty="0" smtClean="0">
              <a:latin typeface="vo" pitchFamily="34" charset="0"/>
              <a:cs typeface="vo" pitchFamily="34" charset="0"/>
            </a:endParaRPr>
          </a:p>
          <a:p>
            <a:pPr algn="ctr"/>
            <a:r>
              <a:rPr lang="cs-CZ" sz="2800" u="sng" dirty="0" smtClean="0">
                <a:solidFill>
                  <a:srgbClr val="7030A0"/>
                </a:solidFill>
                <a:latin typeface="vo" pitchFamily="34" charset="0"/>
                <a:cs typeface="vo" pitchFamily="34" charset="0"/>
              </a:rPr>
              <a:t>Aritmetický průměr čísel vypočítáme tak, </a:t>
            </a:r>
          </a:p>
          <a:p>
            <a:pPr algn="ctr"/>
            <a:r>
              <a:rPr lang="cs-CZ" sz="2800" u="sng" dirty="0" smtClean="0">
                <a:solidFill>
                  <a:srgbClr val="7030A0"/>
                </a:solidFill>
                <a:latin typeface="vo" pitchFamily="34" charset="0"/>
                <a:cs typeface="vo" pitchFamily="34" charset="0"/>
              </a:rPr>
              <a:t>že součet těchto čísel vydělíme jejich počtem.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                     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2114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136904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u="sng" dirty="0" smtClean="0"/>
              <a:t>Vzorová úloha</a:t>
            </a:r>
          </a:p>
          <a:p>
            <a:endParaRPr lang="cs-CZ" sz="2000" u="sng" dirty="0"/>
          </a:p>
          <a:p>
            <a:r>
              <a:rPr lang="cs-CZ" sz="2000" dirty="0" smtClean="0"/>
              <a:t>Lenka byla na cyklistickém soustředění v jižních Čechách. Každý den se přesunovala po cyklostezkách na různá místa. První den </a:t>
            </a:r>
            <a:r>
              <a:rPr lang="cs-CZ" sz="2000" smtClean="0"/>
              <a:t>ujela 35 </a:t>
            </a:r>
            <a:r>
              <a:rPr lang="cs-CZ" sz="2000" dirty="0" smtClean="0"/>
              <a:t>km, druhý den 40 km, třetí den 33 km, čtvrtý den 38 km a pátý den 29 km. Kolik kilometrů denně průměrně ujela?</a:t>
            </a:r>
          </a:p>
          <a:p>
            <a:endParaRPr lang="cs-CZ" sz="2000" u="sng" dirty="0"/>
          </a:p>
          <a:p>
            <a:r>
              <a:rPr lang="cs-CZ" sz="2000" b="1" u="sng" dirty="0" smtClean="0">
                <a:solidFill>
                  <a:schemeClr val="accent4">
                    <a:lumMod val="75000"/>
                  </a:schemeClr>
                </a:solidFill>
              </a:rPr>
              <a:t>Postup:</a:t>
            </a: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Ujela celkem  	35 + 40 + 33 + 38 + 29  = 175 km</a:t>
            </a: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Počet dní       	5</a:t>
            </a: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Průměrně za den	175 : 5 = 35</a:t>
            </a:r>
          </a:p>
          <a:p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Lenka ujela průměrně 35 kilometrů za den.</a:t>
            </a:r>
          </a:p>
          <a:p>
            <a:endParaRPr lang="cs-CZ" dirty="0"/>
          </a:p>
        </p:txBody>
      </p:sp>
      <p:pic>
        <p:nvPicPr>
          <p:cNvPr id="1028" name="Picture 4" descr="C:\Users\PC-1KN1\AppData\Local\Microsoft\Windows\Temporary Internet Files\Content.IE5\AM1I8PN9\MP9001827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83371"/>
            <a:ext cx="23896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750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476672"/>
            <a:ext cx="47589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 s dotvořením otázky k úloze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9923160"/>
              </p:ext>
            </p:extLst>
          </p:nvPr>
        </p:nvGraphicFramePr>
        <p:xfrm>
          <a:off x="467544" y="1141940"/>
          <a:ext cx="8144645" cy="5047440"/>
        </p:xfrm>
        <a:graphic>
          <a:graphicData uri="http://schemas.openxmlformats.org/drawingml/2006/table">
            <a:tbl>
              <a:tblPr/>
              <a:tblGrid>
                <a:gridCol w="2311996"/>
                <a:gridCol w="2232248"/>
                <a:gridCol w="1224136"/>
                <a:gridCol w="1224136"/>
                <a:gridCol w="1152129"/>
              </a:tblGrid>
              <a:tr h="81381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ŘEŠENÍ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600" b="1" dirty="0" smtClean="0">
                        <a:solidFill>
                          <a:srgbClr val="002060"/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rgbClr val="002060"/>
                          </a:solidFill>
                        </a:rPr>
                        <a:t>Daná čísla</a:t>
                      </a:r>
                      <a:endParaRPr lang="cs-CZ" sz="1600" dirty="0" smtClean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Součet </a:t>
                      </a:r>
                      <a:endParaRPr lang="cs-CZ" sz="1600" b="1" dirty="0" smtClean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rgbClr val="002060"/>
                          </a:solidFill>
                        </a:rPr>
                        <a:t>daných </a:t>
                      </a:r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čísel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Počet </a:t>
                      </a:r>
                      <a:endParaRPr lang="cs-CZ" sz="1600" b="1" dirty="0" smtClean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rgbClr val="002060"/>
                          </a:solidFill>
                        </a:rPr>
                        <a:t>daných </a:t>
                      </a:r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čísel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Aritmetický průměr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1032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Známky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z matematiky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za  jeden týden…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2, 3, 1, 1, 4, 2, 2, 1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Šetřím na kolo </a:t>
                      </a:r>
                    </a:p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již půl roku…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250Kč,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300Kč, 200Kč,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400Kč, 250Kč, 100Kč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Stravné v jídelně </a:t>
                      </a:r>
                    </a:p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za 2. pololetí …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770Kč, 595Kč, 525Kč,</a:t>
                      </a:r>
                    </a:p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665Kč,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630Kč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Nákup</a:t>
                      </a:r>
                      <a:r>
                        <a:rPr lang="cs-CZ" sz="1600" b="0" baseline="0" dirty="0" smtClean="0">
                          <a:solidFill>
                            <a:srgbClr val="002060"/>
                          </a:solidFill>
                        </a:rPr>
                        <a:t> benzínu do auta</a:t>
                      </a:r>
                    </a:p>
                    <a:p>
                      <a:r>
                        <a:rPr lang="cs-CZ" sz="1600" b="0" baseline="0" dirty="0" smtClean="0">
                          <a:solidFill>
                            <a:srgbClr val="002060"/>
                          </a:solidFill>
                        </a:rPr>
                        <a:t>v průběhu tří měsíců…</a:t>
                      </a:r>
                      <a:endParaRPr lang="cs-CZ" sz="1600" b="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2392Kč,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2024Kč,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3864Kč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Zapisovaná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měsíční s</a:t>
                      </a:r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potřeba vody za 1 rok…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16mᶟ,20mᶟ, 18mᶟ, 21mᶟ, 19mᶟ, 17mᶟ, 21mᶟ, 23mᶟ, 22mᶟ, 18mᶟ, 17mᶟ, 24mᶟ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Výška chlapců ve třídě…</a:t>
                      </a:r>
                      <a:endParaRPr lang="cs-CZ" sz="1600" b="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173cm, 169cm, 163cm,</a:t>
                      </a:r>
                    </a:p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178cm, 182cm,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179cm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Spisovatel napíše denně několik stránek  knihy…</a:t>
                      </a:r>
                      <a:endParaRPr lang="fr-FR" sz="1600" b="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23, 35, 15, 41, 28, 32, 36</a:t>
                      </a:r>
                      <a:endParaRPr lang="fr-FR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8029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9208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Nápověda:</a:t>
            </a:r>
          </a:p>
          <a:p>
            <a:endParaRPr lang="cs-CZ" dirty="0"/>
          </a:p>
          <a:p>
            <a:r>
              <a:rPr lang="cs-CZ" b="1" u="sng" dirty="0" smtClean="0">
                <a:solidFill>
                  <a:srgbClr val="0070C0"/>
                </a:solidFill>
              </a:rPr>
              <a:t>VYBER SI OTÁZKU, KTERÁ MÁ SOUVISLOST K TEXTU ÚLOHY V TABULCE </a:t>
            </a:r>
          </a:p>
          <a:p>
            <a:endParaRPr lang="cs-CZ" u="sng" dirty="0" smtClean="0"/>
          </a:p>
          <a:p>
            <a:r>
              <a:rPr lang="cs-CZ" dirty="0" smtClean="0"/>
              <a:t>Kolik peněz jsem v průměru zaplatil za měsíc na stravném ve školní jídelně </a:t>
            </a:r>
          </a:p>
          <a:p>
            <a:r>
              <a:rPr lang="cs-CZ" dirty="0" smtClean="0"/>
              <a:t>ve druhém pololetí?</a:t>
            </a:r>
          </a:p>
          <a:p>
            <a:endParaRPr lang="cs-CZ" dirty="0"/>
          </a:p>
          <a:p>
            <a:r>
              <a:rPr lang="cs-CZ" dirty="0" smtClean="0"/>
              <a:t>Jaká je průměrná výška chlapců ve třídě?</a:t>
            </a:r>
          </a:p>
          <a:p>
            <a:endParaRPr lang="cs-CZ" dirty="0"/>
          </a:p>
          <a:p>
            <a:r>
              <a:rPr lang="cs-CZ" dirty="0" smtClean="0"/>
              <a:t>Jaká byla moje průměrná známka z matematiky v daném týdnu?</a:t>
            </a:r>
          </a:p>
          <a:p>
            <a:endParaRPr lang="cs-CZ" dirty="0"/>
          </a:p>
          <a:p>
            <a:r>
              <a:rPr lang="cs-CZ" dirty="0" smtClean="0"/>
              <a:t>Kolik korun za jeden měsíc jsme průměrně utratili za benzín do auta?</a:t>
            </a:r>
          </a:p>
          <a:p>
            <a:endParaRPr lang="cs-CZ" dirty="0"/>
          </a:p>
          <a:p>
            <a:r>
              <a:rPr lang="cs-CZ" dirty="0" smtClean="0"/>
              <a:t>Kolik stránek knihy napsal spisovatel v průměru denně?</a:t>
            </a:r>
          </a:p>
          <a:p>
            <a:endParaRPr lang="cs-CZ" dirty="0"/>
          </a:p>
          <a:p>
            <a:r>
              <a:rPr lang="cs-CZ" dirty="0" smtClean="0"/>
              <a:t>Kolik litrů vody za měsíc jsme průměrně spotřebovali v domácnosti?</a:t>
            </a:r>
          </a:p>
          <a:p>
            <a:endParaRPr lang="cs-CZ" dirty="0"/>
          </a:p>
          <a:p>
            <a:r>
              <a:rPr lang="cs-CZ" dirty="0" smtClean="0"/>
              <a:t>Kolik korun na nové kolo jsem průměrně našetřil za jeden měsíc? </a:t>
            </a:r>
          </a:p>
        </p:txBody>
      </p:sp>
      <p:sp>
        <p:nvSpPr>
          <p:cNvPr id="3" name="Šipka doleva 2">
            <a:hlinkClick r:id="" action="ppaction://hlinkshowjump?jump=previousslide"/>
          </p:cNvPr>
          <p:cNvSpPr/>
          <p:nvPr/>
        </p:nvSpPr>
        <p:spPr>
          <a:xfrm>
            <a:off x="7633596" y="553665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2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476672"/>
            <a:ext cx="47589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 s dotvořením otázky k úloze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3371360"/>
              </p:ext>
            </p:extLst>
          </p:nvPr>
        </p:nvGraphicFramePr>
        <p:xfrm>
          <a:off x="467544" y="1141940"/>
          <a:ext cx="8144645" cy="5047440"/>
        </p:xfrm>
        <a:graphic>
          <a:graphicData uri="http://schemas.openxmlformats.org/drawingml/2006/table">
            <a:tbl>
              <a:tblPr/>
              <a:tblGrid>
                <a:gridCol w="2311996"/>
                <a:gridCol w="2232248"/>
                <a:gridCol w="1224136"/>
                <a:gridCol w="1224136"/>
                <a:gridCol w="1152129"/>
              </a:tblGrid>
              <a:tr h="81381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ŘEŠENÍ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600" b="1" dirty="0" smtClean="0">
                        <a:solidFill>
                          <a:srgbClr val="002060"/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rgbClr val="002060"/>
                          </a:solidFill>
                        </a:rPr>
                        <a:t>Daná čísla</a:t>
                      </a:r>
                      <a:endParaRPr lang="cs-CZ" sz="1600" dirty="0" smtClean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Součet </a:t>
                      </a:r>
                      <a:endParaRPr lang="cs-CZ" sz="1600" b="1" dirty="0" smtClean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rgbClr val="002060"/>
                          </a:solidFill>
                        </a:rPr>
                        <a:t>daných </a:t>
                      </a:r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čísel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Počet </a:t>
                      </a:r>
                      <a:endParaRPr lang="cs-CZ" sz="1600" b="1" dirty="0" smtClean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rgbClr val="002060"/>
                          </a:solidFill>
                        </a:rPr>
                        <a:t>daných </a:t>
                      </a:r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čísel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002060"/>
                          </a:solidFill>
                        </a:rPr>
                        <a:t>Aritmetický průměr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1032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Známky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z matematiky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za  jeden týden…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2, 3, 1, 1, 4, 2, 2, 1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16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8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Šetřím na kolo </a:t>
                      </a:r>
                    </a:p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již půl roku…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250Kč,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300Kč, 200Kč,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400Kč, 250Kč, 100Kč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1500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6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250 Kč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Stravné v jídelně </a:t>
                      </a:r>
                    </a:p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za 2. pololetí …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770Kč, 595Kč, 525Kč,</a:t>
                      </a:r>
                    </a:p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665Kč,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630Kč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3185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5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637 Kč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Nákup</a:t>
                      </a:r>
                      <a:r>
                        <a:rPr lang="cs-CZ" sz="1600" b="0" baseline="0" dirty="0" smtClean="0">
                          <a:solidFill>
                            <a:srgbClr val="002060"/>
                          </a:solidFill>
                        </a:rPr>
                        <a:t> benzínu do auta</a:t>
                      </a:r>
                    </a:p>
                    <a:p>
                      <a:r>
                        <a:rPr lang="cs-CZ" sz="1600" b="0" baseline="0" dirty="0" smtClean="0">
                          <a:solidFill>
                            <a:srgbClr val="002060"/>
                          </a:solidFill>
                        </a:rPr>
                        <a:t>v průběhu tří měsíců…</a:t>
                      </a:r>
                      <a:endParaRPr lang="cs-CZ" sz="1600" b="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2392Kč,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2024Kč,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3864Kč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8280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3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2760 Kč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Zapisovaná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měsíční s</a:t>
                      </a:r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potřeba vody za 1 rok…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16mᶟ,20mᶟ, 18mᶟ, 21mᶟ, 19mᶟ, 17mᶟ, 21mᶟ, 23mᶟ, 22mᶟ, 18mᶟ, 17mᶟ, 24mᶟ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236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12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19,6 </a:t>
                      </a:r>
                      <a:r>
                        <a:rPr lang="cs-CZ" sz="1800" dirty="0" smtClean="0">
                          <a:solidFill>
                            <a:srgbClr val="002060"/>
                          </a:solidFill>
                        </a:rPr>
                        <a:t>mᶟ</a:t>
                      </a:r>
                      <a:endParaRPr lang="cs-CZ" sz="18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Výška chlapců ve třídě…</a:t>
                      </a:r>
                      <a:endParaRPr lang="cs-CZ" sz="1600" b="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173cm, 169cm, 163cm,</a:t>
                      </a:r>
                    </a:p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178cm, 182cm,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179cm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1044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6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174 cm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Spisovatel napíše denně několik stránek  knihy…</a:t>
                      </a:r>
                      <a:endParaRPr lang="fr-FR" sz="1600" b="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23, 35, 15, 41, 28, 32, 36</a:t>
                      </a:r>
                      <a:endParaRPr lang="fr-FR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210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rgbClr val="002060"/>
                          </a:solidFill>
                        </a:rPr>
                        <a:t>7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30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 marL="82290" marR="82290" marT="41145" marB="4114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8307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635103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en-US" dirty="0" smtClean="0"/>
              <a:t>[</a:t>
            </a:r>
            <a:r>
              <a:rPr lang="cs-CZ" dirty="0" smtClean="0"/>
              <a:t>cit.2012-06-03</a:t>
            </a:r>
            <a:r>
              <a:rPr lang="en-US" dirty="0" smtClean="0"/>
              <a:t>]</a:t>
            </a:r>
            <a:r>
              <a:rPr lang="cs-CZ" dirty="0" smtClean="0"/>
              <a:t>.Dostupné na www:&lt;http://office.microsoft.com&gt;</a:t>
            </a:r>
          </a:p>
          <a:p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95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245</TotalTime>
  <Words>650</Words>
  <Application>Microsoft Office PowerPoint</Application>
  <PresentationFormat>Předvádění na obrazovce (4:3)</PresentationFormat>
  <Paragraphs>149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PC-1KN1</cp:lastModifiedBy>
  <cp:revision>27</cp:revision>
  <dcterms:created xsi:type="dcterms:W3CDTF">2012-06-02T19:09:21Z</dcterms:created>
  <dcterms:modified xsi:type="dcterms:W3CDTF">2012-06-14T17:36:04Z</dcterms:modified>
</cp:coreProperties>
</file>