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9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60"/>
  </p:normalViewPr>
  <p:slideViewPr>
    <p:cSldViewPr>
      <p:cViewPr>
        <p:scale>
          <a:sx n="66" d="100"/>
          <a:sy n="66" d="100"/>
        </p:scale>
        <p:origin x="-570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14953F-5205-4F4A-B913-2BBBF143D04A}" type="datetimeFigureOut">
              <a:rPr lang="cs-CZ" smtClean="0"/>
              <a:pPr/>
              <a:t>11.7.2012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CCA070-944B-42CD-A38A-8D2AE56CC70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media1.wav"/><Relationship Id="rId6" Type="http://schemas.openxmlformats.org/officeDocument/2006/relationships/image" Target="../media/image7.png"/><Relationship Id="rId5" Type="http://schemas.microsoft.com/office/2007/relationships/media" Target="../media/media1.wav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21.w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7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wmf"/><Relationship Id="rId4" Type="http://schemas.openxmlformats.org/officeDocument/2006/relationships/image" Target="../media/image4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13" Type="http://schemas.openxmlformats.org/officeDocument/2006/relationships/image" Target="../media/image29.jpeg"/><Relationship Id="rId18" Type="http://schemas.openxmlformats.org/officeDocument/2006/relationships/image" Target="../media/image42.wmf"/><Relationship Id="rId3" Type="http://schemas.openxmlformats.org/officeDocument/2006/relationships/image" Target="../media/image18.jpeg"/><Relationship Id="rId7" Type="http://schemas.openxmlformats.org/officeDocument/2006/relationships/image" Target="../media/image50.jpeg"/><Relationship Id="rId12" Type="http://schemas.openxmlformats.org/officeDocument/2006/relationships/image" Target="../media/image35.jpeg"/><Relationship Id="rId17" Type="http://schemas.openxmlformats.org/officeDocument/2006/relationships/image" Target="../media/image49.jpeg"/><Relationship Id="rId2" Type="http://schemas.openxmlformats.org/officeDocument/2006/relationships/image" Target="../media/image10.jpeg"/><Relationship Id="rId16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jpeg"/><Relationship Id="rId11" Type="http://schemas.openxmlformats.org/officeDocument/2006/relationships/image" Target="../media/image38.jpeg"/><Relationship Id="rId5" Type="http://schemas.openxmlformats.org/officeDocument/2006/relationships/image" Target="../media/image14.jpeg"/><Relationship Id="rId15" Type="http://schemas.openxmlformats.org/officeDocument/2006/relationships/image" Target="../media/image19.jpeg"/><Relationship Id="rId10" Type="http://schemas.openxmlformats.org/officeDocument/2006/relationships/image" Target="../media/image40.jpeg"/><Relationship Id="rId4" Type="http://schemas.openxmlformats.org/officeDocument/2006/relationships/image" Target="../media/image33.jpeg"/><Relationship Id="rId9" Type="http://schemas.openxmlformats.org/officeDocument/2006/relationships/image" Target="../media/image43.jpeg"/><Relationship Id="rId1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hyperlink" Target="http://www.youtube.com/watch?v=399syDv0bBM&amp;feature=fvst" TargetMode="Externa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399syDv0bBM&amp;feature=fvs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WILD ANIMALS</a:t>
            </a:r>
            <a:endParaRPr lang="cs-CZ" sz="7200" b="1" dirty="0"/>
          </a:p>
        </p:txBody>
      </p:sp>
      <p:pic>
        <p:nvPicPr>
          <p:cNvPr id="1026" name="Picture 2" descr="C:\Users\Martina\AppData\Local\Microsoft\Windows\Temporary Internet Files\Content.IE5\8GN0SNH5\MC90042837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636" y="2852936"/>
            <a:ext cx="3276364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smtClean="0">
                <a:solidFill>
                  <a:schemeClr val="tx1"/>
                </a:solidFill>
              </a:rPr>
              <a:t>VY_22_INOVACE_AJK.</a:t>
            </a:r>
            <a:r>
              <a:rPr lang="cs-CZ" sz="3200" b="1" dirty="0" smtClean="0">
                <a:solidFill>
                  <a:schemeClr val="tx1"/>
                </a:solidFill>
              </a:rPr>
              <a:t>21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únor 2012</a:t>
            </a:r>
          </a:p>
          <a:p>
            <a:pPr lvl="0"/>
            <a:r>
              <a:rPr lang="cs-CZ" sz="2400" dirty="0" smtClean="0"/>
              <a:t>Ročník: I.stupeň (4.-5.ročník) </a:t>
            </a:r>
          </a:p>
          <a:p>
            <a:pPr lvl="0"/>
            <a:r>
              <a:rPr lang="cs-CZ" sz="2400" dirty="0" smtClean="0"/>
              <a:t>Vzdělávací oblast: Jazyk a jazyková komunikace</a:t>
            </a:r>
          </a:p>
          <a:p>
            <a:pPr lvl="0"/>
            <a:r>
              <a:rPr lang="cs-CZ" sz="2400" dirty="0" smtClean="0"/>
              <a:t>Vzdělávací obor: </a:t>
            </a:r>
            <a:r>
              <a:rPr lang="cs-CZ" sz="2400" dirty="0"/>
              <a:t>Anglický jazyk</a:t>
            </a:r>
            <a:endParaRPr lang="cs-CZ" sz="2400" dirty="0" smtClean="0"/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Divoká zvířata</a:t>
            </a:r>
          </a:p>
          <a:p>
            <a:pPr lvl="0"/>
            <a:endParaRPr lang="cs-CZ" sz="2400" dirty="0" smtClean="0"/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97152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tina\AppData\Local\Microsoft\Windows\Temporary Internet Files\Content.IE5\NM0CHSAD\MP9004277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692696"/>
            <a:ext cx="3788020" cy="55892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Oválný popisek 2"/>
          <p:cNvSpPr/>
          <p:nvPr/>
        </p:nvSpPr>
        <p:spPr>
          <a:xfrm>
            <a:off x="467544" y="1772816"/>
            <a:ext cx="4032448" cy="2232248"/>
          </a:xfrm>
          <a:prstGeom prst="wedgeEllipseCallout">
            <a:avLst>
              <a:gd name="adj1" fmla="val 103013"/>
              <a:gd name="adj2" fmla="val 3603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I´m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 lion</a:t>
            </a:r>
            <a:r>
              <a:rPr lang="cs-CZ" sz="2400" b="1" dirty="0" smtClean="0"/>
              <a:t>. I´m </a:t>
            </a:r>
            <a:r>
              <a:rPr lang="cs-CZ" sz="2400" b="1" dirty="0" err="1" smtClean="0"/>
              <a:t>from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Africa</a:t>
            </a:r>
            <a:r>
              <a:rPr lang="cs-CZ" sz="2400" b="1" dirty="0" smtClean="0"/>
              <a:t>. I´ve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long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hair</a:t>
            </a:r>
            <a:r>
              <a:rPr lang="cs-CZ" sz="2400" b="1" dirty="0" smtClean="0"/>
              <a:t>. I´m </a:t>
            </a:r>
            <a:r>
              <a:rPr lang="cs-CZ" sz="2400" b="1" dirty="0" err="1" smtClean="0"/>
              <a:t>brown</a:t>
            </a:r>
            <a:r>
              <a:rPr lang="cs-CZ" sz="2400" b="1" dirty="0" smtClean="0"/>
              <a:t>. I </a:t>
            </a:r>
            <a:r>
              <a:rPr lang="cs-CZ" sz="2400" b="1" dirty="0" err="1" smtClean="0"/>
              <a:t>like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meat</a:t>
            </a:r>
            <a:r>
              <a:rPr lang="cs-CZ" sz="2400" b="1" dirty="0" smtClean="0"/>
              <a:t>. </a:t>
            </a:r>
          </a:p>
          <a:p>
            <a:pPr algn="ctr"/>
            <a:r>
              <a:rPr lang="cs-CZ" sz="2400" b="1" dirty="0" smtClean="0"/>
              <a:t>ROAR!!!  </a:t>
            </a:r>
            <a:endParaRPr lang="cs-CZ" sz="2400" b="1" dirty="0"/>
          </a:p>
        </p:txBody>
      </p:sp>
      <p:pic>
        <p:nvPicPr>
          <p:cNvPr id="2051" name="Picture 3" descr="C:\Users\Martina\AppData\Local\Microsoft\Windows\Temporary Internet Files\Content.IE5\BW4LMQ1Y\MP900432898[1].jpg"/>
          <p:cNvPicPr>
            <a:picLocks noChangeAspect="1" noChangeArrowheads="1"/>
          </p:cNvPicPr>
          <p:nvPr/>
        </p:nvPicPr>
        <p:blipFill>
          <a:blip r:embed="rId4" cstate="print"/>
          <a:srcRect t="2547" r="25250"/>
          <a:stretch>
            <a:fillRect/>
          </a:stretch>
        </p:blipFill>
        <p:spPr bwMode="auto">
          <a:xfrm>
            <a:off x="2987824" y="3284984"/>
            <a:ext cx="1872208" cy="13709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63668__miselaineous__elaine-growl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5652120" y="5301208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28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rtina\AppData\Local\Microsoft\Windows\Temporary Internet Files\Content.IE5\SEQ1TQF2\MP900403179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48680"/>
            <a:ext cx="3174856" cy="2115744"/>
          </a:xfrm>
          <a:prstGeom prst="rect">
            <a:avLst/>
          </a:prstGeom>
          <a:noFill/>
        </p:spPr>
      </p:pic>
      <p:pic>
        <p:nvPicPr>
          <p:cNvPr id="3075" name="Picture 3" descr="C:\Users\Martina\AppData\Local\Microsoft\Windows\Temporary Internet Files\Content.IE5\8GN0SNH5\MP900403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284984"/>
            <a:ext cx="2081784" cy="3121152"/>
          </a:xfrm>
          <a:prstGeom prst="rect">
            <a:avLst/>
          </a:prstGeom>
          <a:noFill/>
        </p:spPr>
      </p:pic>
      <p:pic>
        <p:nvPicPr>
          <p:cNvPr id="3076" name="Picture 4" descr="C:\Users\Martina\AppData\Local\Microsoft\Windows\Temporary Internet Files\Content.IE5\BW4LMQ1Y\MP9001788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3501008"/>
            <a:ext cx="1972381" cy="2980928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2555776" y="404664"/>
            <a:ext cx="3024336" cy="1404736"/>
          </a:xfrm>
          <a:prstGeom prst="wedgeEllipseCallout">
            <a:avLst>
              <a:gd name="adj1" fmla="val -52928"/>
              <a:gd name="adj2" fmla="val 625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hippo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I´m </a:t>
            </a:r>
            <a:r>
              <a:rPr lang="cs-CZ" sz="2000" b="1" dirty="0" err="1" smtClean="0"/>
              <a:t>big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like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water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eat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water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plants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3131840" y="2780928"/>
            <a:ext cx="3024336" cy="1404736"/>
          </a:xfrm>
          <a:prstGeom prst="wedgeEllipseCallout">
            <a:avLst>
              <a:gd name="adj1" fmla="val -50137"/>
              <a:gd name="adj2" fmla="val 6750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monkey</a:t>
            </a:r>
            <a:r>
              <a:rPr lang="cs-CZ" sz="2000" b="1" dirty="0" smtClean="0"/>
              <a:t>. I´m </a:t>
            </a:r>
            <a:r>
              <a:rPr lang="cs-CZ" sz="2000" b="1" dirty="0" err="1" smtClean="0"/>
              <a:t>brown</a:t>
            </a:r>
            <a:r>
              <a:rPr lang="cs-CZ" sz="2000" b="1" dirty="0" smtClean="0"/>
              <a:t>. I´ve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long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tail</a:t>
            </a:r>
            <a:r>
              <a:rPr lang="cs-CZ" sz="2000" b="1" dirty="0" smtClean="0"/>
              <a:t>. </a:t>
            </a:r>
            <a:endParaRPr lang="cs-CZ" sz="2000" b="1" dirty="0"/>
          </a:p>
        </p:txBody>
      </p:sp>
      <p:sp>
        <p:nvSpPr>
          <p:cNvPr id="7" name="Oválný popisek 6"/>
          <p:cNvSpPr/>
          <p:nvPr/>
        </p:nvSpPr>
        <p:spPr>
          <a:xfrm>
            <a:off x="5940152" y="1340768"/>
            <a:ext cx="3024336" cy="1404736"/>
          </a:xfrm>
          <a:prstGeom prst="wedgeEllipseCallout">
            <a:avLst>
              <a:gd name="adj1" fmla="val -5948"/>
              <a:gd name="adj2" fmla="val 12559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giraffe</a:t>
            </a:r>
            <a:r>
              <a:rPr lang="cs-CZ" sz="2000" b="1" dirty="0" smtClean="0"/>
              <a:t>. I´ve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a </a:t>
            </a:r>
            <a:r>
              <a:rPr lang="cs-CZ" sz="2000" b="1" dirty="0" err="1" smtClean="0">
                <a:solidFill>
                  <a:schemeClr val="tx1"/>
                </a:solidFill>
              </a:rPr>
              <a:t>long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neck</a:t>
            </a:r>
            <a:r>
              <a:rPr lang="cs-CZ" sz="2000" b="1" dirty="0" smtClean="0"/>
              <a:t>.  I </a:t>
            </a:r>
            <a:r>
              <a:rPr lang="cs-CZ" sz="2000" b="1" dirty="0" err="1" smtClean="0"/>
              <a:t>eat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leaves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027" name="plant"/>
          <p:cNvSpPr>
            <a:spLocks noEditPoints="1" noChangeArrowheads="1"/>
          </p:cNvSpPr>
          <p:nvPr/>
        </p:nvSpPr>
        <p:spPr bwMode="auto">
          <a:xfrm>
            <a:off x="4355976" y="1412776"/>
            <a:ext cx="1048891" cy="688851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7100 w 21600"/>
              <a:gd name="T17" fmla="*/ 10092 h 21600"/>
              <a:gd name="T18" fmla="*/ 14545 w 21600"/>
              <a:gd name="T19" fmla="*/ 13573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9368" y="9002"/>
                </a:moveTo>
                <a:lnTo>
                  <a:pt x="9254" y="8422"/>
                </a:lnTo>
                <a:lnTo>
                  <a:pt x="9139" y="7935"/>
                </a:lnTo>
                <a:lnTo>
                  <a:pt x="8819" y="7355"/>
                </a:lnTo>
                <a:lnTo>
                  <a:pt x="8475" y="6728"/>
                </a:lnTo>
                <a:lnTo>
                  <a:pt x="8040" y="6287"/>
                </a:lnTo>
                <a:lnTo>
                  <a:pt x="7421" y="5707"/>
                </a:lnTo>
                <a:lnTo>
                  <a:pt x="6574" y="5429"/>
                </a:lnTo>
                <a:lnTo>
                  <a:pt x="5452" y="5313"/>
                </a:lnTo>
                <a:lnTo>
                  <a:pt x="4856" y="5220"/>
                </a:lnTo>
                <a:lnTo>
                  <a:pt x="4169" y="5220"/>
                </a:lnTo>
                <a:lnTo>
                  <a:pt x="3665" y="5104"/>
                </a:lnTo>
                <a:lnTo>
                  <a:pt x="3001" y="4872"/>
                </a:lnTo>
                <a:lnTo>
                  <a:pt x="2497" y="4756"/>
                </a:lnTo>
                <a:lnTo>
                  <a:pt x="2062" y="4408"/>
                </a:lnTo>
                <a:lnTo>
                  <a:pt x="1603" y="4083"/>
                </a:lnTo>
                <a:lnTo>
                  <a:pt x="1283" y="3689"/>
                </a:lnTo>
                <a:lnTo>
                  <a:pt x="1283" y="4315"/>
                </a:lnTo>
                <a:lnTo>
                  <a:pt x="1489" y="5104"/>
                </a:lnTo>
                <a:lnTo>
                  <a:pt x="1832" y="6055"/>
                </a:lnTo>
                <a:lnTo>
                  <a:pt x="2382" y="6914"/>
                </a:lnTo>
                <a:lnTo>
                  <a:pt x="2680" y="7471"/>
                </a:lnTo>
                <a:lnTo>
                  <a:pt x="3115" y="7935"/>
                </a:lnTo>
                <a:lnTo>
                  <a:pt x="3573" y="8213"/>
                </a:lnTo>
                <a:lnTo>
                  <a:pt x="4077" y="8654"/>
                </a:lnTo>
                <a:lnTo>
                  <a:pt x="4627" y="9002"/>
                </a:lnTo>
                <a:lnTo>
                  <a:pt x="5245" y="9234"/>
                </a:lnTo>
                <a:lnTo>
                  <a:pt x="6024" y="9443"/>
                </a:lnTo>
                <a:lnTo>
                  <a:pt x="6757" y="9628"/>
                </a:lnTo>
                <a:lnTo>
                  <a:pt x="5177" y="10069"/>
                </a:lnTo>
                <a:lnTo>
                  <a:pt x="3963" y="10649"/>
                </a:lnTo>
                <a:lnTo>
                  <a:pt x="3344" y="11044"/>
                </a:lnTo>
                <a:lnTo>
                  <a:pt x="2886" y="11600"/>
                </a:lnTo>
                <a:lnTo>
                  <a:pt x="2497" y="12041"/>
                </a:lnTo>
                <a:lnTo>
                  <a:pt x="1947" y="12343"/>
                </a:lnTo>
                <a:lnTo>
                  <a:pt x="1168" y="12668"/>
                </a:lnTo>
                <a:lnTo>
                  <a:pt x="0" y="12900"/>
                </a:lnTo>
                <a:lnTo>
                  <a:pt x="435" y="13248"/>
                </a:lnTo>
                <a:lnTo>
                  <a:pt x="779" y="13456"/>
                </a:lnTo>
                <a:lnTo>
                  <a:pt x="1283" y="13642"/>
                </a:lnTo>
                <a:lnTo>
                  <a:pt x="1718" y="13758"/>
                </a:lnTo>
                <a:lnTo>
                  <a:pt x="2680" y="13851"/>
                </a:lnTo>
                <a:lnTo>
                  <a:pt x="3573" y="13758"/>
                </a:lnTo>
                <a:lnTo>
                  <a:pt x="4512" y="13526"/>
                </a:lnTo>
                <a:lnTo>
                  <a:pt x="5360" y="13248"/>
                </a:lnTo>
                <a:lnTo>
                  <a:pt x="6139" y="12900"/>
                </a:lnTo>
                <a:lnTo>
                  <a:pt x="6757" y="12552"/>
                </a:lnTo>
                <a:lnTo>
                  <a:pt x="6459" y="13132"/>
                </a:lnTo>
                <a:lnTo>
                  <a:pt x="6139" y="13642"/>
                </a:lnTo>
                <a:lnTo>
                  <a:pt x="5910" y="14199"/>
                </a:lnTo>
                <a:lnTo>
                  <a:pt x="5681" y="14663"/>
                </a:lnTo>
                <a:lnTo>
                  <a:pt x="5681" y="15150"/>
                </a:lnTo>
                <a:lnTo>
                  <a:pt x="5681" y="15730"/>
                </a:lnTo>
                <a:lnTo>
                  <a:pt x="5681" y="16241"/>
                </a:lnTo>
                <a:lnTo>
                  <a:pt x="5795" y="16913"/>
                </a:lnTo>
                <a:lnTo>
                  <a:pt x="5910" y="17586"/>
                </a:lnTo>
                <a:lnTo>
                  <a:pt x="5910" y="18213"/>
                </a:lnTo>
                <a:lnTo>
                  <a:pt x="5795" y="18885"/>
                </a:lnTo>
                <a:lnTo>
                  <a:pt x="5566" y="19396"/>
                </a:lnTo>
                <a:lnTo>
                  <a:pt x="5245" y="19976"/>
                </a:lnTo>
                <a:lnTo>
                  <a:pt x="4971" y="20370"/>
                </a:lnTo>
                <a:lnTo>
                  <a:pt x="4512" y="20811"/>
                </a:lnTo>
                <a:lnTo>
                  <a:pt x="4077" y="21043"/>
                </a:lnTo>
                <a:lnTo>
                  <a:pt x="5177" y="20927"/>
                </a:lnTo>
                <a:lnTo>
                  <a:pt x="6253" y="20486"/>
                </a:lnTo>
                <a:lnTo>
                  <a:pt x="7421" y="19976"/>
                </a:lnTo>
                <a:lnTo>
                  <a:pt x="8361" y="19187"/>
                </a:lnTo>
                <a:lnTo>
                  <a:pt x="8819" y="18769"/>
                </a:lnTo>
                <a:lnTo>
                  <a:pt x="9139" y="18213"/>
                </a:lnTo>
                <a:lnTo>
                  <a:pt x="9437" y="17772"/>
                </a:lnTo>
                <a:lnTo>
                  <a:pt x="9643" y="17261"/>
                </a:lnTo>
                <a:lnTo>
                  <a:pt x="9872" y="16681"/>
                </a:lnTo>
                <a:lnTo>
                  <a:pt x="9872" y="16171"/>
                </a:lnTo>
                <a:lnTo>
                  <a:pt x="9872" y="15614"/>
                </a:lnTo>
                <a:lnTo>
                  <a:pt x="9758" y="15057"/>
                </a:lnTo>
                <a:lnTo>
                  <a:pt x="10216" y="15498"/>
                </a:lnTo>
                <a:lnTo>
                  <a:pt x="10537" y="16241"/>
                </a:lnTo>
                <a:lnTo>
                  <a:pt x="10834" y="17145"/>
                </a:lnTo>
                <a:lnTo>
                  <a:pt x="11041" y="18213"/>
                </a:lnTo>
                <a:lnTo>
                  <a:pt x="11155" y="19187"/>
                </a:lnTo>
                <a:lnTo>
                  <a:pt x="11155" y="20185"/>
                </a:lnTo>
                <a:lnTo>
                  <a:pt x="11155" y="20579"/>
                </a:lnTo>
                <a:lnTo>
                  <a:pt x="11041" y="21043"/>
                </a:lnTo>
                <a:lnTo>
                  <a:pt x="10926" y="21391"/>
                </a:lnTo>
                <a:lnTo>
                  <a:pt x="10766" y="21600"/>
                </a:lnTo>
                <a:lnTo>
                  <a:pt x="11499" y="21484"/>
                </a:lnTo>
                <a:lnTo>
                  <a:pt x="12323" y="21043"/>
                </a:lnTo>
                <a:lnTo>
                  <a:pt x="13102" y="20370"/>
                </a:lnTo>
                <a:lnTo>
                  <a:pt x="13606" y="19628"/>
                </a:lnTo>
                <a:lnTo>
                  <a:pt x="13950" y="19071"/>
                </a:lnTo>
                <a:lnTo>
                  <a:pt x="14064" y="18677"/>
                </a:lnTo>
                <a:lnTo>
                  <a:pt x="14179" y="18097"/>
                </a:lnTo>
                <a:lnTo>
                  <a:pt x="14293" y="17586"/>
                </a:lnTo>
                <a:lnTo>
                  <a:pt x="14179" y="16913"/>
                </a:lnTo>
                <a:lnTo>
                  <a:pt x="14064" y="16241"/>
                </a:lnTo>
                <a:lnTo>
                  <a:pt x="13835" y="15614"/>
                </a:lnTo>
                <a:lnTo>
                  <a:pt x="13560" y="14872"/>
                </a:lnTo>
                <a:lnTo>
                  <a:pt x="13950" y="14941"/>
                </a:lnTo>
                <a:lnTo>
                  <a:pt x="14408" y="15150"/>
                </a:lnTo>
                <a:lnTo>
                  <a:pt x="14843" y="15266"/>
                </a:lnTo>
                <a:lnTo>
                  <a:pt x="15232" y="15614"/>
                </a:lnTo>
                <a:lnTo>
                  <a:pt x="15576" y="15846"/>
                </a:lnTo>
                <a:lnTo>
                  <a:pt x="15897" y="16171"/>
                </a:lnTo>
                <a:lnTo>
                  <a:pt x="16126" y="16473"/>
                </a:lnTo>
                <a:lnTo>
                  <a:pt x="16240" y="16913"/>
                </a:lnTo>
                <a:lnTo>
                  <a:pt x="16515" y="17261"/>
                </a:lnTo>
                <a:lnTo>
                  <a:pt x="17088" y="17586"/>
                </a:lnTo>
                <a:lnTo>
                  <a:pt x="17798" y="17865"/>
                </a:lnTo>
                <a:lnTo>
                  <a:pt x="18576" y="18097"/>
                </a:lnTo>
                <a:lnTo>
                  <a:pt x="19424" y="18213"/>
                </a:lnTo>
                <a:lnTo>
                  <a:pt x="20317" y="18213"/>
                </a:lnTo>
                <a:lnTo>
                  <a:pt x="21050" y="18213"/>
                </a:lnTo>
                <a:lnTo>
                  <a:pt x="21600" y="17865"/>
                </a:lnTo>
                <a:lnTo>
                  <a:pt x="21165" y="17656"/>
                </a:lnTo>
                <a:lnTo>
                  <a:pt x="20592" y="17470"/>
                </a:lnTo>
                <a:lnTo>
                  <a:pt x="20088" y="17029"/>
                </a:lnTo>
                <a:lnTo>
                  <a:pt x="19653" y="16681"/>
                </a:lnTo>
                <a:lnTo>
                  <a:pt x="19195" y="16241"/>
                </a:lnTo>
                <a:lnTo>
                  <a:pt x="18920" y="15962"/>
                </a:lnTo>
                <a:lnTo>
                  <a:pt x="18576" y="15498"/>
                </a:lnTo>
                <a:lnTo>
                  <a:pt x="18576" y="15057"/>
                </a:lnTo>
                <a:lnTo>
                  <a:pt x="18485" y="14756"/>
                </a:lnTo>
                <a:lnTo>
                  <a:pt x="18256" y="14199"/>
                </a:lnTo>
                <a:lnTo>
                  <a:pt x="17912" y="13526"/>
                </a:lnTo>
                <a:lnTo>
                  <a:pt x="17523" y="13016"/>
                </a:lnTo>
                <a:lnTo>
                  <a:pt x="16973" y="12436"/>
                </a:lnTo>
                <a:lnTo>
                  <a:pt x="16355" y="12041"/>
                </a:lnTo>
                <a:lnTo>
                  <a:pt x="16011" y="11832"/>
                </a:lnTo>
                <a:lnTo>
                  <a:pt x="15690" y="11716"/>
                </a:lnTo>
                <a:lnTo>
                  <a:pt x="15232" y="11716"/>
                </a:lnTo>
                <a:lnTo>
                  <a:pt x="14843" y="11716"/>
                </a:lnTo>
                <a:lnTo>
                  <a:pt x="15461" y="11252"/>
                </a:lnTo>
                <a:lnTo>
                  <a:pt x="16126" y="10858"/>
                </a:lnTo>
                <a:lnTo>
                  <a:pt x="16973" y="10649"/>
                </a:lnTo>
                <a:lnTo>
                  <a:pt x="17798" y="10417"/>
                </a:lnTo>
                <a:lnTo>
                  <a:pt x="18806" y="10301"/>
                </a:lnTo>
                <a:lnTo>
                  <a:pt x="19653" y="10301"/>
                </a:lnTo>
                <a:lnTo>
                  <a:pt x="20478" y="10417"/>
                </a:lnTo>
                <a:lnTo>
                  <a:pt x="21256" y="10533"/>
                </a:lnTo>
                <a:lnTo>
                  <a:pt x="20707" y="9837"/>
                </a:lnTo>
                <a:lnTo>
                  <a:pt x="19859" y="9234"/>
                </a:lnTo>
                <a:lnTo>
                  <a:pt x="18806" y="8538"/>
                </a:lnTo>
                <a:lnTo>
                  <a:pt x="17637" y="8144"/>
                </a:lnTo>
                <a:lnTo>
                  <a:pt x="16973" y="8027"/>
                </a:lnTo>
                <a:lnTo>
                  <a:pt x="16355" y="7935"/>
                </a:lnTo>
                <a:lnTo>
                  <a:pt x="15805" y="7935"/>
                </a:lnTo>
                <a:lnTo>
                  <a:pt x="15118" y="8027"/>
                </a:lnTo>
                <a:lnTo>
                  <a:pt x="14614" y="8144"/>
                </a:lnTo>
                <a:lnTo>
                  <a:pt x="14064" y="8422"/>
                </a:lnTo>
                <a:lnTo>
                  <a:pt x="13606" y="8886"/>
                </a:lnTo>
                <a:lnTo>
                  <a:pt x="13217" y="9327"/>
                </a:lnTo>
                <a:lnTo>
                  <a:pt x="13606" y="8538"/>
                </a:lnTo>
                <a:lnTo>
                  <a:pt x="13950" y="7935"/>
                </a:lnTo>
                <a:lnTo>
                  <a:pt x="14293" y="7123"/>
                </a:lnTo>
                <a:lnTo>
                  <a:pt x="14499" y="6519"/>
                </a:lnTo>
                <a:lnTo>
                  <a:pt x="14614" y="5823"/>
                </a:lnTo>
                <a:lnTo>
                  <a:pt x="14614" y="5220"/>
                </a:lnTo>
                <a:lnTo>
                  <a:pt x="14408" y="4524"/>
                </a:lnTo>
                <a:lnTo>
                  <a:pt x="14064" y="3898"/>
                </a:lnTo>
                <a:lnTo>
                  <a:pt x="13606" y="3225"/>
                </a:lnTo>
                <a:lnTo>
                  <a:pt x="13331" y="2598"/>
                </a:lnTo>
                <a:lnTo>
                  <a:pt x="13102" y="2042"/>
                </a:lnTo>
                <a:lnTo>
                  <a:pt x="12896" y="1485"/>
                </a:lnTo>
                <a:lnTo>
                  <a:pt x="12781" y="1090"/>
                </a:lnTo>
                <a:lnTo>
                  <a:pt x="12667" y="626"/>
                </a:lnTo>
                <a:lnTo>
                  <a:pt x="12667" y="278"/>
                </a:lnTo>
                <a:lnTo>
                  <a:pt x="12667" y="0"/>
                </a:lnTo>
                <a:lnTo>
                  <a:pt x="12163" y="394"/>
                </a:lnTo>
                <a:lnTo>
                  <a:pt x="11728" y="974"/>
                </a:lnTo>
                <a:lnTo>
                  <a:pt x="11155" y="1601"/>
                </a:lnTo>
                <a:lnTo>
                  <a:pt x="10766" y="2390"/>
                </a:lnTo>
                <a:lnTo>
                  <a:pt x="10330" y="3109"/>
                </a:lnTo>
                <a:lnTo>
                  <a:pt x="10101" y="3898"/>
                </a:lnTo>
                <a:lnTo>
                  <a:pt x="9987" y="4524"/>
                </a:lnTo>
                <a:lnTo>
                  <a:pt x="10101" y="5220"/>
                </a:lnTo>
                <a:lnTo>
                  <a:pt x="10216" y="5823"/>
                </a:lnTo>
                <a:lnTo>
                  <a:pt x="10330" y="6403"/>
                </a:lnTo>
                <a:lnTo>
                  <a:pt x="10330" y="6914"/>
                </a:lnTo>
                <a:lnTo>
                  <a:pt x="10216" y="7471"/>
                </a:lnTo>
                <a:lnTo>
                  <a:pt x="10101" y="7935"/>
                </a:lnTo>
                <a:lnTo>
                  <a:pt x="9872" y="8329"/>
                </a:lnTo>
                <a:lnTo>
                  <a:pt x="9643" y="8654"/>
                </a:lnTo>
                <a:lnTo>
                  <a:pt x="9368" y="9002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 descr="C:\Users\Martina\AppData\Local\Microsoft\Windows\Temporary Internet Files\Content.IE5\BW4LMQ1Y\MP900414025[1].jpg"/>
          <p:cNvPicPr>
            <a:picLocks noChangeAspect="1" noChangeArrowheads="1"/>
          </p:cNvPicPr>
          <p:nvPr/>
        </p:nvPicPr>
        <p:blipFill>
          <a:blip r:embed="rId5" cstate="print"/>
          <a:srcRect l="17323" t="23750" r="16269" b="21650"/>
          <a:stretch>
            <a:fillRect/>
          </a:stretch>
        </p:blipFill>
        <p:spPr bwMode="auto">
          <a:xfrm>
            <a:off x="8028384" y="2276872"/>
            <a:ext cx="1115616" cy="92082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012160" y="4869160"/>
            <a:ext cx="14285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long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neck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9341829">
            <a:off x="7079159" y="4495616"/>
            <a:ext cx="733874" cy="20711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661248"/>
            <a:ext cx="12410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long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tail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1691680" y="5733256"/>
            <a:ext cx="733874" cy="20711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0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tina\AppData\Local\Microsoft\Windows\Temporary Internet Files\Content.IE5\SEQ1TQF2\MP9004092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82190"/>
            <a:ext cx="3779912" cy="2518957"/>
          </a:xfrm>
          <a:prstGeom prst="rect">
            <a:avLst/>
          </a:prstGeom>
          <a:noFill/>
        </p:spPr>
      </p:pic>
      <p:pic>
        <p:nvPicPr>
          <p:cNvPr id="4099" name="Picture 3" descr="C:\Users\Martina\AppData\Local\Microsoft\Windows\Temporary Internet Files\Content.IE5\8GN0SNH5\MP900255575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293096"/>
            <a:ext cx="3657600" cy="2383536"/>
          </a:xfrm>
          <a:prstGeom prst="rect">
            <a:avLst/>
          </a:prstGeom>
          <a:noFill/>
        </p:spPr>
      </p:pic>
      <p:pic>
        <p:nvPicPr>
          <p:cNvPr id="4100" name="Picture 4" descr="C:\Users\Martina\AppData\Local\Microsoft\Windows\Temporary Internet Files\Content.IE5\NM0CHSAD\MP90026296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486512"/>
            <a:ext cx="2232248" cy="2251007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>
            <a:off x="1475656" y="3212976"/>
            <a:ext cx="733874" cy="20711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ný popisek 5"/>
          <p:cNvSpPr/>
          <p:nvPr/>
        </p:nvSpPr>
        <p:spPr>
          <a:xfrm>
            <a:off x="6119664" y="2708920"/>
            <a:ext cx="3024336" cy="1404736"/>
          </a:xfrm>
          <a:prstGeom prst="wedgeEllipseCallout">
            <a:avLst>
              <a:gd name="adj1" fmla="val -31066"/>
              <a:gd name="adj2" fmla="val -11976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an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elephant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I´m </a:t>
            </a:r>
            <a:r>
              <a:rPr lang="cs-CZ" sz="2000" b="1" dirty="0" err="1" smtClean="0"/>
              <a:t>big</a:t>
            </a:r>
            <a:r>
              <a:rPr lang="cs-CZ" sz="2000" b="1" dirty="0" smtClean="0"/>
              <a:t>. I´ve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big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ears</a:t>
            </a:r>
            <a:r>
              <a:rPr lang="cs-CZ" sz="2000" b="1" dirty="0" smtClean="0"/>
              <a:t>, </a:t>
            </a:r>
            <a:r>
              <a:rPr lang="cs-CZ" sz="2000" b="1" dirty="0" err="1" smtClean="0">
                <a:solidFill>
                  <a:schemeClr val="tx1"/>
                </a:solidFill>
              </a:rPr>
              <a:t>tusks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and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long</a:t>
            </a:r>
            <a:r>
              <a:rPr lang="cs-CZ" sz="2000" b="1" dirty="0" smtClean="0"/>
              <a:t> nose.</a:t>
            </a:r>
            <a:endParaRPr lang="cs-CZ" sz="2000" b="1" dirty="0"/>
          </a:p>
        </p:txBody>
      </p:sp>
      <p:pic>
        <p:nvPicPr>
          <p:cNvPr id="2050" name="Picture 2" descr="C:\Users\Martina\AppData\Local\Microsoft\Windows\Temporary Internet Files\Content.IE5\SEQ1TQF2\MC9000572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2564904"/>
            <a:ext cx="1635492" cy="10801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3068960"/>
            <a:ext cx="1418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sharp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teeth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2708176" y="404664"/>
            <a:ext cx="3024336" cy="1728192"/>
          </a:xfrm>
          <a:prstGeom prst="wedgeEllipseCallout">
            <a:avLst>
              <a:gd name="adj1" fmla="val -52928"/>
              <a:gd name="adj2" fmla="val 625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crocodile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I´ve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sharp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teeth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like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water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eat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fish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and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meat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79912" y="3645024"/>
            <a:ext cx="24817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long</a:t>
            </a:r>
            <a:r>
              <a:rPr lang="cs-CZ" sz="2000" b="1" dirty="0" smtClean="0">
                <a:solidFill>
                  <a:srgbClr val="FF0000"/>
                </a:solidFill>
              </a:rPr>
              <a:t> nose = a trunk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16775207">
            <a:off x="5500912" y="3079570"/>
            <a:ext cx="964192" cy="21618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460432" y="620688"/>
            <a:ext cx="7681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tusks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9651020">
            <a:off x="6629033" y="1217648"/>
            <a:ext cx="1916017" cy="192711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ný popisek 13"/>
          <p:cNvSpPr/>
          <p:nvPr/>
        </p:nvSpPr>
        <p:spPr>
          <a:xfrm>
            <a:off x="1043608" y="4869160"/>
            <a:ext cx="3024336" cy="1404736"/>
          </a:xfrm>
          <a:prstGeom prst="wedgeEllipseCallout">
            <a:avLst>
              <a:gd name="adj1" fmla="val 103827"/>
              <a:gd name="adj2" fmla="val -2662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snake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I´m </a:t>
            </a:r>
            <a:r>
              <a:rPr lang="cs-CZ" sz="2000" b="1" dirty="0" err="1" smtClean="0"/>
              <a:t>long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haven</a:t>
            </a:r>
            <a:r>
              <a:rPr lang="cs-CZ" sz="2000" b="1" dirty="0" smtClean="0"/>
              <a:t>´t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legs</a:t>
            </a:r>
            <a:r>
              <a:rPr lang="cs-CZ" sz="2000" b="1" dirty="0" smtClean="0"/>
              <a:t>. </a:t>
            </a:r>
            <a:r>
              <a:rPr lang="cs-CZ" sz="2000" b="1" dirty="0" smtClean="0"/>
              <a:t>I </a:t>
            </a:r>
            <a:r>
              <a:rPr lang="cs-CZ" sz="2000" b="1" dirty="0" err="1" smtClean="0"/>
              <a:t>eat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mice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pic>
        <p:nvPicPr>
          <p:cNvPr id="2051" name="Picture 3" descr="C:\Users\Martina\AppData\Local\Microsoft\Windows\Temporary Internet Files\Content.IE5\SEQ1TQF2\MP900262274[1].jpg"/>
          <p:cNvPicPr>
            <a:picLocks noChangeAspect="1" noChangeArrowheads="1"/>
          </p:cNvPicPr>
          <p:nvPr/>
        </p:nvPicPr>
        <p:blipFill>
          <a:blip r:embed="rId6" cstate="print"/>
          <a:srcRect l="34250" t="25893" r="4719" b="22880"/>
          <a:stretch>
            <a:fillRect/>
          </a:stretch>
        </p:blipFill>
        <p:spPr bwMode="auto">
          <a:xfrm>
            <a:off x="3779912" y="5589240"/>
            <a:ext cx="1575704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tina\AppData\Local\Microsoft\Windows\Temporary Internet Files\Content.IE5\BW4LMQ1Y\MP9002555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2067671" cy="3124944"/>
          </a:xfrm>
          <a:prstGeom prst="rect">
            <a:avLst/>
          </a:prstGeom>
          <a:noFill/>
        </p:spPr>
      </p:pic>
      <p:pic>
        <p:nvPicPr>
          <p:cNvPr id="5123" name="Picture 3" descr="C:\Users\Martina\AppData\Local\Microsoft\Windows\Temporary Internet Files\Content.IE5\8GN0SNH5\MP900399650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501008"/>
            <a:ext cx="2081784" cy="3121152"/>
          </a:xfrm>
          <a:prstGeom prst="rect">
            <a:avLst/>
          </a:prstGeom>
          <a:noFill/>
        </p:spPr>
      </p:pic>
      <p:pic>
        <p:nvPicPr>
          <p:cNvPr id="5125" name="Picture 5" descr="C:\Users\Martina\AppData\Local\Microsoft\Windows\Temporary Internet Files\Content.IE5\SEQ1TQF2\MP900180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492896"/>
            <a:ext cx="2310384" cy="3657600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6119664" y="620688"/>
            <a:ext cx="3024336" cy="1764776"/>
          </a:xfrm>
          <a:prstGeom prst="wedgeEllipseCallout">
            <a:avLst>
              <a:gd name="adj1" fmla="val 8937"/>
              <a:gd name="adj2" fmla="val 11698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penguin</a:t>
            </a:r>
            <a:r>
              <a:rPr lang="cs-CZ" sz="2000" b="1" dirty="0" smtClean="0"/>
              <a:t>. I´m </a:t>
            </a:r>
            <a:r>
              <a:rPr lang="cs-CZ" sz="2000" b="1" dirty="0" err="1" smtClean="0"/>
              <a:t>from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Antarctic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I´m a </a:t>
            </a:r>
            <a:r>
              <a:rPr lang="cs-CZ" sz="2000" b="1" dirty="0" err="1" smtClean="0"/>
              <a:t>bird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eat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fish</a:t>
            </a:r>
            <a:r>
              <a:rPr lang="cs-CZ" sz="2000" b="1" dirty="0" smtClean="0"/>
              <a:t>..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251520" y="5013176"/>
            <a:ext cx="3024336" cy="1404736"/>
          </a:xfrm>
          <a:prstGeom prst="wedgeEllipseCallout">
            <a:avLst>
              <a:gd name="adj1" fmla="val 81035"/>
              <a:gd name="adj2" fmla="val -16583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a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parrot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 live in </a:t>
            </a:r>
            <a:r>
              <a:rPr lang="cs-CZ" sz="2000" b="1" dirty="0" err="1" smtClean="0"/>
              <a:t>South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America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fly</a:t>
            </a:r>
            <a:r>
              <a:rPr lang="cs-CZ" sz="2000" b="1" dirty="0" smtClean="0"/>
              <a:t>. I </a:t>
            </a:r>
            <a:r>
              <a:rPr lang="cs-CZ" sz="2000" b="1" dirty="0" err="1" smtClean="0"/>
              <a:t>like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nuts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7" name="Oválný popisek 6"/>
          <p:cNvSpPr/>
          <p:nvPr/>
        </p:nvSpPr>
        <p:spPr>
          <a:xfrm>
            <a:off x="2627784" y="476672"/>
            <a:ext cx="3024336" cy="1692768"/>
          </a:xfrm>
          <a:prstGeom prst="wedgeEllipseCallout">
            <a:avLst>
              <a:gd name="adj1" fmla="val -73860"/>
              <a:gd name="adj2" fmla="val 1943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I´m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an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bg2">
                    <a:lumMod val="50000"/>
                  </a:schemeClr>
                </a:solidFill>
              </a:rPr>
              <a:t>eagle</a:t>
            </a:r>
            <a:r>
              <a:rPr lang="cs-CZ" sz="2000" b="1" dirty="0" smtClean="0"/>
              <a:t>. </a:t>
            </a:r>
          </a:p>
          <a:p>
            <a:pPr algn="ctr"/>
            <a:r>
              <a:rPr lang="cs-CZ" sz="2000" b="1" dirty="0" smtClean="0"/>
              <a:t>I´m </a:t>
            </a:r>
            <a:r>
              <a:rPr lang="cs-CZ" sz="2000" b="1" dirty="0" err="1" smtClean="0"/>
              <a:t>from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North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America</a:t>
            </a:r>
            <a:r>
              <a:rPr lang="cs-CZ" sz="2000" b="1" dirty="0" smtClean="0"/>
              <a:t>. I´ve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sharp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beak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/>
              <a:t>and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claws</a:t>
            </a:r>
            <a:r>
              <a:rPr lang="cs-CZ" sz="2000" b="1" dirty="0" smtClean="0"/>
              <a:t> .</a:t>
            </a:r>
            <a:endParaRPr lang="cs-CZ" sz="2000" b="1" dirty="0"/>
          </a:p>
        </p:txBody>
      </p:sp>
      <p:sp>
        <p:nvSpPr>
          <p:cNvPr id="8" name="Šipka doprava 7"/>
          <p:cNvSpPr/>
          <p:nvPr/>
        </p:nvSpPr>
        <p:spPr>
          <a:xfrm rot="10560638">
            <a:off x="1913412" y="1597778"/>
            <a:ext cx="1160872" cy="2019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9825512">
            <a:off x="1824497" y="2250902"/>
            <a:ext cx="1901253" cy="1912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Martina\AppData\Local\Microsoft\Windows\Temporary Internet Files\Content.IE5\NM0CHSAD\MP900425510[1].jpg"/>
          <p:cNvPicPr>
            <a:picLocks noChangeAspect="1" noChangeArrowheads="1"/>
          </p:cNvPicPr>
          <p:nvPr/>
        </p:nvPicPr>
        <p:blipFill>
          <a:blip r:embed="rId5" cstate="print"/>
          <a:srcRect l="26900" t="18500" r="19550" b="19551"/>
          <a:stretch>
            <a:fillRect/>
          </a:stretch>
        </p:blipFill>
        <p:spPr bwMode="auto">
          <a:xfrm>
            <a:off x="2843808" y="5441843"/>
            <a:ext cx="1224136" cy="141615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5" name="Picture 3" descr="C:\Users\Martina\AppData\Local\Microsoft\Windows\Temporary Internet Files\Content.IE5\BW4LMQ1Y\MC9004125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2492896"/>
            <a:ext cx="1787980" cy="730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tina\AppData\Local\Microsoft\Windows\Temporary Internet Files\Content.IE5\8GN0SNH5\MP9004075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2191"/>
            <a:ext cx="3203848" cy="2135064"/>
          </a:xfrm>
          <a:prstGeom prst="rect">
            <a:avLst/>
          </a:prstGeom>
          <a:noFill/>
        </p:spPr>
      </p:pic>
      <p:pic>
        <p:nvPicPr>
          <p:cNvPr id="6147" name="Picture 3" descr="C:\Users\Martina\AppData\Local\Microsoft\Windows\Temporary Internet Files\Content.IE5\NM0CHSAD\MP900178759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05064"/>
            <a:ext cx="3657600" cy="2444496"/>
          </a:xfrm>
          <a:prstGeom prst="rect">
            <a:avLst/>
          </a:prstGeom>
          <a:noFill/>
        </p:spPr>
      </p:pic>
      <p:pic>
        <p:nvPicPr>
          <p:cNvPr id="6148" name="Picture 4" descr="C:\Users\Martina\AppData\Local\Microsoft\Windows\Temporary Internet Files\Content.IE5\NM0CHSAD\MP900262827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124744"/>
            <a:ext cx="2908920" cy="195867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2492896"/>
            <a:ext cx="44980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ostrich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´s a </a:t>
            </a:r>
            <a:r>
              <a:rPr lang="cs-CZ" sz="2400" b="1" dirty="0" err="1" smtClean="0"/>
              <a:t>bird</a:t>
            </a:r>
            <a:r>
              <a:rPr lang="cs-CZ" sz="2400" b="1" dirty="0" smtClean="0"/>
              <a:t> </a:t>
            </a:r>
          </a:p>
          <a:p>
            <a:r>
              <a:rPr lang="cs-CZ" sz="2400" b="1" dirty="0" err="1" smtClean="0"/>
              <a:t>but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´t </a:t>
            </a:r>
            <a:r>
              <a:rPr lang="cs-CZ" sz="2400" b="1" dirty="0" err="1" smtClean="0"/>
              <a:t>fly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run.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has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 err="1" smtClean="0">
                <a:solidFill>
                  <a:srgbClr val="FF0000"/>
                </a:solidFill>
              </a:rPr>
              <a:t>long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neck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2318" y="260648"/>
            <a:ext cx="45016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whale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sea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4098" name="Picture 2" descr="C:\Users\Martina\AppData\Local\Microsoft\Windows\Temporary Internet Files\Content.IE5\SEQ1TQF2\MP900144961[1].jpg"/>
          <p:cNvPicPr>
            <a:picLocks noChangeAspect="1" noChangeArrowheads="1"/>
          </p:cNvPicPr>
          <p:nvPr/>
        </p:nvPicPr>
        <p:blipFill>
          <a:blip r:embed="rId5" cstate="print"/>
          <a:srcRect l="6688" t="17188" r="12595" b="23154"/>
          <a:stretch>
            <a:fillRect/>
          </a:stretch>
        </p:blipFill>
        <p:spPr bwMode="auto">
          <a:xfrm>
            <a:off x="6929754" y="692696"/>
            <a:ext cx="2214246" cy="108012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611560" y="5013176"/>
            <a:ext cx="286597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gorilla</a:t>
            </a:r>
            <a:r>
              <a:rPr lang="cs-CZ" sz="2400" b="1" dirty="0" smtClean="0"/>
              <a:t>. 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forests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likes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bananas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4101" name="Picture 5" descr="C:\Users\Martina\AppData\Local\Microsoft\Windows\Temporary Internet Files\Content.IE5\NM0CHSAD\MP900423137[1].jpg"/>
          <p:cNvPicPr>
            <a:picLocks noChangeAspect="1" noChangeArrowheads="1"/>
          </p:cNvPicPr>
          <p:nvPr/>
        </p:nvPicPr>
        <p:blipFill>
          <a:blip r:embed="rId6" cstate="print"/>
          <a:srcRect t="31100" r="30933"/>
          <a:stretch>
            <a:fillRect/>
          </a:stretch>
        </p:blipFill>
        <p:spPr bwMode="auto">
          <a:xfrm>
            <a:off x="3563888" y="5013176"/>
            <a:ext cx="1728192" cy="173928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C:\Users\Martina\AppData\Local\Microsoft\Windows\Temporary Internet Files\Content.IE5\BW4LMQ1Y\MC900441718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3356992"/>
            <a:ext cx="1155576" cy="1155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tina\AppData\Local\Microsoft\Windows\Temporary Internet Files\Content.IE5\NM0CHSAD\MP900401526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2958832" cy="1971784"/>
          </a:xfrm>
          <a:prstGeom prst="rect">
            <a:avLst/>
          </a:prstGeom>
          <a:noFill/>
        </p:spPr>
      </p:pic>
      <p:pic>
        <p:nvPicPr>
          <p:cNvPr id="7171" name="Picture 3" descr="C:\Users\Martina\AppData\Local\Microsoft\Windows\Temporary Internet Files\Content.IE5\NM0CHSAD\MP9004069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429000"/>
            <a:ext cx="2081784" cy="3121152"/>
          </a:xfrm>
          <a:prstGeom prst="rect">
            <a:avLst/>
          </a:prstGeom>
          <a:noFill/>
        </p:spPr>
      </p:pic>
      <p:pic>
        <p:nvPicPr>
          <p:cNvPr id="7172" name="Picture 4" descr="C:\Users\Martina\AppData\Local\Microsoft\Windows\Temporary Internet Files\Content.IE5\8GN0SNH5\MP9004065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980728"/>
            <a:ext cx="1854857" cy="27809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476672"/>
            <a:ext cx="20697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frog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green.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insects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5122" name="Picture 2" descr="C:\Users\Martina\AppData\Local\Microsoft\Windows\Temporary Internet Files\Content.IE5\BW4LMQ1Y\MP900431003[1].jpg"/>
          <p:cNvPicPr>
            <a:picLocks noChangeAspect="1" noChangeArrowheads="1"/>
          </p:cNvPicPr>
          <p:nvPr/>
        </p:nvPicPr>
        <p:blipFill>
          <a:blip r:embed="rId5" cstate="print"/>
          <a:srcRect l="21745" t="31100" r="26206" b="22700"/>
          <a:stretch>
            <a:fillRect/>
          </a:stretch>
        </p:blipFill>
        <p:spPr bwMode="auto">
          <a:xfrm>
            <a:off x="4499992" y="1628800"/>
            <a:ext cx="864096" cy="10862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076056" y="3789040"/>
            <a:ext cx="30429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snowy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owl</a:t>
            </a:r>
            <a:r>
              <a:rPr lang="cs-CZ" sz="2400" b="1" dirty="0" smtClean="0"/>
              <a:t>. 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 a </a:t>
            </a:r>
            <a:r>
              <a:rPr lang="cs-CZ" sz="2400" b="1" dirty="0" err="1" smtClean="0">
                <a:solidFill>
                  <a:srgbClr val="FF0000"/>
                </a:solidFill>
              </a:rPr>
              <a:t>cold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place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flies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5123" name="Picture 3" descr="C:\Users\Martina\AppData\Local\Microsoft\Windows\Temporary Internet Files\Content.IE5\8GN0SNH5\MP90040690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4581128"/>
            <a:ext cx="2053030" cy="13681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TextovéPole 8"/>
          <p:cNvSpPr txBox="1"/>
          <p:nvPr/>
        </p:nvSpPr>
        <p:spPr>
          <a:xfrm>
            <a:off x="1907704" y="5013176"/>
            <a:ext cx="299447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polar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bear</a:t>
            </a:r>
            <a:r>
              <a:rPr lang="cs-CZ" sz="2400" b="1" dirty="0" smtClean="0"/>
              <a:t>. 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Antarctica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white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fish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Martina\AppData\Local\Microsoft\Windows\Temporary Internet Files\Content.IE5\SEQ1TQF2\MC9004125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0038" y="5950132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rtina\AppData\Local\Microsoft\Windows\Temporary Internet Files\Content.IE5\8GN0SNH5\MP900431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916832"/>
            <a:ext cx="2604032" cy="2231405"/>
          </a:xfrm>
          <a:prstGeom prst="rect">
            <a:avLst/>
          </a:prstGeom>
          <a:noFill/>
        </p:spPr>
      </p:pic>
      <p:pic>
        <p:nvPicPr>
          <p:cNvPr id="10243" name="Picture 3" descr="C:\Users\Martina\AppData\Local\Microsoft\Windows\Temporary Internet Files\Content.IE5\NM0CHSAD\MP9002891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1877090" cy="2836912"/>
          </a:xfrm>
          <a:prstGeom prst="rect">
            <a:avLst/>
          </a:prstGeom>
          <a:noFill/>
        </p:spPr>
      </p:pic>
      <p:pic>
        <p:nvPicPr>
          <p:cNvPr id="10244" name="Picture 4" descr="C:\Users\Martina\AppData\Local\Microsoft\Windows\Temporary Internet Files\Content.IE5\8GN0SNH5\MP9004032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429000"/>
            <a:ext cx="2081784" cy="31211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23728" y="404664"/>
            <a:ext cx="338919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zebra.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grasslands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grass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black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white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6146" name="Picture 2" descr="C:\Users\Martina\AppData\Local\Microsoft\Windows\Temporary Internet Files\Content.IE5\NM0CHSAD\MP900433166[1].jpg"/>
          <p:cNvPicPr>
            <a:picLocks noChangeAspect="1" noChangeArrowheads="1"/>
          </p:cNvPicPr>
          <p:nvPr/>
        </p:nvPicPr>
        <p:blipFill>
          <a:blip r:embed="rId5" cstate="print"/>
          <a:srcRect t="35081" r="1570"/>
          <a:stretch>
            <a:fillRect/>
          </a:stretch>
        </p:blipFill>
        <p:spPr bwMode="auto">
          <a:xfrm>
            <a:off x="5508104" y="548680"/>
            <a:ext cx="1648928" cy="945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2339752" y="3573016"/>
            <a:ext cx="25128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tiger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Asia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 err="1" smtClean="0">
                <a:solidFill>
                  <a:srgbClr val="FF0000"/>
                </a:solidFill>
              </a:rPr>
              <a:t>meateater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8" name="Picture 3" descr="C:\Users\Martina\AppData\Local\Microsoft\Windows\Temporary Internet Files\Content.IE5\BW4LMQ1Y\MP900432898[1].jpg"/>
          <p:cNvPicPr>
            <a:picLocks noChangeAspect="1" noChangeArrowheads="1"/>
          </p:cNvPicPr>
          <p:nvPr/>
        </p:nvPicPr>
        <p:blipFill>
          <a:blip r:embed="rId6" cstate="print"/>
          <a:srcRect t="2547" r="25250"/>
          <a:stretch>
            <a:fillRect/>
          </a:stretch>
        </p:blipFill>
        <p:spPr bwMode="auto">
          <a:xfrm>
            <a:off x="2987824" y="4725144"/>
            <a:ext cx="1296144" cy="9491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6012160" y="4149080"/>
            <a:ext cx="279005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shark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sea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fish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very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dangerous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149" name="Picture 5" descr="C:\Users\Martina\AppData\Local\Microsoft\Windows\Temporary Internet Files\Content.IE5\8GN0SNH5\MP90043924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5733256"/>
            <a:ext cx="1296144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rtina\AppData\Local\Microsoft\Windows\Temporary Internet Files\Content.IE5\SEQ1TQF2\MP9004069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3390880" cy="2259704"/>
          </a:xfrm>
          <a:prstGeom prst="rect">
            <a:avLst/>
          </a:prstGeom>
          <a:noFill/>
        </p:spPr>
      </p:pic>
      <p:pic>
        <p:nvPicPr>
          <p:cNvPr id="9219" name="Picture 3" descr="C:\Users\Martina\AppData\Local\Microsoft\Windows\Temporary Internet Files\Content.IE5\NM0CHSAD\MP9004231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212976"/>
            <a:ext cx="3347864" cy="2231038"/>
          </a:xfrm>
          <a:prstGeom prst="rect">
            <a:avLst/>
          </a:prstGeom>
          <a:noFill/>
        </p:spPr>
      </p:pic>
      <p:pic>
        <p:nvPicPr>
          <p:cNvPr id="9220" name="Picture 4" descr="C:\Users\Martina\AppData\Local\Microsoft\Windows\Temporary Internet Files\Content.IE5\SEQ1TQF2\MP9001803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844824"/>
            <a:ext cx="3657600" cy="240182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476672"/>
            <a:ext cx="42122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dolphin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err="1" smtClean="0">
                <a:solidFill>
                  <a:srgbClr val="FF0000"/>
                </a:solidFill>
              </a:rPr>
              <a:t>clever</a:t>
            </a:r>
            <a:r>
              <a:rPr lang="cs-CZ" sz="2400" b="1" dirty="0" smtClean="0">
                <a:solidFill>
                  <a:srgbClr val="FF0000"/>
                </a:solidFill>
              </a:rPr>
              <a:t>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swims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jumps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7170" name="Picture 2" descr="C:\Users\Martina\AppData\Local\Microsoft\Windows\Temporary Internet Files\Content.IE5\BW4LMQ1Y\MC90043264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595542">
            <a:off x="5802956" y="150835"/>
            <a:ext cx="782817" cy="78281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64088" y="4365104"/>
            <a:ext cx="34589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bear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brown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fish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5445224"/>
            <a:ext cx="25941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octopus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sea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fish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050" name="Picture 2" descr="C:\Users\Martina\AppData\Local\Microsoft\Windows\Temporary Internet Files\Content.IE5\SEQ1TQF2\MC9004125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8007" y="5442735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tina\AppData\Local\Microsoft\Windows\Temporary Internet Files\Content.IE5\NM0CHSAD\MC9003049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2687700" cy="1512168"/>
          </a:xfrm>
          <a:prstGeom prst="rect">
            <a:avLst/>
          </a:prstGeom>
          <a:noFill/>
        </p:spPr>
      </p:pic>
      <p:pic>
        <p:nvPicPr>
          <p:cNvPr id="8195" name="Picture 3" descr="C:\Users\Martina\AppData\Local\Microsoft\Windows\Temporary Internet Files\Content.IE5\8GN0SNH5\MP9001806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780928"/>
            <a:ext cx="3657600" cy="2401824"/>
          </a:xfrm>
          <a:prstGeom prst="rect">
            <a:avLst/>
          </a:prstGeom>
          <a:noFill/>
        </p:spPr>
      </p:pic>
      <p:pic>
        <p:nvPicPr>
          <p:cNvPr id="8196" name="Picture 4" descr="C:\Users\Martina\AppData\Local\Microsoft\Windows\Temporary Internet Files\Content.IE5\NM0CHSAD\MP9001799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75040" y="2708920"/>
            <a:ext cx="3268960" cy="21466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332656"/>
            <a:ext cx="36071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bat</a:t>
            </a:r>
            <a:r>
              <a:rPr lang="cs-CZ" sz="2400" b="1" dirty="0" smtClean="0"/>
              <a:t>. 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isn</a:t>
            </a:r>
            <a:r>
              <a:rPr lang="cs-CZ" sz="2400" b="1" dirty="0" smtClean="0"/>
              <a:t>´t a </a:t>
            </a:r>
            <a:r>
              <a:rPr lang="cs-CZ" sz="2400" b="1" dirty="0" err="1" smtClean="0"/>
              <a:t>bird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fly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eats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fruit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2" name="Picture 2" descr="C:\Users\Martina\AppData\Local\Microsoft\Windows\Temporary Internet Files\Content.IE5\SEQ1TQF2\MC900410759[1].wmf"/>
          <p:cNvPicPr>
            <a:picLocks noChangeAspect="1" noChangeArrowheads="1"/>
          </p:cNvPicPr>
          <p:nvPr/>
        </p:nvPicPr>
        <p:blipFill>
          <a:blip r:embed="rId5" cstate="print"/>
          <a:srcRect l="32766" t="19521"/>
          <a:stretch>
            <a:fillRect/>
          </a:stretch>
        </p:blipFill>
        <p:spPr bwMode="auto">
          <a:xfrm>
            <a:off x="5220072" y="1196752"/>
            <a:ext cx="1410804" cy="12152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395536" y="5288340"/>
            <a:ext cx="26132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kangaroo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in </a:t>
            </a:r>
            <a:r>
              <a:rPr lang="cs-CZ" sz="2400" b="1" dirty="0" err="1" smtClean="0">
                <a:solidFill>
                  <a:srgbClr val="FF0000"/>
                </a:solidFill>
              </a:rPr>
              <a:t>Australia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jump</a:t>
            </a:r>
            <a:r>
              <a:rPr lang="cs-CZ" sz="2400" b="1" dirty="0" smtClean="0"/>
              <a:t>.</a:t>
            </a:r>
          </a:p>
          <a:p>
            <a:endParaRPr lang="cs-CZ" sz="2400" b="1" dirty="0"/>
          </a:p>
        </p:txBody>
      </p:sp>
      <p:pic>
        <p:nvPicPr>
          <p:cNvPr id="3" name="Picture 3" descr="C:\Users\Martina\AppData\Local\Microsoft\Windows\Temporary Internet Files\Content.IE5\NM0CHSAD\MP90043933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437112"/>
            <a:ext cx="1456367" cy="219814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9" name="TextovéPole 8"/>
          <p:cNvSpPr txBox="1"/>
          <p:nvPr/>
        </p:nvSpPr>
        <p:spPr>
          <a:xfrm>
            <a:off x="5004048" y="4869160"/>
            <a:ext cx="28142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camel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desert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has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 err="1" smtClean="0">
                <a:solidFill>
                  <a:srgbClr val="FF0000"/>
                </a:solidFill>
              </a:rPr>
              <a:t>hump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8198" name="Picture 6" descr="C:\Users\Martina\AppData\Local\Microsoft\Windows\Temporary Internet Files\Content.IE5\8GN0SNH5\MP90043339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33768" y="5589240"/>
            <a:ext cx="1610232" cy="10725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TextovéPole 12"/>
          <p:cNvSpPr txBox="1"/>
          <p:nvPr/>
        </p:nvSpPr>
        <p:spPr>
          <a:xfrm>
            <a:off x="7740352" y="2204864"/>
            <a:ext cx="10063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hump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Šipka dolů 13"/>
          <p:cNvSpPr/>
          <p:nvPr/>
        </p:nvSpPr>
        <p:spPr>
          <a:xfrm>
            <a:off x="8244408" y="2636912"/>
            <a:ext cx="216024" cy="64807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tina\AppData\Local\Microsoft\Windows\Temporary Internet Files\Content.IE5\NM0CHSAD\MP900180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3657600" cy="2401824"/>
          </a:xfrm>
          <a:prstGeom prst="rect">
            <a:avLst/>
          </a:prstGeom>
          <a:noFill/>
        </p:spPr>
      </p:pic>
      <p:pic>
        <p:nvPicPr>
          <p:cNvPr id="11267" name="Picture 3" descr="C:\Users\Martina\AppData\Local\Microsoft\Windows\Temporary Internet Files\Content.IE5\BW4LMQ1Y\MP900444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149080"/>
            <a:ext cx="3170424" cy="2448272"/>
          </a:xfrm>
          <a:prstGeom prst="rect">
            <a:avLst/>
          </a:prstGeom>
          <a:noFill/>
        </p:spPr>
      </p:pic>
      <p:pic>
        <p:nvPicPr>
          <p:cNvPr id="11269" name="Picture 5" descr="C:\Users\Martina\AppData\Local\Microsoft\Windows\Temporary Internet Files\Content.IE5\SEQ1TQF2\MP9002628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996952"/>
            <a:ext cx="2426208" cy="3657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3968" y="620688"/>
            <a:ext cx="48744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rhino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in a </a:t>
            </a:r>
            <a:r>
              <a:rPr lang="cs-CZ" sz="2400" b="1" dirty="0" err="1" smtClean="0">
                <a:solidFill>
                  <a:srgbClr val="FF0000"/>
                </a:solidFill>
              </a:rPr>
              <a:t>hot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place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big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strong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has </a:t>
            </a:r>
            <a:r>
              <a:rPr lang="cs-CZ" sz="2400" b="1" dirty="0" err="1" smtClean="0"/>
              <a:t>got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 </a:t>
            </a:r>
            <a:r>
              <a:rPr lang="cs-CZ" sz="2400" b="1" dirty="0" err="1" smtClean="0">
                <a:solidFill>
                  <a:srgbClr val="FF0000"/>
                </a:solidFill>
              </a:rPr>
              <a:t>horn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1916832"/>
            <a:ext cx="8803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 </a:t>
            </a:r>
            <a:r>
              <a:rPr lang="cs-CZ" sz="2000" b="1" dirty="0" err="1" smtClean="0">
                <a:solidFill>
                  <a:srgbClr val="FF0000"/>
                </a:solidFill>
              </a:rPr>
              <a:t>horn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 rot="806518">
            <a:off x="3791619" y="1811569"/>
            <a:ext cx="978408" cy="216024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924944"/>
            <a:ext cx="30429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wolf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lives</a:t>
            </a:r>
            <a:r>
              <a:rPr lang="cs-CZ" sz="2400" b="1" dirty="0" smtClean="0"/>
              <a:t> in a </a:t>
            </a:r>
            <a:r>
              <a:rPr lang="cs-CZ" sz="2400" b="1" dirty="0" err="1" smtClean="0"/>
              <a:t>cold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place</a:t>
            </a:r>
            <a:r>
              <a:rPr lang="cs-CZ" sz="2400" b="1" dirty="0" smtClean="0"/>
              <a:t>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´s a </a:t>
            </a:r>
            <a:r>
              <a:rPr lang="cs-CZ" sz="2400" b="1" dirty="0" err="1" smtClean="0"/>
              <a:t>meateater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9218" name="Picture 2" descr="C:\Users\Martina\AppData\Local\Microsoft\Windows\Temporary Internet Files\Content.IE5\8GN0SNH5\MC90043258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052736"/>
            <a:ext cx="971600" cy="9716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444208" y="3284984"/>
            <a:ext cx="24642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This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butterfly.</a:t>
            </a:r>
          </a:p>
          <a:p>
            <a:r>
              <a:rPr lang="cs-CZ" sz="2400" b="1" dirty="0" err="1" smtClean="0"/>
              <a:t>It</a:t>
            </a:r>
            <a:r>
              <a:rPr lang="cs-CZ" sz="2400" b="1" dirty="0" smtClean="0"/>
              <a:t>´nice.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4" descr="C:\Users\Martina\AppData\Local\Microsoft\Windows\Temporary Internet Files\Content.IE5\BW4LMQ1Y\MP9001788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0545" y="4190189"/>
            <a:ext cx="1009879" cy="1526265"/>
          </a:xfrm>
          <a:prstGeom prst="rect">
            <a:avLst/>
          </a:prstGeom>
          <a:noFill/>
        </p:spPr>
      </p:pic>
      <p:pic>
        <p:nvPicPr>
          <p:cNvPr id="25" name="Picture 3" descr="C:\Users\Martina\AppData\Local\Microsoft\Windows\Temporary Internet Files\Content.IE5\8GN0SNH5\MP900399650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4808" y="2906287"/>
            <a:ext cx="1040892" cy="1560576"/>
          </a:xfrm>
          <a:prstGeom prst="rect">
            <a:avLst/>
          </a:prstGeom>
          <a:noFill/>
        </p:spPr>
      </p:pic>
      <p:pic>
        <p:nvPicPr>
          <p:cNvPr id="17" name="Picture 2" descr="C:\Users\Martina\AppData\Local\Microsoft\Windows\Temporary Internet Files\Content.IE5\8GN0SNH5\MP9004317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2147" y="5828894"/>
            <a:ext cx="1175475" cy="1007269"/>
          </a:xfrm>
          <a:prstGeom prst="rect">
            <a:avLst/>
          </a:prstGeom>
          <a:noFill/>
        </p:spPr>
      </p:pic>
      <p:pic>
        <p:nvPicPr>
          <p:cNvPr id="22" name="Picture 4" descr="C:\Users\Martina\AppData\Local\Microsoft\Windows\Temporary Internet Files\Content.IE5\NM0CHSAD\MP9002629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077" y="4958515"/>
            <a:ext cx="1303083" cy="131403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Pětiúhelník 2"/>
          <p:cNvSpPr/>
          <p:nvPr/>
        </p:nvSpPr>
        <p:spPr>
          <a:xfrm>
            <a:off x="6903306" y="2184443"/>
            <a:ext cx="1946149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It‘s</a:t>
            </a:r>
            <a:r>
              <a:rPr lang="cs-CZ" b="1" dirty="0" smtClean="0"/>
              <a:t> a </a:t>
            </a:r>
            <a:r>
              <a:rPr lang="cs-CZ" b="1" dirty="0" err="1" smtClean="0"/>
              <a:t>planteater</a:t>
            </a:r>
            <a:endParaRPr lang="cs-CZ" b="1" dirty="0"/>
          </a:p>
        </p:txBody>
      </p:sp>
      <p:sp>
        <p:nvSpPr>
          <p:cNvPr id="4" name="Pětiúhelník 3"/>
          <p:cNvSpPr/>
          <p:nvPr/>
        </p:nvSpPr>
        <p:spPr>
          <a:xfrm>
            <a:off x="1212089" y="5373216"/>
            <a:ext cx="1730125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It‘s</a:t>
            </a:r>
            <a:r>
              <a:rPr lang="cs-CZ" b="1" dirty="0" smtClean="0"/>
              <a:t> </a:t>
            </a:r>
            <a:r>
              <a:rPr lang="cs-CZ" b="1" dirty="0" err="1" smtClean="0"/>
              <a:t>dangerous</a:t>
            </a:r>
            <a:endParaRPr lang="cs-CZ" b="1" dirty="0"/>
          </a:p>
        </p:txBody>
      </p:sp>
      <p:sp>
        <p:nvSpPr>
          <p:cNvPr id="5" name="Pětiúhelník 4"/>
          <p:cNvSpPr/>
          <p:nvPr/>
        </p:nvSpPr>
        <p:spPr>
          <a:xfrm rot="1153910">
            <a:off x="6300192" y="4653136"/>
            <a:ext cx="1730125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fly</a:t>
            </a:r>
            <a:endParaRPr lang="cs-CZ" b="1" dirty="0"/>
          </a:p>
        </p:txBody>
      </p:sp>
      <p:sp>
        <p:nvSpPr>
          <p:cNvPr id="6" name="Pětiúhelník 5"/>
          <p:cNvSpPr/>
          <p:nvPr/>
        </p:nvSpPr>
        <p:spPr>
          <a:xfrm rot="21215223">
            <a:off x="4305619" y="3546724"/>
            <a:ext cx="1730125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eats</a:t>
            </a:r>
            <a:r>
              <a:rPr lang="cs-CZ" b="1" dirty="0" smtClean="0"/>
              <a:t> </a:t>
            </a:r>
            <a:r>
              <a:rPr lang="cs-CZ" b="1" dirty="0" err="1" smtClean="0"/>
              <a:t>fish</a:t>
            </a:r>
            <a:endParaRPr lang="cs-CZ" b="1" dirty="0"/>
          </a:p>
        </p:txBody>
      </p:sp>
      <p:sp>
        <p:nvSpPr>
          <p:cNvPr id="7" name="Pětiúhelník 6"/>
          <p:cNvSpPr/>
          <p:nvPr/>
        </p:nvSpPr>
        <p:spPr>
          <a:xfrm>
            <a:off x="347026" y="3789040"/>
            <a:ext cx="2136742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It‘s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b="1" dirty="0" smtClean="0"/>
              <a:t> a long </a:t>
            </a:r>
            <a:r>
              <a:rPr lang="cs-CZ" b="1" dirty="0" err="1" smtClean="0"/>
              <a:t>tail</a:t>
            </a:r>
            <a:endParaRPr lang="cs-CZ" b="1" dirty="0"/>
          </a:p>
        </p:txBody>
      </p:sp>
      <p:sp>
        <p:nvSpPr>
          <p:cNvPr id="8" name="Pětiúhelník 7"/>
          <p:cNvSpPr/>
          <p:nvPr/>
        </p:nvSpPr>
        <p:spPr>
          <a:xfrm rot="20606306">
            <a:off x="3694839" y="5994564"/>
            <a:ext cx="2638899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lives</a:t>
            </a:r>
            <a:r>
              <a:rPr lang="cs-CZ" b="1" dirty="0" smtClean="0"/>
              <a:t> in a hot place</a:t>
            </a:r>
            <a:endParaRPr lang="cs-CZ" b="1" dirty="0"/>
          </a:p>
        </p:txBody>
      </p:sp>
      <p:sp>
        <p:nvSpPr>
          <p:cNvPr id="9" name="Pětiúhelník 8"/>
          <p:cNvSpPr/>
          <p:nvPr/>
        </p:nvSpPr>
        <p:spPr>
          <a:xfrm rot="20261792">
            <a:off x="4293716" y="1384019"/>
            <a:ext cx="2715676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</a:t>
            </a:r>
            <a:r>
              <a:rPr lang="cs-CZ" b="1" dirty="0"/>
              <a:t> </a:t>
            </a:r>
            <a:r>
              <a:rPr lang="cs-CZ" b="1" dirty="0" err="1" smtClean="0"/>
              <a:t>lives</a:t>
            </a:r>
            <a:r>
              <a:rPr lang="cs-CZ" b="1" dirty="0" smtClean="0"/>
              <a:t> in a </a:t>
            </a:r>
            <a:r>
              <a:rPr lang="cs-CZ" b="1" dirty="0" err="1" smtClean="0"/>
              <a:t>cold</a:t>
            </a:r>
            <a:r>
              <a:rPr lang="cs-CZ" b="1" dirty="0" smtClean="0"/>
              <a:t> place</a:t>
            </a:r>
            <a:endParaRPr lang="cs-CZ" b="1" dirty="0"/>
          </a:p>
        </p:txBody>
      </p:sp>
      <p:sp>
        <p:nvSpPr>
          <p:cNvPr id="10" name="Pětiúhelník 9"/>
          <p:cNvSpPr/>
          <p:nvPr/>
        </p:nvSpPr>
        <p:spPr>
          <a:xfrm>
            <a:off x="690019" y="1649999"/>
            <a:ext cx="1946149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It‘s</a:t>
            </a:r>
            <a:r>
              <a:rPr lang="cs-CZ" b="1" dirty="0" smtClean="0"/>
              <a:t> a </a:t>
            </a:r>
            <a:r>
              <a:rPr lang="cs-CZ" b="1" dirty="0" err="1" smtClean="0"/>
              <a:t>meateater</a:t>
            </a:r>
            <a:endParaRPr lang="cs-CZ" b="1" dirty="0"/>
          </a:p>
        </p:txBody>
      </p:sp>
      <p:pic>
        <p:nvPicPr>
          <p:cNvPr id="11" name="Picture 2" descr="C:\Users\Martina\AppData\Local\Microsoft\Windows\Temporary Internet Files\Content.IE5\NM0CHSAD\MP90018073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2147" y="2313164"/>
            <a:ext cx="1569368" cy="1030552"/>
          </a:xfrm>
          <a:prstGeom prst="rect">
            <a:avLst/>
          </a:prstGeom>
          <a:noFill/>
        </p:spPr>
      </p:pic>
      <p:pic>
        <p:nvPicPr>
          <p:cNvPr id="12" name="Picture 5" descr="C:\Users\Martina\AppData\Local\Microsoft\Windows\Temporary Internet Files\Content.IE5\SEQ1TQF2\MP90026285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89311" y="4254784"/>
            <a:ext cx="849953" cy="1281336"/>
          </a:xfrm>
          <a:prstGeom prst="rect">
            <a:avLst/>
          </a:prstGeom>
          <a:noFill/>
        </p:spPr>
      </p:pic>
      <p:pic>
        <p:nvPicPr>
          <p:cNvPr id="13" name="Picture 4" descr="C:\Users\Martina\AppData\Local\Microsoft\Windows\Temporary Internet Files\Content.IE5\NM0CHSAD\MP90017996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59140" y="49913"/>
            <a:ext cx="1634480" cy="1073309"/>
          </a:xfrm>
          <a:prstGeom prst="rect">
            <a:avLst/>
          </a:prstGeom>
          <a:noFill/>
        </p:spPr>
      </p:pic>
      <p:pic>
        <p:nvPicPr>
          <p:cNvPr id="14" name="Picture 3" descr="C:\Users\Martina\AppData\Local\Microsoft\Windows\Temporary Internet Files\Content.IE5\8GN0SNH5\MP90018065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4638" y="4440912"/>
            <a:ext cx="1384386" cy="909080"/>
          </a:xfrm>
          <a:prstGeom prst="rect">
            <a:avLst/>
          </a:prstGeom>
          <a:noFill/>
        </p:spPr>
      </p:pic>
      <p:pic>
        <p:nvPicPr>
          <p:cNvPr id="15" name="Picture 4" descr="C:\Users\Martina\AppData\Local\Microsoft\Windows\Temporary Internet Files\Content.IE5\SEQ1TQF2\MP90018039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6962" y="350176"/>
            <a:ext cx="1594230" cy="1046878"/>
          </a:xfrm>
          <a:prstGeom prst="rect">
            <a:avLst/>
          </a:prstGeom>
          <a:noFill/>
        </p:spPr>
      </p:pic>
      <p:pic>
        <p:nvPicPr>
          <p:cNvPr id="16" name="Picture 2" descr="C:\Users\Martina\AppData\Local\Microsoft\Windows\Temporary Internet Files\Content.IE5\SEQ1TQF2\MP90040697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01601" y="2426759"/>
            <a:ext cx="1537889" cy="1024859"/>
          </a:xfrm>
          <a:prstGeom prst="rect">
            <a:avLst/>
          </a:prstGeom>
          <a:noFill/>
        </p:spPr>
      </p:pic>
      <p:sp>
        <p:nvSpPr>
          <p:cNvPr id="18" name="Pětiúhelník 17"/>
          <p:cNvSpPr/>
          <p:nvPr/>
        </p:nvSpPr>
        <p:spPr>
          <a:xfrm>
            <a:off x="2416962" y="4440912"/>
            <a:ext cx="1946149" cy="484632"/>
          </a:xfrm>
          <a:prstGeom prst="homePlat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It</a:t>
            </a:r>
            <a:r>
              <a:rPr lang="cs-CZ" b="1" dirty="0"/>
              <a:t> </a:t>
            </a:r>
            <a:r>
              <a:rPr lang="cs-CZ" b="1" dirty="0" err="1" smtClean="0"/>
              <a:t>lives</a:t>
            </a:r>
            <a:r>
              <a:rPr lang="cs-CZ" b="1" dirty="0" smtClean="0"/>
              <a:t> in a </a:t>
            </a:r>
            <a:r>
              <a:rPr lang="cs-CZ" b="1" dirty="0" err="1" smtClean="0"/>
              <a:t>sea</a:t>
            </a:r>
            <a:endParaRPr lang="cs-CZ" b="1" dirty="0"/>
          </a:p>
        </p:txBody>
      </p:sp>
      <p:pic>
        <p:nvPicPr>
          <p:cNvPr id="19" name="Picture 4" descr="C:\Users\Martina\AppData\Local\Microsoft\Windows\Temporary Internet Files\Content.IE5\8GN0SNH5\MP900403222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85028" y="1993016"/>
            <a:ext cx="1313324" cy="1969024"/>
          </a:xfrm>
          <a:prstGeom prst="rect">
            <a:avLst/>
          </a:prstGeom>
          <a:noFill/>
        </p:spPr>
      </p:pic>
      <p:pic>
        <p:nvPicPr>
          <p:cNvPr id="20" name="Picture 3" descr="C:\Users\Martina\AppData\Local\Microsoft\Windows\Temporary Internet Files\Content.IE5\NM0CHSAD\MP900406904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992451" y="3262868"/>
            <a:ext cx="1025151" cy="1536976"/>
          </a:xfrm>
          <a:prstGeom prst="rect">
            <a:avLst/>
          </a:prstGeom>
          <a:noFill/>
        </p:spPr>
      </p:pic>
      <p:pic>
        <p:nvPicPr>
          <p:cNvPr id="21" name="Picture 2" descr="C:\Users\Martina\AppData\Local\Microsoft\Windows\Temporary Internet Files\Content.IE5\8GN0SNH5\MP900407546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303338" y="3021"/>
            <a:ext cx="1680958" cy="1120201"/>
          </a:xfrm>
          <a:prstGeom prst="rect">
            <a:avLst/>
          </a:prstGeom>
          <a:noFill/>
        </p:spPr>
      </p:pic>
      <p:pic>
        <p:nvPicPr>
          <p:cNvPr id="23" name="Picture 5" descr="C:\Users\Martina\AppData\Local\Microsoft\Windows\Temporary Internet Files\Content.IE5\SEQ1TQF2\MP900180492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007988" y="5124214"/>
            <a:ext cx="926824" cy="1467268"/>
          </a:xfrm>
          <a:prstGeom prst="rect">
            <a:avLst/>
          </a:prstGeom>
          <a:noFill/>
        </p:spPr>
      </p:pic>
      <p:pic>
        <p:nvPicPr>
          <p:cNvPr id="24" name="Picture 2" descr="C:\Users\Martina\AppData\Local\Microsoft\Windows\Temporary Internet Files\Content.IE5\SEQ1TQF2\MP900409213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348071" y="5780856"/>
            <a:ext cx="1475656" cy="983386"/>
          </a:xfrm>
          <a:prstGeom prst="rect">
            <a:avLst/>
          </a:prstGeom>
          <a:noFill/>
        </p:spPr>
      </p:pic>
      <p:pic>
        <p:nvPicPr>
          <p:cNvPr id="27" name="Picture 3" descr="C:\Users\Martina\AppData\Local\Microsoft\Windows\Temporary Internet Files\Content.IE5\BW4LMQ1Y\MP900444862[1]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7608780" y="1123222"/>
            <a:ext cx="1374257" cy="1061232"/>
          </a:xfrm>
          <a:prstGeom prst="rect">
            <a:avLst/>
          </a:prstGeom>
          <a:noFill/>
        </p:spPr>
      </p:pic>
      <p:pic>
        <p:nvPicPr>
          <p:cNvPr id="28" name="Picture 2" descr="C:\Users\Martina\AppData\Local\Microsoft\Windows\Temporary Internet Files\Content.IE5\NM0CHSAD\MC900304955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47558" y="5852070"/>
            <a:ext cx="1666519" cy="9376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3286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91140799"/>
              </p:ext>
            </p:extLst>
          </p:nvPr>
        </p:nvGraphicFramePr>
        <p:xfrm>
          <a:off x="2987824" y="2152201"/>
          <a:ext cx="2477608" cy="1996879"/>
        </p:xfrm>
        <a:graphic>
          <a:graphicData uri="http://schemas.openxmlformats.org/presentationml/2006/ole">
            <p:oleObj spid="_x0000_s1035" name="Objekt prostředí balíčkovače" showAsIcon="1" r:id="rId3" imgW="851040" imgH="685800" progId="Package">
              <p:embed/>
            </p:oleObj>
          </a:graphicData>
        </a:graphic>
      </p:graphicFrame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683568" y="6021288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>
                <a:hlinkClick r:id="rId5"/>
              </a:rPr>
              <a:t>www.youtube.com/watch?v=399syDv0bBM&amp;feature=fvst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82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Prezentace slouží k výuce nové slovní zásoby</a:t>
            </a:r>
            <a:r>
              <a:rPr lang="cs-CZ" sz="2400" dirty="0"/>
              <a:t>.</a:t>
            </a:r>
            <a:endParaRPr lang="cs-CZ" sz="2400" dirty="0" smtClean="0"/>
          </a:p>
          <a:p>
            <a:r>
              <a:rPr lang="cs-CZ" sz="2000" dirty="0" smtClean="0"/>
              <a:t>Cíl: žák mluví o divokých zvířatech, popíše je a mluví o tom, kde žijí a čím se živí, přiřadí charakteristiku zvířete k obrázku, sestaví obrázek Puzzle (spustí se dvojím kliknutím na ikonu - </a:t>
            </a:r>
            <a:r>
              <a:rPr lang="cs-CZ" sz="2000" dirty="0" err="1" smtClean="0"/>
              <a:t>slide</a:t>
            </a:r>
            <a:r>
              <a:rPr lang="cs-CZ" sz="2000" dirty="0" smtClean="0"/>
              <a:t> 13 a 14 ponechat v režimu vytváření) a nakonec zazpívá písničku </a:t>
            </a:r>
            <a:r>
              <a:rPr lang="cs-CZ" sz="2000" dirty="0">
                <a:hlinkClick r:id="rId2"/>
              </a:rPr>
              <a:t>www.youtube.com/watch?v=399syDv0bBM&amp;feature=fvst</a:t>
            </a:r>
            <a:endParaRPr lang="cs-CZ" sz="2000" dirty="0"/>
          </a:p>
          <a:p>
            <a:endParaRPr lang="cs-CZ" sz="2000" dirty="0" smtClean="0"/>
          </a:p>
          <a:p>
            <a:pPr marL="0" indent="0" algn="ctr">
              <a:buNone/>
            </a:pPr>
            <a:r>
              <a:rPr lang="cs-CZ" sz="2600" b="1" dirty="0" smtClean="0"/>
              <a:t>Reference</a:t>
            </a:r>
          </a:p>
          <a:p>
            <a:r>
              <a:rPr lang="cs-CZ" sz="2000" dirty="0" smtClean="0"/>
              <a:t> [cit. 2012-02-24]. Obrázky dostupné pod licencí Microsoft Office 2010 na Office.com</a:t>
            </a:r>
          </a:p>
          <a:p>
            <a:pPr marL="0" indent="0">
              <a:buNone/>
            </a:pPr>
            <a:r>
              <a:rPr lang="cs-CZ" sz="2000" dirty="0" smtClean="0"/>
              <a:t>       [</a:t>
            </a:r>
            <a:r>
              <a:rPr lang="cs-CZ" sz="2000" dirty="0"/>
              <a:t>cit. 2012-02-24</a:t>
            </a:r>
            <a:r>
              <a:rPr lang="cs-CZ" sz="2000" dirty="0" smtClean="0"/>
              <a:t>]. </a:t>
            </a:r>
            <a:r>
              <a:rPr lang="cs-CZ" sz="2000" dirty="0"/>
              <a:t>Zvuky dostupné pod licencí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na </a:t>
            </a:r>
          </a:p>
          <a:p>
            <a:pPr marL="0" indent="0">
              <a:buNone/>
            </a:pPr>
            <a:r>
              <a:rPr lang="cs-CZ" sz="2000" dirty="0"/>
              <a:t>      http://www.freesound.org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     </a:t>
            </a:r>
            <a:r>
              <a:rPr lang="cs-CZ" sz="2000" dirty="0" smtClean="0"/>
              <a:t>puzzle vytvořeno pomocí  </a:t>
            </a:r>
            <a:r>
              <a:rPr lang="cs-CZ" sz="2000" dirty="0"/>
              <a:t>http://www.tibosoftware.com/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251</TotalTime>
  <Words>663</Words>
  <Application>Microsoft Office PowerPoint</Application>
  <PresentationFormat>Předvádění na obrazovce (4:3)</PresentationFormat>
  <Paragraphs>107</Paragraphs>
  <Slides>15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Cesta</vt:lpstr>
      <vt:lpstr>Objekt prostředí balíčkovače</vt:lpstr>
      <vt:lpstr>Snímek 1</vt:lpstr>
      <vt:lpstr>VY_22_INOVACE_AJK.21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Match</vt:lpstr>
      <vt:lpstr>Snímek 14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HP</cp:lastModifiedBy>
  <cp:revision>32</cp:revision>
  <dcterms:created xsi:type="dcterms:W3CDTF">2012-02-24T16:54:10Z</dcterms:created>
  <dcterms:modified xsi:type="dcterms:W3CDTF">2012-07-10T22:46:41Z</dcterms:modified>
</cp:coreProperties>
</file>