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60" r:id="rId6"/>
    <p:sldId id="275" r:id="rId7"/>
    <p:sldId id="262" r:id="rId8"/>
    <p:sldId id="270" r:id="rId9"/>
    <p:sldId id="276" r:id="rId10"/>
    <p:sldId id="269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92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339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65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755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671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678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263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351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33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78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5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101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30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c/Male_silverback_Gorilla.JPG/591px-Male_silverback_Gorilla.JPG" TargetMode="External"/><Relationship Id="rId2" Type="http://schemas.openxmlformats.org/officeDocument/2006/relationships/hyperlink" Target="http://upload.wikimedia.org/wikipedia/commons/thumb/b/bc/Rainforest_Fatu_Hiva.jpg/753px-Rainforest_Fatu_Hiv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0/09/Desert_-_Inner_Mongolia_edit.jpg/800px-Desert_-_Inner_Mongolia_edit.jpg" TargetMode="External"/><Relationship Id="rId5" Type="http://schemas.openxmlformats.org/officeDocument/2006/relationships/hyperlink" Target="http://upload.wikimedia.org/wikipedia/commons/thumb/5/5a/Tarangire-Natpark800600.jpg/800px-Tarangire-Natpark800600.jpg" TargetMode="External"/><Relationship Id="rId4" Type="http://schemas.openxmlformats.org/officeDocument/2006/relationships/hyperlink" Target="http://upload.wikimedia.org/wikipedia/commons/thumb/e/e3/Cacatua_leadbeateri.jpg/434px-Cacatua_leadbeateri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8/Zebras.jpg/800px-Zebras.jpg" TargetMode="External"/><Relationship Id="rId2" Type="http://schemas.openxmlformats.org/officeDocument/2006/relationships/hyperlink" Target="http://upload.wikimedia.org/wikipedia/commons/thumb/9/9f/Giraffe_standing.jpg/448px-Giraffe_standing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thumb/f/ff/Meerkat_(Suricata_suricatta)_(2).jpg/399px-Meerkat_(Suricata_suricatta)_(2).jpg" TargetMode="External"/><Relationship Id="rId4" Type="http://schemas.openxmlformats.org/officeDocument/2006/relationships/hyperlink" Target="http://upload.wikimedia.org/wikipedia/commons/thumb/b/b1/Chameau_de_bactriane.JPG/800px-Chameau_de_bactria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21288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7056784" cy="109156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7064206"/>
              </p:ext>
            </p:extLst>
          </p:nvPr>
        </p:nvGraphicFramePr>
        <p:xfrm>
          <a:off x="1403648" y="1988837"/>
          <a:ext cx="6264696" cy="32878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77277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VY_52_INOVACE</a:t>
                      </a:r>
                      <a:r>
                        <a:rPr lang="cs-CZ" sz="2000" dirty="0">
                          <a:effectLst/>
                        </a:rPr>
                        <a:t>_ </a:t>
                      </a:r>
                      <a:r>
                        <a:rPr lang="cs-CZ" sz="2000" dirty="0" smtClean="0">
                          <a:effectLst/>
                        </a:rPr>
                        <a:t>02_ROZMANITOST </a:t>
                      </a:r>
                      <a:r>
                        <a:rPr lang="cs-CZ" sz="2000" dirty="0">
                          <a:effectLst/>
                        </a:rPr>
                        <a:t>PŘÍRODY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Sada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6359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a </a:t>
                      </a:r>
                      <a:r>
                        <a:rPr lang="cs-CZ" sz="1100" dirty="0" smtClean="0">
                          <a:effectLst/>
                        </a:rPr>
                        <a:t>jeho</a:t>
                      </a:r>
                      <a:r>
                        <a:rPr lang="cs-CZ" sz="11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Rozmanitost přírody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Přírodověda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5.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TROPICKÝ PÁS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Mgr. Lenka Třísková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9958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(anotace):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Opakování a procvičení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učiva. Žáci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doplňují údaje do textu.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6364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0"/>
            <a:ext cx="8136904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u="sng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Tropický pás</a:t>
            </a:r>
          </a:p>
          <a:p>
            <a:pPr algn="ctr"/>
            <a:endParaRPr lang="cs-CZ" sz="2400" b="1" u="sng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3200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latin typeface="Comic Sans MS" pitchFamily="66" charset="0"/>
              </a:rPr>
              <a:t>e rozprostírá okolo rovníku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latin typeface="Comic Sans MS" pitchFamily="66" charset="0"/>
              </a:rPr>
              <a:t>j</a:t>
            </a:r>
            <a:r>
              <a:rPr lang="cs-CZ" sz="3200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latin typeface="Comic Sans MS" pitchFamily="66" charset="0"/>
              </a:rPr>
              <a:t>e to nejteplejší oblast na Zemi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3200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latin typeface="Comic Sans MS" pitchFamily="66" charset="0"/>
              </a:rPr>
              <a:t>třídání ročních období je tu téměř nepoznatelné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latin typeface="Comic Sans MS" pitchFamily="66" charset="0"/>
              </a:rPr>
              <a:t>V tropickém pásu najdeme tři druhy krajiny: (doplň které)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latin typeface="Comic Sans MS" pitchFamily="66" charset="0"/>
              </a:rPr>
              <a:t>…………………………………………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latin typeface="Comic Sans MS" pitchFamily="66" charset="0"/>
              </a:rPr>
              <a:t>…………………………………………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latin typeface="Comic Sans MS" pitchFamily="66" charset="0"/>
              </a:rPr>
              <a:t>…………………………………………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457200" indent="-457200" algn="ctr">
              <a:buFont typeface="Arial" pitchFamily="34" charset="0"/>
              <a:buChar char="•"/>
            </a:pPr>
            <a:endParaRPr lang="cs-CZ" sz="32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457200" indent="-457200" algn="ctr">
              <a:buFont typeface="Arial" pitchFamily="34" charset="0"/>
              <a:buChar char="•"/>
            </a:pPr>
            <a:endParaRPr lang="cs-CZ" sz="32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52943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779868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189309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1026" name="Picture 2" descr="Soubor:Rainforest Fatu Hiv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6632"/>
            <a:ext cx="7789019" cy="6196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99592" y="116632"/>
            <a:ext cx="7344816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TROPICKÉ DEŠTNÉ PRALESY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271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21288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2050" name="Picture 2" descr="Soubor:Tarangire-Natpark8006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980040" cy="5985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403648" y="476672"/>
            <a:ext cx="6768752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>
                <a:solidFill>
                  <a:srgbClr val="FF0000"/>
                </a:solidFill>
              </a:rPr>
              <a:t>S</a:t>
            </a:r>
            <a:r>
              <a:rPr lang="cs-CZ" sz="3200" b="1" u="sng" dirty="0" smtClean="0">
                <a:solidFill>
                  <a:srgbClr val="FF0000"/>
                </a:solidFill>
              </a:rPr>
              <a:t>avany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841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3074" name="Picture 2" descr="Soubor:Desert - Inner Mongolia edi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308"/>
            <a:ext cx="7680853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0308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Pouště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79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272808" cy="35394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Na  následujícím snímku  jsou fotografie</a:t>
            </a:r>
          </a:p>
          <a:p>
            <a:r>
              <a:rPr lang="cs-CZ" sz="3200" b="1" dirty="0"/>
              <a:t>ž</a:t>
            </a:r>
            <a:r>
              <a:rPr lang="cs-CZ" sz="3200" b="1" dirty="0" smtClean="0"/>
              <a:t>ivočichů.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Pojmenuj je.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Řekni, v kterém druhu krajiny tropického pásu žijí.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870356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94566" y="6165304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6" name="Picture 4" descr="Soubor:Male silverback Gorill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48680"/>
            <a:ext cx="2766187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Soubor:Cacatua leadbeater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73016"/>
            <a:ext cx="2256185" cy="311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oubor:Giraffe standing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836"/>
            <a:ext cx="2239235" cy="2993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Zebra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73016"/>
            <a:ext cx="36576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Chameau de bactrian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721" y="164977"/>
            <a:ext cx="2784309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ubor:Meerkat (Suricata suricatta) (2)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636912"/>
            <a:ext cx="1770682" cy="2658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385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365702"/>
            <a:ext cx="6768752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</a:rPr>
              <a:t>Zkontroluj si své znalosti: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875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94566" y="6165304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6" name="Picture 4" descr="Soubor:Male silverback Gorill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48680"/>
            <a:ext cx="2766187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Soubor:Cacatua leadbeater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73016"/>
            <a:ext cx="2256185" cy="311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oubor:Giraffe standin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243" y="77367"/>
            <a:ext cx="2239235" cy="2993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Zebra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73016"/>
            <a:ext cx="36576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Chameau de bactriane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721" y="164977"/>
            <a:ext cx="2784309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ubor:Meerkat (Suricata suricatta) (2)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613226"/>
            <a:ext cx="1770682" cy="2658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1318" y="2631023"/>
            <a:ext cx="2292159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Žirafa-savany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59832" y="164977"/>
            <a:ext cx="2016224" cy="383703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Velbloud - pouště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92179" y="356828"/>
            <a:ext cx="2550163" cy="3693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Gorila –tropický prales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4" y="3573016"/>
            <a:ext cx="2736303" cy="3693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Papoušek –tropický prales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2631023"/>
            <a:ext cx="1770682" cy="3693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Surikata</a:t>
            </a:r>
            <a:r>
              <a:rPr lang="cs-CZ" dirty="0" smtClean="0"/>
              <a:t> -poušť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1262" y="3573016"/>
            <a:ext cx="2736370" cy="3693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Zebra - savana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2376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7" y="260648"/>
            <a:ext cx="8568953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Učebnice Přírodověda  pro </a:t>
            </a:r>
            <a:r>
              <a:rPr lang="cs-CZ" dirty="0" smtClean="0"/>
              <a:t> 5. </a:t>
            </a:r>
            <a:r>
              <a:rPr lang="cs-CZ" dirty="0"/>
              <a:t>ročník </a:t>
            </a:r>
            <a:r>
              <a:rPr lang="cs-CZ" dirty="0" smtClean="0"/>
              <a:t> Nová škola</a:t>
            </a:r>
          </a:p>
          <a:p>
            <a:endParaRPr lang="cs-CZ" dirty="0"/>
          </a:p>
          <a:p>
            <a:r>
              <a:rPr lang="cs-CZ" dirty="0" smtClean="0"/>
              <a:t>Tropický deštný prales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upload.wikimedia.org/wikipedia/commons/thumb/b/bc/Rainforest_Fatu_Hiva.jpg/753px-Rainforest_Fatu_Hiva.jpg</a:t>
            </a:r>
            <a:endParaRPr lang="cs-CZ" dirty="0" smtClean="0"/>
          </a:p>
          <a:p>
            <a:r>
              <a:rPr lang="cs-CZ" dirty="0" smtClean="0"/>
              <a:t>Gorila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upload.wikimedia.org/wikipedia/commons/thumb/b/bc/Male_silverback_Gorilla.JPG/591px-Male_silverback_Gorilla.JPG</a:t>
            </a:r>
            <a:endParaRPr lang="cs-CZ" dirty="0"/>
          </a:p>
          <a:p>
            <a:r>
              <a:rPr lang="cs-CZ" dirty="0" smtClean="0"/>
              <a:t>Papoušek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upload.wikimedia.org/wikipedia/commons/thumb/e/e3/Cacatua_leadbeateri.jpg/434px-Cacatua_leadbeateri.jpg</a:t>
            </a:r>
            <a:endParaRPr lang="cs-CZ" dirty="0" smtClean="0"/>
          </a:p>
          <a:p>
            <a:r>
              <a:rPr lang="cs-CZ" dirty="0" smtClean="0"/>
              <a:t>Savany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upload.wikimedia.org/wikipedia/commons/thumb/5/5a/Tarangire-Natpark800600.jpg/800px-Tarangire-Natpark800600.jpg</a:t>
            </a:r>
            <a:endParaRPr lang="cs-CZ" dirty="0" smtClean="0"/>
          </a:p>
          <a:p>
            <a:r>
              <a:rPr lang="cs-CZ" dirty="0" smtClean="0"/>
              <a:t>Pouště</a:t>
            </a:r>
          </a:p>
          <a:p>
            <a:r>
              <a:rPr lang="cs-CZ" dirty="0">
                <a:hlinkClick r:id="rId6"/>
              </a:rPr>
              <a:t>http://upload.wikimedia.org/wikipedia/commons/thumb/0/09/Desert_-_Inner_Mongolia_edit.jpg/800px-Desert_-_</a:t>
            </a:r>
            <a:r>
              <a:rPr lang="cs-CZ" dirty="0" smtClean="0">
                <a:hlinkClick r:id="rId6"/>
              </a:rPr>
              <a:t>Inner_Mongolia_edit.jpg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745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200" y="836712"/>
            <a:ext cx="82412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Žirafa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upload.wikimedia.org/wikipedia/commons/thumb/9/9f/Giraffe_standing.jpg/448px-Giraffe_standing.jpg</a:t>
            </a:r>
            <a:endParaRPr lang="cs-CZ" dirty="0" smtClean="0"/>
          </a:p>
          <a:p>
            <a:r>
              <a:rPr lang="cs-CZ" dirty="0" smtClean="0"/>
              <a:t>Zebra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upload.wikimedia.org/wikipedia/commons/thumb/b/b8/Zebras.jpg/800px-Zebras.jpg</a:t>
            </a:r>
            <a:endParaRPr lang="cs-CZ" dirty="0" smtClean="0"/>
          </a:p>
          <a:p>
            <a:r>
              <a:rPr lang="cs-CZ" dirty="0" smtClean="0"/>
              <a:t>Velbloud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upload.wikimedia.org/wikipedia/commons/thumb/b/b1/Chameau_de_bactriane.JPG/800px-Chameau_de_bactriane.JPG</a:t>
            </a:r>
            <a:endParaRPr lang="cs-CZ" dirty="0" smtClean="0"/>
          </a:p>
          <a:p>
            <a:r>
              <a:rPr lang="cs-CZ" dirty="0" err="1" smtClean="0"/>
              <a:t>Surikata</a:t>
            </a:r>
            <a:endParaRPr lang="cs-CZ" dirty="0" smtClean="0"/>
          </a:p>
          <a:p>
            <a:r>
              <a:rPr lang="cs-CZ" dirty="0">
                <a:hlinkClick r:id="rId5"/>
              </a:rPr>
              <a:t>http://upload.wikimedia.org/wikipedia/commons/thumb/f/ff/Meerkat_%28Suricata_suricatta%29_%282%29.jpg/399px-Meerkat_%28Suricata_suricatta%29_%</a:t>
            </a:r>
            <a:r>
              <a:rPr lang="cs-CZ" dirty="0" smtClean="0">
                <a:hlinkClick r:id="rId5"/>
              </a:rPr>
              <a:t>282%29.jpg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437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223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Triskova</cp:lastModifiedBy>
  <cp:revision>33</cp:revision>
  <dcterms:created xsi:type="dcterms:W3CDTF">2011-02-28T19:29:36Z</dcterms:created>
  <dcterms:modified xsi:type="dcterms:W3CDTF">2012-07-04T09:20:54Z</dcterms:modified>
</cp:coreProperties>
</file>