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8" r:id="rId4"/>
    <p:sldId id="260" r:id="rId5"/>
    <p:sldId id="262" r:id="rId6"/>
    <p:sldId id="270" r:id="rId7"/>
    <p:sldId id="271" r:id="rId8"/>
    <p:sldId id="272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22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339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5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755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671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678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263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351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33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78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5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101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EB72E-36FD-45A7-98A0-93D83685191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09701-9BF6-4392-8662-2A54F2BD7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30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4/Mineral_Antracita_GDFL001.JPG/800px-Mineral_Antracita_GDFL001.JPG" TargetMode="External"/><Relationship Id="rId2" Type="http://schemas.openxmlformats.org/officeDocument/2006/relationships/hyperlink" Target="http://upload.wikimedia.org/wikipedia/commons/thumb/d/de/Rypadlo_Tu%C5%A1imice.jpg/800px-Rypadlo_Tu%C5%A1imic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0/09/TezbaHnedeUhli.png" TargetMode="External"/><Relationship Id="rId4" Type="http://schemas.openxmlformats.org/officeDocument/2006/relationships/hyperlink" Target="http://upload.wikimedia.org/wikipedia/commons/2/21/Braunkohle_als_Hausbra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7056784" cy="109156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7340743"/>
              </p:ext>
            </p:extLst>
          </p:nvPr>
        </p:nvGraphicFramePr>
        <p:xfrm>
          <a:off x="1403648" y="1988837"/>
          <a:ext cx="6264696" cy="32878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77277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VY_52_INOVACE</a:t>
                      </a:r>
                      <a:r>
                        <a:rPr lang="cs-CZ" sz="2000" dirty="0">
                          <a:effectLst/>
                        </a:rPr>
                        <a:t>_ </a:t>
                      </a:r>
                      <a:r>
                        <a:rPr lang="cs-CZ" sz="2000" dirty="0" smtClean="0">
                          <a:effectLst/>
                        </a:rPr>
                        <a:t>08_ROZMANITOST </a:t>
                      </a:r>
                      <a:r>
                        <a:rPr lang="cs-CZ" sz="2000" dirty="0">
                          <a:effectLst/>
                        </a:rPr>
                        <a:t>PŘÍRODY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kern="1200" dirty="0">
                          <a:effectLst/>
                        </a:rPr>
                        <a:t>Sada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6359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</a:t>
                      </a:r>
                      <a:r>
                        <a:rPr lang="cs-CZ" sz="1100" dirty="0" smtClean="0">
                          <a:effectLst/>
                        </a:rPr>
                        <a:t>a</a:t>
                      </a:r>
                      <a:r>
                        <a:rPr lang="cs-CZ" sz="1100" baseline="0" dirty="0" smtClean="0">
                          <a:effectLst/>
                        </a:rPr>
                        <a:t> jeho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Přírodověda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Nerosty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horniny – energetické suroviny - uhlí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80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Mgr. Lenka Třísková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958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(anotace):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pro výuku učiva 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energetické suroviny - uhlí. Žáci doplňují poznatky na interaktivní tabuli, prohlížejí si fotografie k tématu.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6364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5" y="0"/>
            <a:ext cx="8496945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u="sng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UHLÍ</a:t>
            </a:r>
          </a:p>
          <a:p>
            <a:pPr algn="ctr"/>
            <a:endParaRPr lang="cs-CZ" sz="32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UHLÍ PATŘÍ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MEZI ENERGETICKÉ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SUROVINY -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PALIVA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UHLÍ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TĚŽÍME HORNICKÝM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ZPŮSOBEM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 HNĚDÉ UHLÍ </a:t>
            </a:r>
            <a:r>
              <a:rPr lang="cs-CZ" sz="2800" b="1" dirty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  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 . CH .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. .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CH</a:t>
            </a:r>
          </a:p>
          <a:p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 .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. .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CH</a:t>
            </a:r>
          </a:p>
          <a:p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endParaRPr lang="cs-CZ" sz="28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 ČERNÉ UHLÍ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TĚŽÍME V </a:t>
            </a:r>
          </a:p>
          <a:p>
            <a:r>
              <a:rPr lang="cs-CZ" sz="2800" b="1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800" b="1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</a:t>
            </a:r>
            <a:r>
              <a:rPr lang="cs-CZ" sz="2800" b="1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H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. . . .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 </a:t>
            </a:r>
            <a:r>
              <a:rPr lang="cs-CZ" sz="2800" b="1" dirty="0" err="1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CH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</a:t>
            </a:r>
            <a:r>
              <a:rPr lang="cs-CZ" sz="2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DOLECH</a:t>
            </a: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3200" b="1" dirty="0" smtClean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52943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77986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2" name="Picture 2" descr="Soubor:Rypadlo Tušimi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620000" cy="508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7904" y="548680"/>
            <a:ext cx="525658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Rypadlo </a:t>
            </a:r>
            <a:r>
              <a:rPr lang="cs-CZ" dirty="0" err="1" smtClean="0"/>
              <a:t>velestroje</a:t>
            </a:r>
            <a:r>
              <a:rPr lang="cs-CZ" dirty="0" smtClean="0"/>
              <a:t> </a:t>
            </a:r>
            <a:r>
              <a:rPr lang="cs-CZ" dirty="0"/>
              <a:t>v dole Nástup Tušimice v Mostecké uhelné pánvi</a:t>
            </a:r>
          </a:p>
        </p:txBody>
      </p:sp>
    </p:spTree>
    <p:extLst>
      <p:ext uri="{BB962C8B-B14F-4D97-AF65-F5344CB8AC3E}">
        <p14:creationId xmlns:p14="http://schemas.microsoft.com/office/powerpoint/2010/main" val="236084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2" name="Picture 2" descr="Soubor:Mineral Antracita GDFL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6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332656"/>
            <a:ext cx="409803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ČERNÉ UHLÍ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0579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94566" y="6165304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  <p:pic>
        <p:nvPicPr>
          <p:cNvPr id="2" name="Picture 2" descr="Soubor:Braunkohle als Hausbr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6872"/>
            <a:ext cx="7056784" cy="6056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04664"/>
            <a:ext cx="8640960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Briketa hnědého uhlí </a:t>
            </a:r>
            <a:r>
              <a:rPr lang="cs-CZ" sz="3200" dirty="0"/>
              <a:t>pro vytápění </a:t>
            </a:r>
            <a:r>
              <a:rPr lang="cs-CZ" sz="3200" dirty="0" smtClean="0"/>
              <a:t>domácností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4038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13690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UHLÍ JE HORNINA SLOŽENÁ PŘEVÁŽNĚ Z   . . . . . .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ČÍM VÍCE UHLÍKU UHLÍ OBSAHUJE, TÍM JE JEHO BARVA TMAVŠÍ.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FF0000"/>
                </a:solidFill>
              </a:rPr>
              <a:t>NA ÚZEMÍ NAŠÍ VLASTI SE TĚŽÍ PŘEVÁŽNĚ . . . . .  UHLÍ, V MENŠÍ MÍŘE UHLÍ . . . . 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00B0F0"/>
                </a:solidFill>
              </a:rPr>
              <a:t>UHLÍ VZNIKLO Z RŮZNÝCH DRUHŮ . . . . . . .  PŘED MNOHA  . . . . . . .  LET</a:t>
            </a:r>
            <a:r>
              <a:rPr lang="cs-CZ" sz="3600" dirty="0" smtClean="0"/>
              <a:t> 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4487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809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7030A0"/>
                </a:solidFill>
              </a:rPr>
              <a:t>ČERNÉ UHLÍ JE PŮVODEM . . . . . . NEŽ HNĚDÉ UHLÍ.</a:t>
            </a:r>
          </a:p>
          <a:p>
            <a:r>
              <a:rPr lang="cs-CZ" sz="3600" dirty="0" smtClean="0">
                <a:solidFill>
                  <a:srgbClr val="7030A0"/>
                </a:solidFill>
              </a:rPr>
              <a:t>      VZNIKLO HLAVNĚ Z KAPRAĎOROSTŮ   </a:t>
            </a:r>
          </a:p>
          <a:p>
            <a:r>
              <a:rPr lang="cs-CZ" sz="3600" dirty="0">
                <a:solidFill>
                  <a:srgbClr val="7030A0"/>
                </a:solidFill>
              </a:rPr>
              <a:t> </a:t>
            </a:r>
            <a:r>
              <a:rPr lang="cs-CZ" sz="3600" dirty="0" smtClean="0">
                <a:solidFill>
                  <a:srgbClr val="7030A0"/>
                </a:solidFill>
              </a:rPr>
              <a:t>     ROSTOUCÍCH V PRALESNÍCH   </a:t>
            </a:r>
          </a:p>
          <a:p>
            <a:r>
              <a:rPr lang="cs-CZ" sz="3600" dirty="0">
                <a:solidFill>
                  <a:srgbClr val="7030A0"/>
                </a:solidFill>
              </a:rPr>
              <a:t> </a:t>
            </a:r>
            <a:r>
              <a:rPr lang="cs-CZ" sz="3600" dirty="0" smtClean="0">
                <a:solidFill>
                  <a:srgbClr val="7030A0"/>
                </a:solidFill>
              </a:rPr>
              <a:t>     MOČÁLECH.</a:t>
            </a:r>
          </a:p>
          <a:p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00B050"/>
                </a:solidFill>
              </a:rPr>
              <a:t>HNĚDÉ UHLÍ VZNIKLO Z PODOBNÝCH STROMŮ, KTERÉ ROSTOU I V DNEŠNÍ DOBĚ.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087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&amp;ecaron;&amp;zcaron;ba hn&amp;ecaron;dého uhlí v milionech tun za daný ro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8211393" cy="530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6970" y="404664"/>
            <a:ext cx="8208912" cy="86177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/>
              <a:t>Těžba hnědého uhlí na území České republiky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02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37270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Učebnice Přírodověda pro 5. ročník  Nová škola</a:t>
            </a:r>
          </a:p>
          <a:p>
            <a:endParaRPr lang="cs-CZ" dirty="0" smtClean="0"/>
          </a:p>
          <a:p>
            <a:r>
              <a:rPr lang="cs-CZ" dirty="0" smtClean="0"/>
              <a:t>RYPADLO</a:t>
            </a:r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upload.wikimedia.org/wikipedia/commons/thumb/d/de/Rypadlo_Tu%C5%A1imice.jpg/800px-Rypadlo_Tu%C5%A1imice.jpg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ČERNÉ UHLÍ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upload.wikimedia.org/wikipedia/commons/thumb/c/c4/Mineral_Antracita_GDFL001.JPG/800px-Mineral_Antracita_GDFL001.JPG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HNĚDÉ UHLÍ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upload.wikimedia.org/wikipedia/commons/2/21/Braunkohle_als_Hausbrand.jpg</a:t>
            </a:r>
            <a:endParaRPr lang="cs-CZ" dirty="0" smtClean="0"/>
          </a:p>
          <a:p>
            <a:r>
              <a:rPr lang="cs-CZ" dirty="0" smtClean="0"/>
              <a:t>GRAF TĚŽBY HNĚDÉHO UHLÍ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upload.wikimedia.org/wikipedia/commons/0/09/TezbaHnedeUhli.png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6745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304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klodnerovah</dc:creator>
  <cp:lastModifiedBy>Triskova</cp:lastModifiedBy>
  <cp:revision>29</cp:revision>
  <dcterms:created xsi:type="dcterms:W3CDTF">2011-02-28T19:29:36Z</dcterms:created>
  <dcterms:modified xsi:type="dcterms:W3CDTF">2012-07-04T10:00:37Z</dcterms:modified>
</cp:coreProperties>
</file>