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71" r:id="rId3"/>
    <p:sldId id="256" r:id="rId4"/>
    <p:sldId id="269" r:id="rId5"/>
    <p:sldId id="257" r:id="rId6"/>
    <p:sldId id="268" r:id="rId7"/>
    <p:sldId id="258" r:id="rId8"/>
    <p:sldId id="260" r:id="rId9"/>
    <p:sldId id="261" r:id="rId10"/>
    <p:sldId id="259" r:id="rId11"/>
    <p:sldId id="262" r:id="rId12"/>
    <p:sldId id="263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>
        <p:scale>
          <a:sx n="46" d="100"/>
          <a:sy n="46" d="100"/>
        </p:scale>
        <p:origin x="-117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744D83-0E1B-4F66-B781-64DFCB727FC5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CABB7-B1E4-4EBA-88BB-F1DA3E8D0F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38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92583-BD9A-4BA3-A596-D48DAF0BF552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64339-8235-48D4-A6B7-A70ABC4836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800" dirty="0" smtClean="0"/>
              <a:t>Název školy</a:t>
            </a:r>
            <a:r>
              <a:rPr lang="cs-CZ" sz="1800" b="1" dirty="0" smtClean="0"/>
              <a:t>		Základní škola Jičín, Husova 170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Číslo projektu	 	</a:t>
            </a:r>
            <a:r>
              <a:rPr lang="cs-CZ" sz="1800" b="1" dirty="0" smtClean="0"/>
              <a:t>CZ.1.07/1.4.00/21.2862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Číslo a název klíčové aktivity</a:t>
            </a:r>
            <a:r>
              <a:rPr lang="cs-CZ" sz="1800" b="1" dirty="0" smtClean="0"/>
              <a:t>	3.2 Inovace a zkvalitnění výuky prostřednictvím ICT</a:t>
            </a: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3886200"/>
            <a:ext cx="7786742" cy="175260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cs-CZ" sz="5100" dirty="0" smtClean="0">
                <a:solidFill>
                  <a:schemeClr val="tx1"/>
                </a:solidFill>
              </a:rPr>
              <a:t>Název:  Word pokračování</a:t>
            </a:r>
            <a:r>
              <a:rPr lang="cs-CZ" sz="4800" b="1" dirty="0" smtClean="0">
                <a:solidFill>
                  <a:schemeClr val="tx1"/>
                </a:solidFill>
              </a:rPr>
              <a:t>	</a:t>
            </a:r>
            <a:r>
              <a:rPr lang="cs-CZ" sz="2900" dirty="0" smtClean="0">
                <a:solidFill>
                  <a:schemeClr val="tx1"/>
                </a:solidFill>
              </a:rPr>
              <a:t>DUM</a:t>
            </a:r>
            <a:r>
              <a:rPr lang="cs-CZ" sz="2900" b="1" dirty="0" smtClean="0">
                <a:solidFill>
                  <a:schemeClr val="tx1"/>
                </a:solidFill>
              </a:rPr>
              <a:t>:</a:t>
            </a:r>
            <a:r>
              <a:rPr lang="cs-CZ" sz="2900" dirty="0" smtClean="0">
                <a:solidFill>
                  <a:schemeClr val="tx1"/>
                </a:solidFill>
              </a:rPr>
              <a:t>VY_32_INOVACE_VII_3_04</a:t>
            </a:r>
            <a:endParaRPr lang="cs-CZ" sz="2900" b="1" dirty="0" smtClean="0">
              <a:solidFill>
                <a:schemeClr val="tx1"/>
              </a:solidFill>
            </a:endParaRPr>
          </a:p>
          <a:p>
            <a:pPr algn="l"/>
            <a:endParaRPr lang="cs-CZ" sz="4000" b="1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Šablona číslo</a:t>
            </a:r>
            <a:r>
              <a:rPr lang="cs-CZ" b="1" dirty="0" smtClean="0">
                <a:solidFill>
                  <a:schemeClr val="tx1"/>
                </a:solidFill>
              </a:rPr>
              <a:t>: 	VII.	</a:t>
            </a:r>
            <a:r>
              <a:rPr lang="cs-CZ" dirty="0" smtClean="0">
                <a:solidFill>
                  <a:schemeClr val="tx1"/>
                </a:solidFill>
              </a:rPr>
              <a:t>Sada číslo</a:t>
            </a:r>
            <a:r>
              <a:rPr lang="cs-CZ" b="1" dirty="0" smtClean="0">
                <a:solidFill>
                  <a:schemeClr val="tx1"/>
                </a:solidFill>
              </a:rPr>
              <a:t>: 3.	</a:t>
            </a:r>
            <a:r>
              <a:rPr lang="cs-CZ" dirty="0" smtClean="0">
                <a:solidFill>
                  <a:schemeClr val="tx1"/>
                </a:solidFill>
              </a:rPr>
              <a:t>Pořadové číslo DUM:04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cs-CZ" b="1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Autor:</a:t>
            </a:r>
            <a:r>
              <a:rPr lang="cs-CZ" b="1" dirty="0" smtClean="0">
                <a:solidFill>
                  <a:schemeClr val="tx1"/>
                </a:solidFill>
              </a:rPr>
              <a:t>			Mgr. Milan Žižka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28605"/>
            <a:ext cx="8535892" cy="2286015"/>
          </a:xfrm>
        </p:spPr>
        <p:txBody>
          <a:bodyPr>
            <a:normAutofit/>
          </a:bodyPr>
          <a:lstStyle/>
          <a:p>
            <a:pPr algn="l"/>
            <a:r>
              <a:rPr lang="cs-CZ" sz="3600" dirty="0" smtClean="0"/>
              <a:t>Anotace:</a:t>
            </a:r>
            <a:r>
              <a:rPr lang="cs-CZ" sz="3600" b="1" dirty="0" smtClean="0"/>
              <a:t>	 Digitální materiál pro upevnění a prohloubení práce s textovým editorem. Zarovnání, odstavec, řádkování a řez písma.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8463314" cy="263842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sz="3600" dirty="0" smtClean="0">
                <a:solidFill>
                  <a:schemeClr val="tx1"/>
                </a:solidFill>
              </a:rPr>
              <a:t>Druh učebního materiálu:</a:t>
            </a:r>
            <a:r>
              <a:rPr lang="cs-CZ" sz="3600" b="1" dirty="0" smtClean="0">
                <a:solidFill>
                  <a:schemeClr val="tx1"/>
                </a:solidFill>
              </a:rPr>
              <a:t>		Výukový 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sz="3600" dirty="0" smtClean="0">
                <a:solidFill>
                  <a:schemeClr val="tx1"/>
                </a:solidFill>
              </a:rPr>
              <a:t/>
            </a:r>
            <a:br>
              <a:rPr lang="cs-CZ" sz="3600" dirty="0" smtClean="0">
                <a:solidFill>
                  <a:schemeClr val="tx1"/>
                </a:solidFill>
              </a:rPr>
            </a:br>
            <a:r>
              <a:rPr lang="cs-CZ" sz="3600" dirty="0" smtClean="0">
                <a:solidFill>
                  <a:schemeClr val="tx1"/>
                </a:solidFill>
              </a:rPr>
              <a:t>Typická věková skupina:</a:t>
            </a:r>
            <a:r>
              <a:rPr lang="cs-CZ" sz="3600" b="1" dirty="0" smtClean="0">
                <a:solidFill>
                  <a:schemeClr val="tx1"/>
                </a:solidFill>
              </a:rPr>
              <a:t>		12 - 13</a:t>
            </a:r>
            <a:r>
              <a:rPr lang="cs-CZ" b="1" dirty="0" smtClean="0">
                <a:solidFill>
                  <a:schemeClr val="tx1"/>
                </a:solidFill>
              </a:rPr>
              <a:t> let</a:t>
            </a:r>
          </a:p>
          <a:p>
            <a:pPr algn="l"/>
            <a:r>
              <a:rPr lang="cs-CZ" sz="3600" dirty="0" smtClean="0">
                <a:solidFill>
                  <a:schemeClr val="tx1"/>
                </a:solidFill>
              </a:rPr>
              <a:t/>
            </a:r>
            <a:br>
              <a:rPr lang="cs-CZ" sz="3600" dirty="0" smtClean="0">
                <a:solidFill>
                  <a:schemeClr val="tx1"/>
                </a:solidFill>
              </a:rPr>
            </a:br>
            <a:r>
              <a:rPr lang="cs-CZ" sz="3600" dirty="0" smtClean="0">
                <a:solidFill>
                  <a:schemeClr val="tx1"/>
                </a:solidFill>
              </a:rPr>
              <a:t>Klíčová slova:</a:t>
            </a:r>
            <a:r>
              <a:rPr lang="cs-CZ" sz="3600" b="1" dirty="0" smtClean="0">
                <a:solidFill>
                  <a:schemeClr val="tx1"/>
                </a:solidFill>
              </a:rPr>
              <a:t>			</a:t>
            </a:r>
            <a:r>
              <a:rPr lang="cs-CZ" sz="3600" b="1" dirty="0" smtClean="0">
                <a:solidFill>
                  <a:schemeClr val="tx1"/>
                </a:solidFill>
              </a:rPr>
              <a:t>odstavec</a:t>
            </a:r>
            <a:r>
              <a:rPr lang="cs-CZ" sz="3600" b="1" dirty="0" smtClean="0">
                <a:solidFill>
                  <a:schemeClr val="tx1"/>
                </a:solidFill>
              </a:rPr>
              <a:t>,  zarovnání textu,</a:t>
            </a:r>
          </a:p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 				řádkování a řez </a:t>
            </a:r>
          </a:p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				</a:t>
            </a:r>
            <a:r>
              <a:rPr lang="cs-CZ" sz="3600" b="1" dirty="0" smtClean="0">
                <a:solidFill>
                  <a:schemeClr val="tx1"/>
                </a:solidFill>
              </a:rPr>
              <a:t>písma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Word pokračování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1"/>
            <a:ext cx="8258204" cy="34004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/>
              <a:t>Opakování </a:t>
            </a:r>
          </a:p>
          <a:p>
            <a:r>
              <a:rPr lang="cs-CZ" b="1" dirty="0"/>
              <a:t>Pás karet se skládá ze tří částí: z karet, skupin a příkazů. Pás karet tvoří karty Domů, Vložení, Rozložení stránky, Odkazy, Korespondence, Revize, Zobrazení. Karta Domů obsahuje nejčastěji používané nástroje, jako jsou příkazy ve skupině Písmo </a:t>
            </a:r>
            <a:endParaRPr lang="cs-CZ" dirty="0"/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857759"/>
            <a:ext cx="5500726" cy="182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Šipka dolů 6"/>
          <p:cNvSpPr/>
          <p:nvPr/>
        </p:nvSpPr>
        <p:spPr>
          <a:xfrm>
            <a:off x="1928794" y="4786322"/>
            <a:ext cx="357190" cy="428628"/>
          </a:xfrm>
          <a:prstGeom prst="downArrow">
            <a:avLst>
              <a:gd name="adj1" fmla="val 50000"/>
              <a:gd name="adj2" fmla="val 50000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/>
          <p:cNvSpPr/>
          <p:nvPr/>
        </p:nvSpPr>
        <p:spPr>
          <a:xfrm>
            <a:off x="6786578" y="6215082"/>
            <a:ext cx="500066" cy="357190"/>
          </a:xfrm>
          <a:prstGeom prst="lef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301038" cy="1714504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Dnes budeš pracovat samostatně -  číst pokyny a vypracovávat cvičení. Pokud něčemu nebudeš rozumět, požádej vyučujícího o pomoc.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2428868"/>
            <a:ext cx="8115328" cy="3697295"/>
          </a:xfrm>
        </p:spPr>
        <p:txBody>
          <a:bodyPr/>
          <a:lstStyle/>
          <a:p>
            <a:r>
              <a:rPr lang="cs-CZ" b="1" dirty="0" smtClean="0"/>
              <a:t>Otevři si nový dokument ve Wordu </a:t>
            </a:r>
            <a:r>
              <a:rPr lang="cs-CZ" sz="1800" b="1" dirty="0" smtClean="0"/>
              <a:t>(</a:t>
            </a:r>
            <a:r>
              <a:rPr lang="cs-CZ" sz="1800" dirty="0" smtClean="0"/>
              <a:t>Tlačítko START, PROGRAMY, MICROSOFT OFFICE) </a:t>
            </a:r>
            <a:r>
              <a:rPr lang="cs-CZ" b="1" dirty="0" smtClean="0"/>
              <a:t>a ulož ho na svůj disk  do dokumentů pod názvem </a:t>
            </a:r>
            <a:r>
              <a:rPr lang="cs-CZ" b="1" u="sng" dirty="0" smtClean="0"/>
              <a:t>Word pokračování a tvé jméno</a:t>
            </a:r>
          </a:p>
          <a:p>
            <a:r>
              <a:rPr lang="cs-CZ" b="1" dirty="0" smtClean="0"/>
              <a:t>Napiš do něho následující cvičení: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 smtClean="0"/>
              <a:t>Nadpis bude: </a:t>
            </a:r>
            <a:r>
              <a:rPr lang="cs-CZ" sz="2400" b="1" dirty="0" smtClean="0">
                <a:solidFill>
                  <a:srgbClr val="FF0000"/>
                </a:solidFill>
              </a:rPr>
              <a:t>Cvičení 1</a:t>
            </a:r>
            <a:r>
              <a:rPr lang="cs-CZ" sz="2400" b="1" dirty="0" smtClean="0"/>
              <a:t> </a:t>
            </a:r>
            <a:br>
              <a:rPr lang="cs-CZ" sz="2400" b="1" dirty="0" smtClean="0"/>
            </a:br>
            <a:r>
              <a:rPr lang="cs-CZ" sz="2400" b="1" dirty="0" smtClean="0"/>
              <a:t/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Psát budeš pouze červené texty.</a:t>
            </a:r>
            <a:endParaRPr lang="cs-CZ" b="1" dirty="0"/>
          </a:p>
          <a:p>
            <a:r>
              <a:rPr lang="cs-CZ" b="1" dirty="0">
                <a:solidFill>
                  <a:srgbClr val="FF0000"/>
                </a:solidFill>
              </a:rPr>
              <a:t>Kyselina sírová má značku  H2SO4,</a:t>
            </a:r>
            <a:r>
              <a:rPr lang="cs-CZ" b="1" dirty="0"/>
              <a:t> </a:t>
            </a:r>
            <a:r>
              <a:rPr lang="cs-CZ" b="1" dirty="0" smtClean="0"/>
              <a:t>(Napiš takto -  H2SO4, opiš </a:t>
            </a:r>
            <a:r>
              <a:rPr lang="cs-CZ" b="1" dirty="0"/>
              <a:t>i s čárkou) nyní postupně označ </a:t>
            </a:r>
            <a:r>
              <a:rPr lang="cs-CZ" b="1" dirty="0" smtClean="0"/>
              <a:t>číslice 2 a pak 4  dále </a:t>
            </a:r>
            <a:r>
              <a:rPr lang="cs-CZ" b="1" dirty="0"/>
              <a:t>– </a:t>
            </a:r>
            <a:r>
              <a:rPr lang="cs-CZ" b="1" dirty="0" smtClean="0"/>
              <a:t> na kartě </a:t>
            </a:r>
            <a:r>
              <a:rPr lang="cs-CZ" b="1" dirty="0"/>
              <a:t>DOMŮ PÍSMO - DOLNÍ INDEX uprav </a:t>
            </a:r>
            <a:r>
              <a:rPr lang="cs-CZ" b="1" dirty="0" smtClean="0"/>
              <a:t>na H</a:t>
            </a:r>
            <a:r>
              <a:rPr lang="cs-CZ" b="1" baseline="-25000" dirty="0" smtClean="0"/>
              <a:t>2</a:t>
            </a:r>
            <a:r>
              <a:rPr lang="cs-CZ" b="1" dirty="0" smtClean="0"/>
              <a:t>SO</a:t>
            </a:r>
            <a:r>
              <a:rPr lang="cs-CZ" b="1" baseline="-25000" dirty="0" smtClean="0"/>
              <a:t>4</a:t>
            </a:r>
            <a:r>
              <a:rPr lang="cs-CZ" b="1" dirty="0"/>
              <a:t>,</a:t>
            </a:r>
          </a:p>
          <a:p>
            <a:r>
              <a:rPr lang="cs-CZ" b="1" dirty="0"/>
              <a:t> </a:t>
            </a:r>
            <a:r>
              <a:rPr lang="cs-CZ" b="1" dirty="0" smtClean="0"/>
              <a:t>NAPIŠ</a:t>
            </a:r>
            <a:endParaRPr lang="cs-CZ" b="1" dirty="0"/>
          </a:p>
          <a:p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cs-CZ" dirty="0" smtClean="0"/>
              <a:t> 	</a:t>
            </a:r>
            <a:r>
              <a:rPr lang="cs-CZ" sz="2000" dirty="0" smtClean="0"/>
              <a:t>(Postupuj obdobně. Dvojka u cm</a:t>
            </a:r>
            <a:r>
              <a:rPr lang="cs-CZ" sz="2000" baseline="30000" dirty="0" smtClean="0">
                <a:solidFill>
                  <a:srgbClr val="C00000"/>
                </a:solidFill>
              </a:rPr>
              <a:t>2</a:t>
            </a:r>
            <a:r>
              <a:rPr lang="cs-CZ" sz="2000" dirty="0" smtClean="0"/>
              <a:t> je horní index.)</a:t>
            </a:r>
            <a:endParaRPr lang="cs-CZ" sz="2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643446"/>
            <a:ext cx="168592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Přímá spojovací šipka 8"/>
          <p:cNvCxnSpPr/>
          <p:nvPr/>
        </p:nvCxnSpPr>
        <p:spPr>
          <a:xfrm>
            <a:off x="4286248" y="4143380"/>
            <a:ext cx="2571768" cy="64294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929198"/>
            <a:ext cx="590550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348881"/>
            <a:ext cx="7772400" cy="1222996"/>
          </a:xfrm>
        </p:spPr>
        <p:txBody>
          <a:bodyPr/>
          <a:lstStyle/>
          <a:p>
            <a:r>
              <a:rPr lang="cs-CZ" sz="2400" dirty="0" smtClean="0"/>
              <a:t>Nadpis: </a:t>
            </a:r>
            <a:r>
              <a:rPr lang="cs-CZ" sz="2400" b="1" dirty="0" smtClean="0">
                <a:solidFill>
                  <a:srgbClr val="FF0000"/>
                </a:solidFill>
              </a:rPr>
              <a:t>Cvičení 2</a:t>
            </a:r>
            <a:r>
              <a:rPr lang="cs-CZ" sz="2400" b="1" dirty="0" smtClean="0"/>
              <a:t> </a:t>
            </a:r>
            <a:r>
              <a:rPr lang="cs-CZ" sz="2400" dirty="0" smtClean="0"/>
              <a:t>-  Opisuj přesně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3500438"/>
            <a:ext cx="7560840" cy="2207096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357430"/>
            <a:ext cx="79072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 následujících cvičení budeš opět opisovat pouze červeně označené texty!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5786" y="714356"/>
            <a:ext cx="72866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Zopakuj si</a:t>
            </a:r>
            <a:r>
              <a:rPr lang="cs-CZ" sz="2800" dirty="0" smtClean="0"/>
              <a:t>: Písmeno s háčkem napíšeš pomocí Shift + háček, pak písmeno, nebo pomocí Caps </a:t>
            </a:r>
            <a:r>
              <a:rPr lang="cs-CZ" sz="2800" dirty="0" err="1" smtClean="0"/>
              <a:t>Lock</a:t>
            </a:r>
            <a:r>
              <a:rPr lang="cs-CZ" sz="2800" dirty="0" smtClean="0"/>
              <a:t> a písmen v horním řádku.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28794" y="5929330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(S umístěním uvozovek si nedělej problém, počítač to zvládne.)</a:t>
            </a:r>
            <a:endParaRPr lang="cs-CZ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714752"/>
            <a:ext cx="7072361" cy="216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7772400" cy="1470025"/>
          </a:xfrm>
        </p:spPr>
        <p:txBody>
          <a:bodyPr/>
          <a:lstStyle/>
          <a:p>
            <a:r>
              <a:rPr lang="cs-CZ" b="1" dirty="0" smtClean="0"/>
              <a:t>Zopakuj si: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214422"/>
            <a:ext cx="6543676" cy="2109790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Změna řádkování - </a:t>
            </a:r>
            <a:r>
              <a:rPr lang="cs-CZ" b="1" dirty="0" smtClean="0">
                <a:solidFill>
                  <a:schemeClr val="tx1"/>
                </a:solidFill>
              </a:rPr>
              <a:t>Vyberte </a:t>
            </a:r>
            <a:r>
              <a:rPr lang="cs-CZ" b="1" dirty="0">
                <a:solidFill>
                  <a:schemeClr val="tx1"/>
                </a:solidFill>
              </a:rPr>
              <a:t>text, který chcete změnit. Na kartě </a:t>
            </a:r>
            <a:r>
              <a:rPr lang="cs-CZ" b="1" dirty="0" smtClean="0">
                <a:solidFill>
                  <a:schemeClr val="tx1"/>
                </a:solidFill>
              </a:rPr>
              <a:t>DOMŮ </a:t>
            </a:r>
            <a:r>
              <a:rPr lang="cs-CZ" b="1" dirty="0">
                <a:solidFill>
                  <a:schemeClr val="tx1"/>
                </a:solidFill>
              </a:rPr>
              <a:t>skupina ODSTAVEC přejděte na tlačítko Řádkování . Chcete-li použít nové nastavení, klepněte na šipku a vyberte požadované číslo.</a:t>
            </a:r>
          </a:p>
          <a:p>
            <a:endParaRPr lang="cs-CZ" dirty="0"/>
          </a:p>
        </p:txBody>
      </p:sp>
      <p:pic>
        <p:nvPicPr>
          <p:cNvPr id="4" name="Obrázek 3" descr="vzhled tlačítk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1714488"/>
            <a:ext cx="1143008" cy="6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539552" y="3501008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Odsazení odstavce -  </a:t>
            </a:r>
            <a:r>
              <a:rPr lang="cs-CZ" sz="2400" b="1" dirty="0" smtClean="0"/>
              <a:t>můžeme provést na kartě </a:t>
            </a:r>
            <a:r>
              <a:rPr lang="cs-CZ" sz="2400" b="1" cap="all" dirty="0" smtClean="0"/>
              <a:t>domů</a:t>
            </a:r>
            <a:r>
              <a:rPr lang="cs-CZ" sz="2400" b="1" dirty="0" smtClean="0"/>
              <a:t> ve skupině </a:t>
            </a:r>
            <a:r>
              <a:rPr lang="cs-CZ" sz="2400" b="1" cap="all" dirty="0" smtClean="0"/>
              <a:t>odstavec.</a:t>
            </a:r>
            <a:r>
              <a:rPr lang="cs-CZ" sz="2400" b="1" dirty="0" smtClean="0"/>
              <a:t> Klikneme na šipku dole v otevřeném okně na kartě </a:t>
            </a:r>
            <a:r>
              <a:rPr lang="cs-CZ" sz="2400" b="1" cap="all" dirty="0" smtClean="0"/>
              <a:t>odsazení a mezery, </a:t>
            </a:r>
            <a:r>
              <a:rPr lang="cs-CZ" sz="2400" b="1" dirty="0" smtClean="0"/>
              <a:t>vybereme </a:t>
            </a:r>
            <a:r>
              <a:rPr lang="cs-CZ" sz="2400" b="1" cap="all" dirty="0" smtClean="0"/>
              <a:t>speciální</a:t>
            </a:r>
            <a:r>
              <a:rPr lang="cs-CZ" sz="2400" b="1" dirty="0" smtClean="0"/>
              <a:t> a šipkou zvolíme první řádek.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356992"/>
            <a:ext cx="4048125" cy="319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Přímá spojovací šipka 10"/>
          <p:cNvCxnSpPr/>
          <p:nvPr/>
        </p:nvCxnSpPr>
        <p:spPr>
          <a:xfrm flipV="1">
            <a:off x="1835696" y="3573016"/>
            <a:ext cx="4536504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4139952" y="5517232"/>
            <a:ext cx="2448272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Nadpis: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Cvičení 3</a:t>
            </a:r>
            <a:r>
              <a:rPr lang="cs-CZ" b="1" dirty="0" smtClean="0"/>
              <a:t> </a:t>
            </a:r>
            <a:br>
              <a:rPr lang="cs-CZ" b="1" dirty="0" smtClean="0"/>
            </a:br>
            <a:endParaRPr lang="cs-CZ" dirty="0"/>
          </a:p>
        </p:txBody>
      </p:sp>
      <p:pic>
        <p:nvPicPr>
          <p:cNvPr id="716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0866" y="2143116"/>
            <a:ext cx="8407703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14282" y="1214422"/>
            <a:ext cx="8229600" cy="115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Napiš:</a:t>
            </a: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 3 – úkoly k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7676" cy="4525963"/>
          </a:xfrm>
        </p:spPr>
        <p:txBody>
          <a:bodyPr>
            <a:normAutofit/>
          </a:bodyPr>
          <a:lstStyle/>
          <a:p>
            <a:r>
              <a:rPr lang="cs-CZ" dirty="0"/>
              <a:t>V předchozím </a:t>
            </a:r>
            <a:r>
              <a:rPr lang="cs-CZ" dirty="0" smtClean="0"/>
              <a:t>textu - </a:t>
            </a:r>
            <a:r>
              <a:rPr lang="cs-CZ" dirty="0" err="1" smtClean="0"/>
              <a:t>cv</a:t>
            </a:r>
            <a:r>
              <a:rPr lang="cs-CZ" dirty="0" smtClean="0"/>
              <a:t>. 3 - změň </a:t>
            </a:r>
            <a:r>
              <a:rPr lang="cs-CZ" dirty="0"/>
              <a:t>písmo </a:t>
            </a:r>
            <a:r>
              <a:rPr lang="cs-CZ" dirty="0" smtClean="0"/>
              <a:t>prvního odstavce na </a:t>
            </a:r>
            <a:r>
              <a:rPr lang="cs-CZ" b="1" dirty="0" smtClean="0"/>
              <a:t>ARIAL</a:t>
            </a:r>
            <a:r>
              <a:rPr lang="cs-CZ" b="1" dirty="0"/>
              <a:t>, </a:t>
            </a:r>
            <a:r>
              <a:rPr lang="cs-CZ" dirty="0"/>
              <a:t>Velikost písma</a:t>
            </a:r>
            <a:r>
              <a:rPr lang="cs-CZ" b="1" dirty="0"/>
              <a:t> 16. </a:t>
            </a:r>
            <a:endParaRPr lang="cs-CZ" b="1" dirty="0" smtClean="0"/>
          </a:p>
          <a:p>
            <a:r>
              <a:rPr lang="cs-CZ" b="1" dirty="0" smtClean="0"/>
              <a:t>Změň </a:t>
            </a:r>
            <a:r>
              <a:rPr lang="cs-CZ" dirty="0"/>
              <a:t>Řádkování </a:t>
            </a:r>
            <a:r>
              <a:rPr lang="cs-CZ" dirty="0" smtClean="0"/>
              <a:t>na </a:t>
            </a:r>
            <a:r>
              <a:rPr lang="cs-CZ" b="1" dirty="0" smtClean="0"/>
              <a:t>2.</a:t>
            </a:r>
          </a:p>
          <a:p>
            <a:r>
              <a:rPr lang="cs-CZ" b="1" dirty="0" smtClean="0"/>
              <a:t>Odsaď </a:t>
            </a:r>
            <a:r>
              <a:rPr lang="cs-CZ" b="1" dirty="0"/>
              <a:t>první řádek </a:t>
            </a:r>
            <a:r>
              <a:rPr lang="cs-CZ" b="1" dirty="0" smtClean="0"/>
              <a:t> </a:t>
            </a:r>
            <a:r>
              <a:rPr lang="cs-CZ" dirty="0" smtClean="0"/>
              <a:t>pomocí </a:t>
            </a:r>
            <a:r>
              <a:rPr lang="cs-CZ" b="1" dirty="0" smtClean="0"/>
              <a:t>Karty domů, Odstavec - První </a:t>
            </a:r>
            <a:r>
              <a:rPr lang="cs-CZ" b="1" dirty="0"/>
              <a:t>řádek</a:t>
            </a:r>
            <a:r>
              <a:rPr lang="cs-CZ" dirty="0" smtClean="0"/>
              <a:t>.</a:t>
            </a:r>
            <a:endParaRPr lang="cs-CZ" b="1" dirty="0"/>
          </a:p>
          <a:p>
            <a:endParaRPr lang="cs-CZ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071810"/>
            <a:ext cx="3971924" cy="295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Přímá spojovací šipka 9"/>
          <p:cNvCxnSpPr/>
          <p:nvPr/>
        </p:nvCxnSpPr>
        <p:spPr>
          <a:xfrm>
            <a:off x="2643174" y="5143512"/>
            <a:ext cx="4143404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50016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Opakování: Zarovnání </a:t>
            </a:r>
            <a:r>
              <a:rPr lang="cs-CZ" b="1" dirty="0"/>
              <a:t>textu doleva nebo doprava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Vyberte text, který chcete zarovnat. Na kartě </a:t>
            </a:r>
            <a:r>
              <a:rPr lang="cs-CZ" b="1" dirty="0" smtClean="0"/>
              <a:t>Domů </a:t>
            </a:r>
            <a:r>
              <a:rPr lang="cs-CZ" b="1" dirty="0"/>
              <a:t>O</a:t>
            </a:r>
            <a:r>
              <a:rPr lang="cs-CZ" b="1" dirty="0" smtClean="0"/>
              <a:t>dstavec </a:t>
            </a:r>
            <a:r>
              <a:rPr lang="cs-CZ" b="1" dirty="0"/>
              <a:t>můžete zvolit</a:t>
            </a:r>
          </a:p>
          <a:p>
            <a:r>
              <a:rPr lang="cs-CZ" b="1" dirty="0"/>
              <a:t> Zarovnat doleva </a:t>
            </a:r>
            <a:endParaRPr lang="cs-CZ" b="1" dirty="0" smtClean="0"/>
          </a:p>
          <a:p>
            <a:r>
              <a:rPr lang="cs-CZ" b="1" dirty="0" smtClean="0"/>
              <a:t> Zarovnat </a:t>
            </a:r>
            <a:r>
              <a:rPr lang="cs-CZ" b="1" dirty="0"/>
              <a:t>doprava </a:t>
            </a:r>
          </a:p>
          <a:p>
            <a:r>
              <a:rPr lang="cs-CZ" b="1" dirty="0"/>
              <a:t> </a:t>
            </a:r>
            <a:r>
              <a:rPr lang="cs-CZ" b="1" dirty="0" smtClean="0"/>
              <a:t>Zarovnání </a:t>
            </a:r>
            <a:r>
              <a:rPr lang="cs-CZ" b="1" dirty="0"/>
              <a:t>textu na střed .</a:t>
            </a:r>
          </a:p>
          <a:p>
            <a:endParaRPr lang="cs-CZ" dirty="0"/>
          </a:p>
        </p:txBody>
      </p:sp>
      <p:pic>
        <p:nvPicPr>
          <p:cNvPr id="4" name="Obrázek 3" descr="vzhled tlačítk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2571744"/>
            <a:ext cx="71438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vzhled tlačítk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286124"/>
            <a:ext cx="71438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vzhled tlačítk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000504"/>
            <a:ext cx="688978" cy="66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Nadpis: </a:t>
            </a:r>
            <a:r>
              <a:rPr lang="cs-CZ" b="1" dirty="0" smtClean="0">
                <a:solidFill>
                  <a:srgbClr val="FF0000"/>
                </a:solidFill>
              </a:rPr>
              <a:t>Cvičení 4</a:t>
            </a:r>
            <a:r>
              <a:rPr lang="cs-CZ" b="1" dirty="0">
                <a:solidFill>
                  <a:srgbClr val="FF0000"/>
                </a:solidFill>
              </a:rPr>
              <a:t/>
            </a:r>
            <a:br>
              <a:rPr lang="cs-CZ" b="1" dirty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71546"/>
            <a:ext cx="8229600" cy="125729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b="1" dirty="0" smtClean="0"/>
              <a:t>Zkopíruj do stejného dokumentu následující text:</a:t>
            </a:r>
            <a:endParaRPr lang="cs-CZ" b="1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57158" y="2285992"/>
            <a:ext cx="82868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9575" algn="l"/>
                <a:tab pos="449263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Panel nástrojů Rychlý přístup je skupina tlačítek nalevo nad Pásem karet. Obsahuje např. příkazy Uložit, Zpět, Opakovat.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9575" algn="l"/>
                <a:tab pos="449263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Je lepší nejprve text napsat, pak označit a měnit. Je dobré rozpracovanou práci častěji uložit.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09575" algn="l"/>
                <a:tab pos="449263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Word je textový editor. Textový editor je program pro psaní a úpravu textu.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k </a:t>
            </a:r>
            <a:r>
              <a:rPr lang="cs-CZ" dirty="0" err="1" smtClean="0"/>
              <a:t>cv</a:t>
            </a:r>
            <a:r>
              <a:rPr lang="cs-CZ" dirty="0" smtClean="0"/>
              <a:t>. 4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V textu proveď:</a:t>
            </a:r>
          </a:p>
          <a:p>
            <a:r>
              <a:rPr lang="cs-CZ" sz="2800" dirty="0" smtClean="0"/>
              <a:t>(Všechny </a:t>
            </a:r>
            <a:r>
              <a:rPr lang="cs-CZ" sz="2800" dirty="0"/>
              <a:t>tři odstavce jsou zarovnány vlevo</a:t>
            </a:r>
            <a:r>
              <a:rPr lang="cs-CZ" sz="2800" dirty="0" smtClean="0"/>
              <a:t>.) </a:t>
            </a:r>
            <a:r>
              <a:rPr lang="cs-CZ" b="1" dirty="0"/>
              <a:t>První odstavec zarovnejte na střed, druhý do bloku a třetí vpravo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 </a:t>
            </a:r>
            <a:r>
              <a:rPr lang="cs-CZ" b="1" dirty="0"/>
              <a:t>Řádkování </a:t>
            </a:r>
            <a:r>
              <a:rPr lang="cs-CZ" b="1" dirty="0" smtClean="0"/>
              <a:t>nastavte </a:t>
            </a:r>
            <a:r>
              <a:rPr lang="cs-CZ" b="1" dirty="0"/>
              <a:t>na </a:t>
            </a:r>
            <a:r>
              <a:rPr lang="cs-CZ" b="1" dirty="0" smtClean="0"/>
              <a:t>1,5</a:t>
            </a:r>
            <a:r>
              <a:rPr lang="cs-CZ" b="1" dirty="0"/>
              <a:t>.</a:t>
            </a:r>
          </a:p>
          <a:p>
            <a:r>
              <a:rPr lang="cs-CZ" b="1" dirty="0"/>
              <a:t>Řez písma </a:t>
            </a:r>
            <a:r>
              <a:rPr lang="cs-CZ" b="1" dirty="0" smtClean="0"/>
              <a:t>- třetího </a:t>
            </a:r>
            <a:r>
              <a:rPr lang="cs-CZ" b="1" dirty="0"/>
              <a:t>odstavce změňte na </a:t>
            </a:r>
            <a:r>
              <a:rPr lang="cs-CZ" b="1" dirty="0" smtClean="0"/>
              <a:t>kurzívu</a:t>
            </a:r>
          </a:p>
          <a:p>
            <a:r>
              <a:rPr lang="cs-CZ" b="1" dirty="0" smtClean="0"/>
              <a:t>Napsaný text  opakuje důležité pokyny, proto si  ho zopakuj a zapamatuj.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Splnění úkolů nahlas učiteli.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00430" y="4643446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prezentaci použito mat. Microsoft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402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 školy  Základní škola Jičín, Husova 170 Číslo projektu   CZ.1.07/1.4.00/21.2862 Číslo a název klíčové aktivity 3.2 Inovace a zkvalitnění výuky prostřednictvím ICT </vt:lpstr>
      <vt:lpstr>Anotace:  Digitální materiál pro upevnění a prohloubení práce s textovým editorem. Zarovnání, odstavec, řádkování a řez písma. </vt:lpstr>
      <vt:lpstr>Word pokračování </vt:lpstr>
      <vt:lpstr>Dnes budeš pracovat samostatně -  číst pokyny a vypracovávat cvičení. Pokud něčemu nebudeš rozumět, požádej vyučujícího o pomoc.</vt:lpstr>
      <vt:lpstr>Nadpis bude: Cvičení 1   </vt:lpstr>
      <vt:lpstr>Nadpis: Cvičení 2 -  Opisuj přesně</vt:lpstr>
      <vt:lpstr>Zopakuj si: </vt:lpstr>
      <vt:lpstr>Nadpis: Cvičení 3  </vt:lpstr>
      <vt:lpstr>Cvičení 3 – úkoly k textu</vt:lpstr>
      <vt:lpstr>Opakování: Zarovnání textu doleva nebo doprava </vt:lpstr>
      <vt:lpstr>Nadpis: Cvičení 4 </vt:lpstr>
      <vt:lpstr>Úkoly k cv. 4</vt:lpstr>
      <vt:lpstr>Splnění úkolů nahlas učiteli.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 Word </dc:title>
  <dc:creator>Oem</dc:creator>
  <cp:lastModifiedBy>Učitel</cp:lastModifiedBy>
  <cp:revision>110</cp:revision>
  <dcterms:created xsi:type="dcterms:W3CDTF">2011-11-21T22:13:08Z</dcterms:created>
  <dcterms:modified xsi:type="dcterms:W3CDTF">2012-07-12T05:01:52Z</dcterms:modified>
</cp:coreProperties>
</file>