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0" r:id="rId8"/>
    <p:sldId id="262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2289A4B-4CAE-4556-B6CE-56BA1E77F90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834AF20-FADD-485F-9D37-2CB0FD90FDF4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89A4B-4CAE-4556-B6CE-56BA1E77F90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AF20-FADD-485F-9D37-2CB0FD90FD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89A4B-4CAE-4556-B6CE-56BA1E77F90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AF20-FADD-485F-9D37-2CB0FD90FD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89A4B-4CAE-4556-B6CE-56BA1E77F90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AF20-FADD-485F-9D37-2CB0FD90FD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89A4B-4CAE-4556-B6CE-56BA1E77F90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AF20-FADD-485F-9D37-2CB0FD90FD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89A4B-4CAE-4556-B6CE-56BA1E77F90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AF20-FADD-485F-9D37-2CB0FD90FD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89A4B-4CAE-4556-B6CE-56BA1E77F90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AF20-FADD-485F-9D37-2CB0FD90FD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89A4B-4CAE-4556-B6CE-56BA1E77F90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AF20-FADD-485F-9D37-2CB0FD90FD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89A4B-4CAE-4556-B6CE-56BA1E77F90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AF20-FADD-485F-9D37-2CB0FD90FD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89A4B-4CAE-4556-B6CE-56BA1E77F90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AF20-FADD-485F-9D37-2CB0FD90FD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89A4B-4CAE-4556-B6CE-56BA1E77F90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AF20-FADD-485F-9D37-2CB0FD90FD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02289A4B-4CAE-4556-B6CE-56BA1E77F90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834AF20-FADD-485F-9D37-2CB0FD90FDF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429000"/>
            <a:ext cx="8640960" cy="1440160"/>
          </a:xfrm>
        </p:spPr>
        <p:txBody>
          <a:bodyPr/>
          <a:lstStyle/>
          <a:p>
            <a:r>
              <a:rPr lang="cs-CZ" sz="3200" dirty="0"/>
              <a:t>Matematika pro 1. stupeň</a:t>
            </a:r>
            <a:br>
              <a:rPr lang="cs-CZ" sz="3200" dirty="0"/>
            </a:br>
            <a:r>
              <a:rPr lang="cs-CZ" sz="3200" dirty="0"/>
              <a:t>č. </a:t>
            </a:r>
            <a:r>
              <a:rPr lang="cs-CZ" sz="3200" dirty="0" err="1"/>
              <a:t>DUMu</a:t>
            </a:r>
            <a:r>
              <a:rPr lang="cs-CZ" sz="3200" dirty="0"/>
              <a:t>: </a:t>
            </a:r>
            <a:r>
              <a:rPr lang="cs-CZ" sz="3200" dirty="0" smtClean="0"/>
              <a:t>VY_32_INOVACE_12_Písemné sčítání </a:t>
            </a:r>
            <a:br>
              <a:rPr lang="cs-CZ" sz="3200" dirty="0" smtClean="0"/>
            </a:br>
            <a:r>
              <a:rPr lang="cs-CZ" sz="3200" dirty="0" smtClean="0"/>
              <a:t>                                                 do 1000 s přechodem 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63588" y="2132856"/>
            <a:ext cx="6400800" cy="1080120"/>
          </a:xfrm>
        </p:spPr>
        <p:txBody>
          <a:bodyPr/>
          <a:lstStyle/>
          <a:p>
            <a:r>
              <a:rPr lang="cs-CZ" b="1" dirty="0"/>
              <a:t>ZŠP a ZŠS Uherský Brod</a:t>
            </a:r>
          </a:p>
          <a:p>
            <a:r>
              <a:rPr lang="cs-CZ" b="1" dirty="0"/>
              <a:t> projekt č. CZ.1.07/1.4.00/21.0961</a:t>
            </a:r>
          </a:p>
          <a:p>
            <a:endParaRPr lang="cs-CZ" b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4664"/>
            <a:ext cx="5976664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5733254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Jméno autora: Mgr. Alena Mášová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5321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340768"/>
            <a:ext cx="842493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Anotace: </a:t>
            </a: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pPr algn="just"/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Prezentace slouží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k procvičování písemného sčítání 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do 1000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 přechodem,  </a:t>
            </a:r>
            <a:b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k procvičování sudých a 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lichých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čísel, k seřazování čísel od nejmenšího čísla po největší.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Možnost 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cvičení tisknout jako pracovní listy. </a:t>
            </a:r>
          </a:p>
          <a:p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Je určena pro žáky 5. </a:t>
            </a:r>
            <a:r>
              <a:rPr lang="cs-CZ" sz="2000" b="1" smtClean="0">
                <a:solidFill>
                  <a:schemeClr val="accent6">
                    <a:lumMod val="75000"/>
                  </a:schemeClr>
                </a:solidFill>
              </a:rPr>
              <a:t>ročníku ZŠP.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Období vytvoření vzdělávacího materiálu –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únor 2012.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2392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891952"/>
          </a:xfrm>
        </p:spPr>
        <p:txBody>
          <a:bodyPr/>
          <a:lstStyle/>
          <a:p>
            <a:r>
              <a:rPr lang="cs-CZ" dirty="0" smtClean="0">
                <a:solidFill>
                  <a:srgbClr val="FF9900"/>
                </a:solidFill>
              </a:rPr>
              <a:t>Vypočítej:</a:t>
            </a:r>
            <a:endParaRPr lang="cs-CZ" dirty="0">
              <a:solidFill>
                <a:srgbClr val="FF9900"/>
              </a:solidFill>
            </a:endParaRPr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3063">
            <a:off x="1809799" y="318296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2132856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368       676       859       144       593       796       295        397               </a:t>
            </a:r>
          </a:p>
          <a:p>
            <a:r>
              <a:rPr lang="cs-CZ" sz="2000" b="1" u="sng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5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8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1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9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</a:t>
            </a:r>
            <a:r>
              <a:rPr lang="cs-CZ" sz="2000" b="1" u="sng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7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</a:t>
            </a:r>
            <a:r>
              <a:rPr lang="cs-CZ" sz="2000" b="1" u="sng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8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6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3 </a:t>
            </a:r>
          </a:p>
          <a:p>
            <a:endParaRPr lang="cs-CZ" sz="2000" b="1" u="sng" dirty="0">
              <a:solidFill>
                <a:schemeClr val="accent6">
                  <a:lumMod val="7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384" y="3645024"/>
            <a:ext cx="7488831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9900"/>
                </a:solidFill>
                <a:latin typeface="+mj-lt"/>
              </a:rPr>
              <a:t>Seřaď výsledky od největšího čísla </a:t>
            </a:r>
            <a:br>
              <a:rPr lang="cs-CZ" sz="3600" b="1" dirty="0" smtClean="0">
                <a:solidFill>
                  <a:srgbClr val="FF9900"/>
                </a:solidFill>
                <a:latin typeface="+mj-lt"/>
              </a:rPr>
            </a:br>
            <a:r>
              <a:rPr lang="cs-CZ" sz="3600" b="1" dirty="0" smtClean="0">
                <a:solidFill>
                  <a:srgbClr val="FF9900"/>
                </a:solidFill>
                <a:latin typeface="+mj-lt"/>
              </a:rPr>
              <a:t>po nejmenší:</a:t>
            </a:r>
          </a:p>
          <a:p>
            <a:endParaRPr lang="cs-CZ" sz="3200" b="1" dirty="0">
              <a:solidFill>
                <a:srgbClr val="FF9900"/>
              </a:solidFill>
              <a:latin typeface="+mj-lt"/>
            </a:endParaRPr>
          </a:p>
          <a:p>
            <a:r>
              <a:rPr lang="cs-CZ" sz="3200" b="1" dirty="0" smtClean="0">
                <a:solidFill>
                  <a:srgbClr val="FF9900"/>
                </a:solidFill>
                <a:latin typeface="+mj-lt"/>
              </a:rPr>
              <a:t>___________________________________</a:t>
            </a:r>
            <a:endParaRPr lang="cs-CZ" sz="3200" b="1" dirty="0">
              <a:solidFill>
                <a:srgbClr val="FF9900"/>
              </a:solidFill>
              <a:latin typeface="+mj-lt"/>
            </a:endParaRPr>
          </a:p>
        </p:txBody>
      </p:sp>
      <p:pic>
        <p:nvPicPr>
          <p:cNvPr id="7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3063">
            <a:off x="263707" y="4062713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9421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/>
          <a:lstStyle/>
          <a:p>
            <a:r>
              <a:rPr lang="cs-CZ" dirty="0" smtClean="0">
                <a:solidFill>
                  <a:srgbClr val="FF9900"/>
                </a:solidFill>
              </a:rPr>
              <a:t>   Řešení - vypočítej: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988840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368       676       859       144       593       796       295        397               </a:t>
            </a:r>
          </a:p>
          <a:p>
            <a:r>
              <a:rPr lang="cs-CZ" sz="2000" b="1" u="sng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5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8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1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9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</a:t>
            </a:r>
            <a:r>
              <a:rPr lang="cs-CZ" sz="2000" b="1" u="sng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7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</a:t>
            </a:r>
            <a:r>
              <a:rPr lang="cs-CZ" sz="2000" b="1" u="sng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8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6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3 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373       684       860       153       600       804       301        400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645024"/>
            <a:ext cx="8568695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9900"/>
                </a:solidFill>
                <a:latin typeface="+mj-lt"/>
              </a:rPr>
              <a:t>Řešení - seřaď výsledky od největšího čísla </a:t>
            </a:r>
            <a:r>
              <a:rPr lang="cs-CZ" sz="3600" b="1" dirty="0">
                <a:solidFill>
                  <a:srgbClr val="FF9900"/>
                </a:solidFill>
              </a:rPr>
              <a:t>po nejmenší:</a:t>
            </a:r>
          </a:p>
          <a:p>
            <a:pPr algn="ctr"/>
            <a:endParaRPr lang="cs-CZ" sz="3200" b="1" dirty="0">
              <a:solidFill>
                <a:srgbClr val="FF9900"/>
              </a:solidFill>
              <a:latin typeface="+mj-lt"/>
            </a:endParaRPr>
          </a:p>
          <a:p>
            <a:r>
              <a:rPr lang="cs-CZ" sz="3200" b="1" dirty="0">
                <a:solidFill>
                  <a:srgbClr val="FF9900"/>
                </a:solidFill>
                <a:latin typeface="+mj-lt"/>
              </a:rPr>
              <a:t> </a:t>
            </a:r>
            <a:r>
              <a:rPr lang="cs-CZ" sz="3200" b="1" dirty="0" smtClean="0">
                <a:solidFill>
                  <a:srgbClr val="FF9900"/>
                </a:solidFill>
                <a:latin typeface="+mj-lt"/>
              </a:rPr>
              <a:t> 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860, 804, 684, 600, 400, 373, 301, 153</a:t>
            </a:r>
            <a:endParaRPr lang="cs-CZ" sz="2400" b="1" dirty="0">
              <a:solidFill>
                <a:srgbClr val="FF9900"/>
              </a:solidFill>
              <a:latin typeface="+mj-lt"/>
            </a:endParaRPr>
          </a:p>
        </p:txBody>
      </p:sp>
      <p:pic>
        <p:nvPicPr>
          <p:cNvPr id="8" name="Picture 4" descr="E:\Documents and Settings\Radek Máša\Local Settings\Temporary Internet Files\Content.IE5\G07S3VQ7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26978">
            <a:off x="1025233" y="4086250"/>
            <a:ext cx="953617" cy="111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E:\Documents and Settings\Radek Máša\Local Settings\Temporary Internet Files\Content.IE5\YJYZDHL5\MC900440428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45847">
            <a:off x="910448" y="323041"/>
            <a:ext cx="1159343" cy="122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2313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/>
          <a:lstStyle/>
          <a:p>
            <a:r>
              <a:rPr lang="cs-CZ" dirty="0">
                <a:solidFill>
                  <a:srgbClr val="FF9900"/>
                </a:solidFill>
              </a:rPr>
              <a:t>V</a:t>
            </a:r>
            <a:r>
              <a:rPr lang="cs-CZ" dirty="0" smtClean="0">
                <a:solidFill>
                  <a:srgbClr val="FF9900"/>
                </a:solidFill>
              </a:rPr>
              <a:t>ypočítej: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132856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329       894       592       446       763       614       826        529               </a:t>
            </a:r>
          </a:p>
          <a:p>
            <a:r>
              <a:rPr lang="cs-CZ" sz="2000" b="1" u="sng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80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50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30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70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37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86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75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83</a:t>
            </a:r>
          </a:p>
          <a:p>
            <a:endParaRPr lang="cs-CZ" sz="2000" b="1" dirty="0">
              <a:solidFill>
                <a:srgbClr val="FF0000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680" y="3645024"/>
            <a:ext cx="80646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9900"/>
                </a:solidFill>
                <a:latin typeface="+mj-lt"/>
              </a:rPr>
              <a:t>Seřaď výsledky od nejmenšího čísla </a:t>
            </a:r>
            <a:br>
              <a:rPr lang="cs-CZ" sz="3600" b="1" dirty="0" smtClean="0">
                <a:solidFill>
                  <a:srgbClr val="FF9900"/>
                </a:solidFill>
                <a:latin typeface="+mj-lt"/>
              </a:rPr>
            </a:br>
            <a:r>
              <a:rPr lang="cs-CZ" sz="3600" b="1" dirty="0" smtClean="0">
                <a:solidFill>
                  <a:srgbClr val="FF9900"/>
                </a:solidFill>
              </a:rPr>
              <a:t>po největší:</a:t>
            </a:r>
          </a:p>
          <a:p>
            <a:pPr algn="ctr"/>
            <a:endParaRPr lang="cs-CZ" sz="3600" b="1" dirty="0">
              <a:solidFill>
                <a:srgbClr val="FF9900"/>
              </a:solidFill>
            </a:endParaRPr>
          </a:p>
          <a:p>
            <a:r>
              <a:rPr lang="cs-CZ" sz="3600" b="1" dirty="0" smtClean="0">
                <a:solidFill>
                  <a:srgbClr val="FF9900"/>
                </a:solidFill>
              </a:rPr>
              <a:t>                     ________________________</a:t>
            </a:r>
          </a:p>
        </p:txBody>
      </p:sp>
      <p:pic>
        <p:nvPicPr>
          <p:cNvPr id="7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3063">
            <a:off x="1776299" y="318297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3063">
            <a:off x="804241" y="4422753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8353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/>
          <a:lstStyle/>
          <a:p>
            <a:r>
              <a:rPr lang="cs-CZ" dirty="0" smtClean="0">
                <a:solidFill>
                  <a:srgbClr val="FF9900"/>
                </a:solidFill>
              </a:rPr>
              <a:t>   Řešení - vypočítej: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988840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329       894       592       446       763       614       826        529               </a:t>
            </a:r>
          </a:p>
          <a:p>
            <a:r>
              <a:rPr lang="cs-CZ" sz="2000" b="1" u="sng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80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50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30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70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37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86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75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83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409       944       622       516       800       700       901        612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645024"/>
            <a:ext cx="856869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9900"/>
                </a:solidFill>
                <a:latin typeface="+mj-lt"/>
              </a:rPr>
              <a:t>Řešení - seřaď výsledky od nejmenšího čísla </a:t>
            </a:r>
            <a:r>
              <a:rPr lang="cs-CZ" sz="3600" b="1" dirty="0" smtClean="0">
                <a:solidFill>
                  <a:srgbClr val="FF9900"/>
                </a:solidFill>
              </a:rPr>
              <a:t>po největší:</a:t>
            </a:r>
          </a:p>
          <a:p>
            <a:pPr algn="ctr"/>
            <a:endParaRPr lang="cs-CZ" sz="3600" b="1" dirty="0">
              <a:solidFill>
                <a:srgbClr val="FF9900"/>
              </a:solidFill>
              <a:latin typeface="+mj-lt"/>
            </a:endParaRPr>
          </a:p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              409, 516, 612, 622, 700, 800, 901, 944</a:t>
            </a:r>
          </a:p>
        </p:txBody>
      </p:sp>
      <p:pic>
        <p:nvPicPr>
          <p:cNvPr id="8" name="Picture 4" descr="E:\Documents and Settings\Radek Máša\Local Settings\Temporary Internet Files\Content.IE5\G07S3VQ7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26978">
            <a:off x="737199" y="4321707"/>
            <a:ext cx="953617" cy="111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E:\Documents and Settings\Radek Máša\Local Settings\Temporary Internet Files\Content.IE5\YJYZDHL5\MC900440428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45847">
            <a:off x="909397" y="310022"/>
            <a:ext cx="1170900" cy="123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6685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/>
          <a:lstStyle/>
          <a:p>
            <a:r>
              <a:rPr lang="cs-CZ" dirty="0" smtClean="0">
                <a:solidFill>
                  <a:srgbClr val="FF9900"/>
                </a:solidFill>
              </a:rPr>
              <a:t>Vypočítej:</a:t>
            </a:r>
            <a:endParaRPr lang="cs-CZ" dirty="0">
              <a:solidFill>
                <a:srgbClr val="FF9900"/>
              </a:solidFill>
            </a:endParaRPr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3063">
            <a:off x="1776299" y="318297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5465" y="2132856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603       158       537       491       724       519       677        335               </a:t>
            </a:r>
          </a:p>
          <a:p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238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212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109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370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228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384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128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379</a:t>
            </a:r>
          </a:p>
          <a:p>
            <a:endParaRPr lang="cs-CZ" sz="2000" b="1" u="sng" dirty="0">
              <a:solidFill>
                <a:schemeClr val="accent6">
                  <a:lumMod val="7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645024"/>
            <a:ext cx="856869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9900"/>
                </a:solidFill>
                <a:latin typeface="+mj-lt"/>
              </a:rPr>
              <a:t>Z výsledků vypiš čísla:</a:t>
            </a:r>
          </a:p>
          <a:p>
            <a:endParaRPr lang="cs-CZ" sz="3200" b="1" dirty="0" smtClean="0">
              <a:solidFill>
                <a:srgbClr val="FF9900"/>
              </a:solidFill>
              <a:latin typeface="+mj-lt"/>
            </a:endParaRPr>
          </a:p>
          <a:p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                      sudá: _____________________</a:t>
            </a:r>
            <a:endParaRPr lang="cs-CZ" sz="3200" b="1" dirty="0">
              <a:solidFill>
                <a:srgbClr val="00B050"/>
              </a:solidFill>
              <a:latin typeface="+mj-lt"/>
            </a:endParaRPr>
          </a:p>
          <a:p>
            <a:endParaRPr lang="cs-CZ" sz="3200" b="1" dirty="0" smtClean="0">
              <a:solidFill>
                <a:srgbClr val="FF9900"/>
              </a:solidFill>
              <a:latin typeface="+mj-lt"/>
            </a:endParaRPr>
          </a:p>
          <a:p>
            <a:r>
              <a:rPr lang="cs-CZ" sz="3200" b="1" dirty="0" smtClean="0">
                <a:solidFill>
                  <a:srgbClr val="0070C0"/>
                </a:solidFill>
                <a:latin typeface="+mj-lt"/>
              </a:rPr>
              <a:t>                                 lichá: ____________________</a:t>
            </a:r>
            <a:endParaRPr lang="cs-CZ" sz="3200" b="1" dirty="0">
              <a:solidFill>
                <a:srgbClr val="0070C0"/>
              </a:solidFill>
              <a:latin typeface="+mj-lt"/>
            </a:endParaRPr>
          </a:p>
          <a:p>
            <a:endParaRPr lang="cs-CZ" sz="3200" b="1" dirty="0">
              <a:solidFill>
                <a:srgbClr val="FF9900"/>
              </a:solidFill>
              <a:latin typeface="+mj-lt"/>
            </a:endParaRPr>
          </a:p>
        </p:txBody>
      </p:sp>
      <p:pic>
        <p:nvPicPr>
          <p:cNvPr id="8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3063">
            <a:off x="588217" y="4587227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6826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/>
          <a:lstStyle/>
          <a:p>
            <a:r>
              <a:rPr lang="cs-CZ" dirty="0" smtClean="0">
                <a:solidFill>
                  <a:srgbClr val="FF9900"/>
                </a:solidFill>
              </a:rPr>
              <a:t>   Řešení - vypočítej: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988840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603       158       537       491       724       519       677        335               </a:t>
            </a:r>
          </a:p>
          <a:p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238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212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109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370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228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384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</a:t>
            </a:r>
            <a:r>
              <a:rPr lang="cs-CZ" sz="2000" b="1" u="sng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1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28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379</a:t>
            </a:r>
          </a:p>
          <a:p>
            <a:r>
              <a:rPr lang="cs-CZ" sz="2000" b="1" dirty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8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41       370       646       861       952       903       805        714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3097" y="3629496"/>
            <a:ext cx="8568695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9900"/>
                </a:solidFill>
                <a:latin typeface="+mj-lt"/>
              </a:rPr>
              <a:t>    Řešení - z výsledků vypiš čísla:</a:t>
            </a:r>
          </a:p>
          <a:p>
            <a:endParaRPr lang="cs-CZ" sz="3200" b="1" dirty="0" smtClean="0">
              <a:solidFill>
                <a:srgbClr val="FF9900"/>
              </a:solidFill>
              <a:latin typeface="+mj-lt"/>
            </a:endParaRPr>
          </a:p>
          <a:p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                            sudá:    </a:t>
            </a:r>
            <a:r>
              <a:rPr lang="cs-CZ" sz="2400" b="1" dirty="0" smtClean="0">
                <a:solidFill>
                  <a:srgbClr val="00B050"/>
                </a:solidFill>
                <a:latin typeface="Arial Black" pitchFamily="34" charset="0"/>
              </a:rPr>
              <a:t>370, 646, 952, 714 </a:t>
            </a:r>
            <a:endParaRPr lang="cs-CZ" sz="3200" b="1" dirty="0">
              <a:solidFill>
                <a:srgbClr val="00B050"/>
              </a:solidFill>
              <a:latin typeface="+mj-lt"/>
            </a:endParaRPr>
          </a:p>
          <a:p>
            <a:endParaRPr lang="cs-CZ" sz="3200" b="1" dirty="0" smtClean="0">
              <a:solidFill>
                <a:srgbClr val="FF9900"/>
              </a:solidFill>
              <a:latin typeface="+mj-lt"/>
            </a:endParaRPr>
          </a:p>
          <a:p>
            <a:r>
              <a:rPr lang="cs-CZ" sz="3200" b="1" dirty="0" smtClean="0">
                <a:solidFill>
                  <a:srgbClr val="0070C0"/>
                </a:solidFill>
                <a:latin typeface="+mj-lt"/>
              </a:rPr>
              <a:t>                                      lichá:   </a:t>
            </a:r>
            <a:r>
              <a:rPr lang="cs-CZ" sz="2400" b="1" dirty="0">
                <a:solidFill>
                  <a:srgbClr val="0070C0"/>
                </a:solidFill>
                <a:latin typeface="Arial Black" pitchFamily="34" charset="0"/>
              </a:rPr>
              <a:t>8</a:t>
            </a:r>
            <a:r>
              <a:rPr lang="cs-CZ" sz="2400" b="1" dirty="0" smtClean="0">
                <a:solidFill>
                  <a:srgbClr val="0070C0"/>
                </a:solidFill>
                <a:latin typeface="Arial Black" pitchFamily="34" charset="0"/>
              </a:rPr>
              <a:t>41, 861, 903,</a:t>
            </a:r>
            <a:r>
              <a:rPr lang="cs-CZ" sz="3200" b="1" dirty="0" smtClean="0">
                <a:solidFill>
                  <a:srgbClr val="FF9900"/>
                </a:solidFill>
                <a:latin typeface="+mj-lt"/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  <a:latin typeface="Arial Black" pitchFamily="34" charset="0"/>
              </a:rPr>
              <a:t>805 </a:t>
            </a:r>
            <a:endParaRPr lang="cs-CZ" sz="3200" b="1" dirty="0">
              <a:solidFill>
                <a:srgbClr val="0070C0"/>
              </a:solidFill>
              <a:latin typeface="+mj-lt"/>
            </a:endParaRPr>
          </a:p>
        </p:txBody>
      </p:sp>
      <p:pic>
        <p:nvPicPr>
          <p:cNvPr id="8" name="Picture 4" descr="E:\Documents and Settings\Radek Máša\Local Settings\Temporary Internet Files\Content.IE5\G07S3VQ7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26978">
            <a:off x="1097241" y="4446289"/>
            <a:ext cx="953617" cy="111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E:\Documents and Settings\Radek Máša\Local Settings\Temporary Internet Files\Content.IE5\YJYZDHL5\MC900440428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60057">
            <a:off x="919187" y="331078"/>
            <a:ext cx="1156756" cy="1218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0006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1360" y="620688"/>
            <a:ext cx="8229600" cy="891952"/>
          </a:xfrm>
        </p:spPr>
        <p:txBody>
          <a:bodyPr/>
          <a:lstStyle/>
          <a:p>
            <a:r>
              <a:rPr lang="cs-CZ" dirty="0" smtClean="0">
                <a:solidFill>
                  <a:srgbClr val="FF9900"/>
                </a:solidFill>
              </a:rPr>
              <a:t>Vypočítej:</a:t>
            </a:r>
            <a:endParaRPr lang="cs-CZ" dirty="0">
              <a:solidFill>
                <a:srgbClr val="FF9900"/>
              </a:solidFill>
            </a:endParaRPr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3063">
            <a:off x="1596329" y="778475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3785" y="2996952"/>
            <a:ext cx="85847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25       404       305       326       135          75       216       101</a:t>
            </a: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112       212       180       200       542        304       128       389</a:t>
            </a:r>
          </a:p>
          <a:p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103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154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405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54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000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231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121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500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u="sng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</a:t>
            </a:r>
            <a:r>
              <a:rPr lang="cs-CZ" sz="2000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20</a:t>
            </a:r>
          </a:p>
          <a:p>
            <a:endParaRPr lang="cs-CZ" sz="2000" b="1" u="sng" dirty="0">
              <a:solidFill>
                <a:schemeClr val="accent6">
                  <a:lumMod val="7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5424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891952"/>
          </a:xfrm>
        </p:spPr>
        <p:txBody>
          <a:bodyPr/>
          <a:lstStyle/>
          <a:p>
            <a:r>
              <a:rPr lang="cs-CZ" dirty="0" smtClean="0">
                <a:solidFill>
                  <a:srgbClr val="FF9900"/>
                </a:solidFill>
              </a:rPr>
              <a:t>    Řešení - vypočítej: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3785" y="2852936"/>
            <a:ext cx="85847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25       404       305       326       135          75       216       101</a:t>
            </a: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112       212       180       2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0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0       542        304       128       389</a:t>
            </a:r>
          </a:p>
          <a:p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103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154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405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54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</a:t>
            </a:r>
            <a:r>
              <a:rPr lang="cs-CZ" sz="2000" b="1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000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231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121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500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</a:t>
            </a:r>
            <a:r>
              <a:rPr lang="cs-CZ" sz="2000" u="sng" dirty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</a:t>
            </a:r>
            <a:r>
              <a:rPr lang="cs-CZ" sz="2000" u="sng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20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4</a:t>
            </a:r>
            <a:r>
              <a:rPr lang="cs-CZ" sz="2000" b="1" dirty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4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0       770       890       580       908        500       844       710</a:t>
            </a:r>
            <a:endParaRPr lang="cs-CZ" sz="2000" b="1" dirty="0">
              <a:solidFill>
                <a:srgbClr val="FF0000"/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8" name="Picture 2" descr="E:\Documents and Settings\Radek Máša\Local Settings\Temporary Internet Files\Content.IE5\YJYZDHL5\MC90044042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45847">
            <a:off x="845980" y="489740"/>
            <a:ext cx="1158698" cy="122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9023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6494" y="1675280"/>
            <a:ext cx="788795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CITACE:</a:t>
            </a:r>
          </a:p>
          <a:p>
            <a:endParaRPr lang="cs-CZ" sz="2000" dirty="0"/>
          </a:p>
          <a:p>
            <a:r>
              <a:rPr lang="en-US" sz="2000" dirty="0"/>
              <a:t>[</a:t>
            </a:r>
            <a:r>
              <a:rPr lang="cs-CZ" sz="2000" dirty="0" smtClean="0"/>
              <a:t>cit.2012-02-17</a:t>
            </a:r>
            <a:r>
              <a:rPr lang="en-US" sz="2000" dirty="0" smtClean="0"/>
              <a:t>]</a:t>
            </a:r>
            <a:r>
              <a:rPr lang="cs-CZ" sz="2000" dirty="0"/>
              <a:t>.Dostupné na www:&lt;http://office.microsoft.com&gt;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764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360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Human</vt:lpstr>
      <vt:lpstr>Matematika pro 1. stupeň č. DUMu: VY_32_INOVACE_12_Písemné sčítání                                                   do 1000 s přechodem </vt:lpstr>
      <vt:lpstr>Prezentace aplikace PowerPoint</vt:lpstr>
      <vt:lpstr>Vypočítej:</vt:lpstr>
      <vt:lpstr>   Řešení - vypočítej:</vt:lpstr>
      <vt:lpstr>Vypočítej:</vt:lpstr>
      <vt:lpstr>   Řešení - vypočítej:</vt:lpstr>
      <vt:lpstr>Vypočítej:</vt:lpstr>
      <vt:lpstr>   Řešení - vypočítej:</vt:lpstr>
      <vt:lpstr>Vypočítej:</vt:lpstr>
      <vt:lpstr>    Řešení - vypočítej: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pro 1. stupeň č. DUMu: VY_32_INOVACE_12_Písemné sčítání                                                   do 1000 s přechodem </dc:title>
  <cp:lastModifiedBy>uctarna</cp:lastModifiedBy>
  <cp:revision>9</cp:revision>
  <cp:lastPrinted>2012-06-15T14:45:08Z</cp:lastPrinted>
  <dcterms:modified xsi:type="dcterms:W3CDTF">2012-06-21T14:03:59Z</dcterms:modified>
</cp:coreProperties>
</file>