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_rels/notesSlide1.xml.rels" ContentType="application/vnd.openxmlformats-package.relationships+xml"/>
  <Override PartName="/ppt/notesSlides/notesSlide1.xml" ContentType="application/vnd.openxmlformats-officedocument.presentationml.notesSlide+xml"/>
  <Override PartName="/ppt/_rels/presentation.xml.rels" ContentType="application/vnd.openxmlformats-package.relationships+xml"/>
  <Override PartName="/ppt/media/image10.png" ContentType="image/png"/>
  <Override PartName="/ppt/media/image16.wmf" ContentType="image/x-wmf"/>
  <Override PartName="/ppt/media/image14.png" ContentType="image/png"/>
  <Override PartName="/ppt/media/image6.wmf" ContentType="image/x-wmf"/>
  <Override PartName="/ppt/media/image8.png" ContentType="image/png"/>
  <Override PartName="/ppt/media/image1.jpeg" ContentType="image/jpeg"/>
  <Override PartName="/ppt/media/image13.png" ContentType="image/png"/>
  <Override PartName="/ppt/media/image5.jpeg" ContentType="image/jpeg"/>
  <Override PartName="/ppt/media/image4.gif" ContentType="image/gif"/>
  <Override PartName="/ppt/media/image7.png" ContentType="image/png"/>
  <Override PartName="/ppt/media/image2.jpeg" ContentType="image/jpeg"/>
  <Override PartName="/ppt/media/image12.png" ContentType="image/png"/>
  <Override PartName="/ppt/media/image11.png" ContentType="image/png"/>
  <Override PartName="/ppt/media/image3.jpeg" ContentType="image/jpeg"/>
  <Override PartName="/ppt/media/image15.png" ContentType="image/png"/>
  <Override PartName="/ppt/media/image9.png" ContentType="image/png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_rels/slideLayout37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6.xml.rels" ContentType="application/vnd.openxmlformats-package.relationships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  <Override PartName="/ppt/slides/slide3.xml" ContentType="application/vnd.openxmlformats-officedocument.presentationml.slide+xml"/>
  <Override PartName="/ppt/slides/slide7.xml" ContentType="application/vnd.openxmlformats-officedocument.presentationml.slide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slide4.xml" ContentType="application/vnd.openxmlformats-officedocument.presentationml.slide+xml"/>
  <Override PartName="/ppt/slides/slide8.xml" ContentType="application/vnd.openxmlformats-officedocument.presentationml.slide+xml"/>
  <Override PartName="/ppt/slides/slide1.xml" ContentType="application/vnd.openxmlformats-officedocument.presentationml.slide+xml"/>
  <Override PartName="/ppt/slides/slide5.xml" ContentType="application/vnd.openxmlformats-officedocument.presentationml.slide+xml"/>
  <Override PartName="/ppt/slides/slide2.xml" ContentType="application/vnd.openxmlformats-officedocument.presentationml.slide+xml"/>
  <Override PartName="/ppt/slides/slide6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theme/theme4.xml" ContentType="application/vnd.openxmlformats-officedocument.theme+xml"/>
  <Override PartName="/ppt/theme/theme1.xml" ContentType="application/vnd.openxmlformats-officedocument.theme+xml"/>
  <Override PartName="/ppt/theme/theme5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  <p:sldMasterId id="2147483687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/>
  <p:notesSz cx="6858000" cy="91440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5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bIns="0" lIns="0" rIns="0" tIns="0" wrap="none"/>
          <a:p>
            <a:r>
              <a:rPr lang="cs-CZ"/>
              <a:t>Klepněte pro úpravu formátu komentářů</a:t>
            </a:r>
            <a:endParaRPr/>
          </a:p>
        </p:txBody>
      </p:sp>
      <p:sp>
        <p:nvSpPr>
          <p:cNvPr id="149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bIns="0" lIns="0" rIns="0" tIns="0" wrap="none"/>
          <a:p>
            <a:r>
              <a:rPr lang="cs-CZ"/>
              <a:t>&lt;záhlaví&gt;</a:t>
            </a:r>
            <a:endParaRPr/>
          </a:p>
        </p:txBody>
      </p:sp>
      <p:sp>
        <p:nvSpPr>
          <p:cNvPr id="150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cs-CZ"/>
              <a:t>&lt;datum/čas&gt;</a:t>
            </a:r>
            <a:endParaRPr/>
          </a:p>
        </p:txBody>
      </p:sp>
      <p:sp>
        <p:nvSpPr>
          <p:cNvPr id="151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cs-CZ"/>
              <a:t>&lt;zápatí&gt;</a:t>
            </a:r>
            <a:endParaRPr/>
          </a:p>
        </p:txBody>
      </p:sp>
      <p:sp>
        <p:nvSpPr>
          <p:cNvPr id="152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11E14151-3181-41A1-A151-21B161D1C151}" type="slidenum">
              <a:rPr lang="cs-CZ"/>
              <a:t>&lt;číslo&gt;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PlaceHolder 1"/>
          <p:cNvSpPr>
            <a:spLocks noGrp="1"/>
          </p:cNvSpPr>
          <p:nvPr>
            <p:ph type="body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195" name="TextShape 2"/>
          <p:cNvSpPr txBox="1"/>
          <p:nvPr/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E1113111-9191-4141-B151-017131A1E1B1}" type="slidenum">
              <a:rPr lang="cs-CZ">
                <a:solidFill>
                  <a:srgbClr val="000000"/>
                </a:solidFill>
                <a:latin typeface="+mn-lt"/>
                <a:ea typeface="+mn-ea"/>
              </a:rPr>
              <a:t>&lt;číslo&gt;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7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17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2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2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7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8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6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4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Klikněte pro úpravu formátu textu nadpisuKlepnutím lze upravit styl předlohy nadpisů.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8b8b8b"/>
                </a:solidFill>
                <a:latin typeface="Calibri"/>
              </a:rPr>
              <a:t>15.7.2012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41715131-9171-4191-B191-7121C1B16131}" type="slidenum">
              <a:rPr lang="cs-CZ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Klepněte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blipFill>
          <a:blip r:embed="rId2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928800" y="1928880"/>
            <a:ext cx="7171920" cy="1469520"/>
          </a:xfrm>
          <a:prstGeom prst="rect">
            <a:avLst/>
          </a:prstGeom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454545"/>
                </a:solidFill>
                <a:latin typeface="Calibri"/>
              </a:rPr>
              <a:t>Klikněte pro úpravu formátu textu nadpisuKliknutím lze upravit styl.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000000"/>
                </a:solidFill>
                <a:latin typeface="Calibri"/>
              </a:rPr>
              <a:t>15.7.2012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81D16141-A1E1-4181-B161-21D111211141}" type="slidenum">
              <a:rPr lang="cs-CZ">
                <a:solidFill>
                  <a:srgbClr val="000000"/>
                </a:solidFill>
                <a:latin typeface="Calibri"/>
              </a:rPr>
              <a:t>&lt;číslo&gt;</a:t>
            </a:fld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Klepněte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blipFill>
          <a:blip r:embed="rId2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454545"/>
                </a:solidFill>
                <a:latin typeface="Calibri"/>
              </a:rPr>
              <a:t>Klikněte pro úpravu formátu textu nadpisuKliknutím lze upravit styl.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45000" lIns="90000" rIns="90000" tIns="45000"/>
          <a:p>
            <a:pPr>
              <a:buSzPct val="45000"/>
              <a:buFont typeface="StarSymbol"/>
              <a:buChar char=""/>
            </a:pPr>
            <a:r>
              <a:rPr lang="cs-CZ" sz="3200">
                <a:solidFill>
                  <a:srgbClr val="3f2d32"/>
                </a:solidFill>
                <a:latin typeface="Calibri"/>
              </a:rPr>
              <a:t>Klepněte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3200">
                <a:solidFill>
                  <a:srgbClr val="3f2d32"/>
                </a:solidFill>
                <a:latin typeface="Calibri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3200">
                <a:solidFill>
                  <a:srgbClr val="3f2d32"/>
                </a:solidFill>
                <a:latin typeface="Calibri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3200">
                <a:solidFill>
                  <a:srgbClr val="3f2d32"/>
                </a:solidFill>
                <a:latin typeface="Calibri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3200">
                <a:solidFill>
                  <a:srgbClr val="3f2d32"/>
                </a:solidFill>
                <a:latin typeface="Calibri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3200">
                <a:solidFill>
                  <a:srgbClr val="3f2d32"/>
                </a:solidFill>
                <a:latin typeface="Calibri"/>
              </a:rPr>
              <a:t>Šestá úroveň</a:t>
            </a:r>
            <a:endParaRPr/>
          </a:p>
          <a:p>
            <a:pPr>
              <a:lnSpc>
                <a:spcPct val="100000"/>
              </a:lnSpc>
              <a:buFont charset="2" typeface="Wingdings"/>
              <a:buChar char=""/>
            </a:pPr>
            <a:r>
              <a:rPr lang="cs-CZ" sz="3200">
                <a:solidFill>
                  <a:srgbClr val="3f2d32"/>
                </a:solidFill>
                <a:latin typeface="Calibri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SzPct val="85000"/>
              <a:buFont charset="2" typeface="Wingdings"/>
              <a:buChar char=""/>
            </a:pPr>
            <a:r>
              <a:rPr lang="cs-CZ" sz="2800">
                <a:solidFill>
                  <a:srgbClr val="3f2d32"/>
                </a:solidFill>
                <a:latin typeface="Calibri"/>
              </a:rPr>
              <a:t>Druhá úroveň</a:t>
            </a:r>
            <a:endParaRPr/>
          </a:p>
          <a:p>
            <a:pPr lvl="1">
              <a:buSzPct val="85000"/>
              <a:buFont charset="2" typeface="Wingdings"/>
              <a:buChar char=""/>
            </a:pPr>
            <a:r>
              <a:rPr lang="cs-CZ" sz="2400">
                <a:solidFill>
                  <a:srgbClr val="3f2d32"/>
                </a:solidFill>
                <a:latin typeface="Calibri"/>
              </a:rPr>
              <a:t>Třetí úroveň</a:t>
            </a:r>
            <a:endParaRPr/>
          </a:p>
          <a:p>
            <a:pPr lvl="2">
              <a:buSzPct val="75000"/>
              <a:buFont charset="2" typeface="Wingdings"/>
              <a:buChar char=""/>
            </a:pPr>
            <a:r>
              <a:rPr lang="cs-CZ" sz="2000">
                <a:solidFill>
                  <a:srgbClr val="3f2d32"/>
                </a:solidFill>
                <a:latin typeface="Calibri"/>
              </a:rPr>
              <a:t>Čtvrtá úroveň</a:t>
            </a:r>
            <a:endParaRPr/>
          </a:p>
          <a:p>
            <a:pPr lvl="3">
              <a:buSzPct val="75000"/>
              <a:buFont charset="2" typeface="Wingdings"/>
              <a:buChar char=""/>
            </a:pPr>
            <a:r>
              <a:rPr lang="cs-CZ" sz="2000">
                <a:solidFill>
                  <a:srgbClr val="3f2d32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000000"/>
                </a:solidFill>
                <a:latin typeface="Calibri"/>
              </a:rPr>
              <a:t>15.7.2012</a:t>
            </a:r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E1514111-F121-41D1-B1E1-8161E111D191}" type="slidenum">
              <a:rPr lang="cs-CZ">
                <a:solidFill>
                  <a:srgbClr val="000000"/>
                </a:solidFill>
                <a:latin typeface="Calibri"/>
              </a:rPr>
              <a:t>&lt;číslo&gt;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Klikněte pro úpravu formátu textu nadpisuKlepnutím lze upravit styl předlohy nadpisů.</a:t>
            </a:r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Klepněte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Šestá úroveň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Sedmá úroveňKlepnutím lze upravit styly předlohy textu.</a:t>
            </a:r>
            <a:endParaRPr/>
          </a:p>
          <a:p>
            <a:pPr lvl="1">
              <a:lnSpc>
                <a:spcPct val="100000"/>
              </a:lnSpc>
              <a:buFont typeface="Arial"/>
              <a:buChar char="–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1">
              <a:buFont typeface="Arial"/>
              <a:buChar char="–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2"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3">
              <a:buFont typeface="Arial"/>
              <a:buChar char="–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113" name="PlaceHolder 3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8b8b8b"/>
                </a:solidFill>
                <a:latin typeface="Calibri"/>
              </a:rPr>
              <a:t>15.7.2012</a:t>
            </a:r>
            <a:endParaRPr/>
          </a:p>
        </p:txBody>
      </p:sp>
      <p:sp>
        <p:nvSpPr>
          <p:cNvPr id="114" name="PlaceHolder 4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115" name="PlaceHolder 5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61A18131-7161-4161-8151-61716131B1F1}" type="slidenum">
              <a:rPr lang="cs-CZ">
                <a:solidFill>
                  <a:srgbClr val="8b8b8b"/>
                </a:solidFill>
                <a:latin typeface="Calibri"/>
              </a:rPr>
              <a:t>&lt;číslo&gt;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image" Target="../media/image4.gif"/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14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6.wmf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slideLayout" Target="../slideLayouts/slideLayout25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slideLayout" Target="../slideLayouts/slideLayout2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slideLayout" Target="../slideLayouts/slideLayout2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6.wmf"/><Relationship Id="rId2" Type="http://schemas.openxmlformats.org/officeDocument/2006/relationships/slideLayout" Target="../slideLayouts/slideLayout25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hyperlink" Target="http://upload.wikimedia.org/wikipedia/commons/3/39/GodfreyKneller-IsaacNewton-1689.jpg" TargetMode="External"/><Relationship Id="rId2" Type="http://schemas.openxmlformats.org/officeDocument/2006/relationships/hyperlink" Target="http://upload.wikimedia.org/wikipedia/commons/3/39/GodfreyKneller-IsaacNewton-1689.jpg" TargetMode="External"/><Relationship Id="rId3" Type="http://schemas.openxmlformats.org/officeDocument/2006/relationships/hyperlink" Target="http://upload.wikimedia.org/wikipedia/commons/3/39/GodfreyKneller-IsaacNewton-1689.jpg" TargetMode="External"/><Relationship Id="rId4" Type="http://schemas.openxmlformats.org/officeDocument/2006/relationships/hyperlink" Target="http://upload.wikimedia.org/wikipedia/commons/5/5d/Newtons_laws_in_latin.jpg" TargetMode="External"/><Relationship Id="rId5" Type="http://schemas.openxmlformats.org/officeDocument/2006/relationships/hyperlink" Target="http://upload.wikimedia.org/wikipedia/commons/5/5d/Newtons_laws_in_latin.jpg" TargetMode="External"/><Relationship Id="rId6" Type="http://schemas.openxmlformats.org/officeDocument/2006/relationships/slideLayout" Target="../slideLayouts/slideLayout37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extShape 1"/>
          <p:cNvSpPr txBox="1"/>
          <p:nvPr/>
        </p:nvSpPr>
        <p:spPr>
          <a:xfrm>
            <a:off x="611640" y="1268640"/>
            <a:ext cx="7772040" cy="211536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b="1" lang="cs-CZ" sz="2800">
                <a:solidFill>
                  <a:srgbClr val="000000"/>
                </a:solidFill>
                <a:latin typeface="Times New Roman"/>
              </a:rPr>
              <a:t>Název školy: </a:t>
            </a:r>
            <a:r>
              <a:rPr i="1" lang="cs-CZ" sz="2800">
                <a:solidFill>
                  <a:srgbClr val="000000"/>
                </a:solidFill>
                <a:latin typeface="Times New Roman"/>
              </a:rPr>
              <a:t>ZŠ Klášterec nad Ohří, Krátká 676</a:t>
            </a:r>
            <a:r>
              <a:rPr i="1" lang="cs-CZ" sz="2800">
                <a:solidFill>
                  <a:srgbClr val="000000"/>
                </a:solidFill>
                <a:latin typeface="Times New Roman"/>
              </a:rPr>
              <a:t>
</a:t>
            </a:r>
            <a:r>
              <a:rPr b="1" lang="cs-CZ" sz="2800">
                <a:solidFill>
                  <a:srgbClr val="000000"/>
                </a:solidFill>
                <a:latin typeface="Times New Roman"/>
              </a:rPr>
              <a:t>Autor: </a:t>
            </a:r>
            <a:r>
              <a:rPr i="1" lang="cs-CZ" sz="2800">
                <a:solidFill>
                  <a:srgbClr val="000000"/>
                </a:solidFill>
                <a:latin typeface="Times New Roman"/>
              </a:rPr>
              <a:t>Mgr. Zdeňka Horská</a:t>
            </a:r>
            <a:r>
              <a:rPr i="1" lang="cs-CZ" sz="2800">
                <a:solidFill>
                  <a:srgbClr val="000000"/>
                </a:solidFill>
                <a:latin typeface="Times New Roman"/>
              </a:rPr>
              <a:t>
</a:t>
            </a:r>
            <a:r>
              <a:rPr b="1" lang="cs-CZ" sz="2800">
                <a:solidFill>
                  <a:srgbClr val="000000"/>
                </a:solidFill>
                <a:latin typeface="Times New Roman"/>
              </a:rPr>
              <a:t>Název materiálu: </a:t>
            </a:r>
            <a:r>
              <a:rPr i="1" lang="cs-CZ" sz="2800">
                <a:solidFill>
                  <a:srgbClr val="000000"/>
                </a:solidFill>
                <a:latin typeface="Times New Roman"/>
              </a:rPr>
              <a:t>VY_32_INOVACE_3_19_ Newtonovy pohybové zákony II</a:t>
            </a:r>
            <a:r>
              <a:rPr lang="cs-CZ" sz="2800">
                <a:solidFill>
                  <a:srgbClr val="000000"/>
                </a:solidFill>
                <a:latin typeface="Times New Roman"/>
              </a:rPr>
              <a:t>
</a:t>
            </a:r>
            <a:r>
              <a:rPr b="1" lang="cs-CZ" sz="2800">
                <a:solidFill>
                  <a:srgbClr val="000000"/>
                </a:solidFill>
                <a:latin typeface="Times New Roman"/>
              </a:rPr>
              <a:t>Číslo projektu: </a:t>
            </a:r>
            <a:r>
              <a:rPr lang="cs-CZ" sz="2800">
                <a:solidFill>
                  <a:srgbClr val="000000"/>
                </a:solidFill>
                <a:latin typeface="Times New Roman"/>
              </a:rPr>
              <a:t>CZ.1.07/1.4.00/21.1115</a:t>
            </a:r>
            <a:r>
              <a:rPr b="1" lang="cs-CZ" sz="2800">
                <a:solidFill>
                  <a:srgbClr val="000000"/>
                </a:solidFill>
                <a:latin typeface="Times New Roman"/>
              </a:rPr>
              <a:t> </a:t>
            </a:r>
            <a:r>
              <a:rPr lang="cs-CZ" sz="2800">
                <a:solidFill>
                  <a:srgbClr val="000000"/>
                </a:solidFill>
                <a:latin typeface="Times New Roman"/>
              </a:rPr>
              <a:t>
</a:t>
            </a:r>
            <a:endParaRPr/>
          </a:p>
        </p:txBody>
      </p:sp>
      <p:sp>
        <p:nvSpPr>
          <p:cNvPr id="154" name="TextShape 2"/>
          <p:cNvSpPr txBox="1"/>
          <p:nvPr/>
        </p:nvSpPr>
        <p:spPr>
          <a:xfrm>
            <a:off x="755640" y="3789000"/>
            <a:ext cx="7344360" cy="187200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</a:pPr>
            <a:r>
              <a:rPr b="1" lang="cs-CZ" sz="2800">
                <a:solidFill>
                  <a:srgbClr val="8b8b8b"/>
                </a:solidFill>
                <a:latin typeface="Calibri"/>
              </a:rPr>
              <a:t>Anotace: </a:t>
            </a:r>
            <a:r>
              <a:rPr lang="cs-CZ" sz="2800">
                <a:solidFill>
                  <a:srgbClr val="8b8b8b"/>
                </a:solidFill>
                <a:latin typeface="Calibri"/>
              </a:rPr>
              <a:t>Interaktivní prezentace pro  7. ročník. K výkladu Newtonových pohybových zákonů. Žáci se seznámí s II. zákonem a jeho praktickém využití.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pic>
        <p:nvPicPr>
          <p:cNvPr descr="" id="155" name="Obrázek 5"/>
          <p:cNvPicPr/>
          <p:nvPr/>
        </p:nvPicPr>
        <p:blipFill>
          <a:blip r:embed="rId1"/>
          <a:stretch>
            <a:fillRect/>
          </a:stretch>
        </p:blipFill>
        <p:spPr>
          <a:xfrm>
            <a:off x="2267640" y="5805360"/>
            <a:ext cx="4464000" cy="791640"/>
          </a:xfrm>
          <a:prstGeom prst="rect">
            <a:avLst/>
          </a:prstGeom>
        </p:spPr>
      </p:pic>
      <p:pic>
        <p:nvPicPr>
          <p:cNvPr descr="" id="156" name="Obrázek 8"/>
          <p:cNvPicPr/>
          <p:nvPr/>
        </p:nvPicPr>
        <p:blipFill>
          <a:blip r:embed="rId2"/>
          <a:stretch>
            <a:fillRect/>
          </a:stretch>
        </p:blipFill>
        <p:spPr>
          <a:xfrm>
            <a:off x="7812360" y="332640"/>
            <a:ext cx="791640" cy="824040"/>
          </a:xfrm>
          <a:prstGeom prst="rect">
            <a:avLst/>
          </a:prstGeom>
        </p:spPr>
      </p:pic>
    </p:spTree>
  </p:cSld>
  <p:transition spd="slow">
    <p:fade/>
  </p:transition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blipFill>
          <a:blip r:embed="rId1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TextShape 1"/>
          <p:cNvSpPr txBox="1"/>
          <p:nvPr/>
        </p:nvSpPr>
        <p:spPr>
          <a:xfrm>
            <a:off x="611640" y="4941000"/>
            <a:ext cx="7772040" cy="1469520"/>
          </a:xfrm>
          <a:prstGeom prst="rect">
            <a:avLst/>
          </a:prstGeom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cs-CZ" sz="6000">
                <a:solidFill>
                  <a:srgbClr val="ffff00"/>
                </a:solidFill>
                <a:latin typeface="comic"/>
              </a:rPr>
              <a:t>Newtonovy pohybové zákony</a:t>
            </a:r>
            <a:endParaRPr/>
          </a:p>
        </p:txBody>
      </p:sp>
    </p:spTree>
  </p:cSld>
  <p:transition spd="slow">
    <p:fade/>
  </p:transition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58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475640" y="912600"/>
            <a:ext cx="4487400" cy="2331720"/>
          </a:xfrm>
          <a:prstGeom prst="rect">
            <a:avLst/>
          </a:prstGeom>
        </p:spPr>
      </p:pic>
      <p:sp>
        <p:nvSpPr>
          <p:cNvPr id="159" name="TextShape 1"/>
          <p:cNvSpPr txBox="1"/>
          <p:nvPr/>
        </p:nvSpPr>
        <p:spPr>
          <a:xfrm>
            <a:off x="205200" y="116640"/>
            <a:ext cx="8229240" cy="114264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b="1" lang="cs-CZ" sz="4400">
                <a:solidFill>
                  <a:srgbClr val="454545"/>
                </a:solidFill>
                <a:latin typeface="Calibri"/>
              </a:rPr>
              <a:t>2. Zákon síly</a:t>
            </a:r>
            <a:endParaRPr/>
          </a:p>
        </p:txBody>
      </p:sp>
      <p:sp>
        <p:nvSpPr>
          <p:cNvPr id="160" name="Line 2"/>
          <p:cNvSpPr/>
          <p:nvPr/>
        </p:nvSpPr>
        <p:spPr>
          <a:xfrm>
            <a:off x="539280" y="3240720"/>
            <a:ext cx="7561080" cy="0"/>
          </a:xfrm>
          <a:prstGeom prst="line">
            <a:avLst/>
          </a:prstGeom>
          <a:ln w="38160">
            <a:solidFill>
              <a:srgbClr val="000000"/>
            </a:solidFill>
            <a:round/>
          </a:ln>
        </p:spPr>
      </p:sp>
      <p:sp>
        <p:nvSpPr>
          <p:cNvPr id="161" name="Line 3"/>
          <p:cNvSpPr/>
          <p:nvPr/>
        </p:nvSpPr>
        <p:spPr>
          <a:xfrm>
            <a:off x="395280" y="5985000"/>
            <a:ext cx="7561080" cy="0"/>
          </a:xfrm>
          <a:prstGeom prst="line">
            <a:avLst/>
          </a:prstGeom>
          <a:ln w="38160">
            <a:solidFill>
              <a:srgbClr val="000000"/>
            </a:solidFill>
            <a:round/>
          </a:ln>
        </p:spPr>
      </p:sp>
      <p:pic>
        <p:nvPicPr>
          <p:cNvPr descr="" id="162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462240" y="1874880"/>
            <a:ext cx="1209960" cy="1515240"/>
          </a:xfrm>
          <a:prstGeom prst="rect">
            <a:avLst/>
          </a:prstGeom>
        </p:spPr>
      </p:pic>
      <p:pic>
        <p:nvPicPr>
          <p:cNvPr descr="" id="163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704520" y="4589640"/>
            <a:ext cx="1209960" cy="1515240"/>
          </a:xfrm>
          <a:prstGeom prst="rect">
            <a:avLst/>
          </a:prstGeom>
        </p:spPr>
      </p:pic>
      <p:pic>
        <p:nvPicPr>
          <p:cNvPr descr="" id="164" name="Picture 6"/>
          <p:cNvPicPr/>
          <p:nvPr/>
        </p:nvPicPr>
        <p:blipFill>
          <a:blip r:embed="rId4"/>
          <a:stretch>
            <a:fillRect/>
          </a:stretch>
        </p:blipFill>
        <p:spPr>
          <a:xfrm>
            <a:off x="1508040" y="4581000"/>
            <a:ext cx="3610440" cy="1523520"/>
          </a:xfrm>
          <a:prstGeom prst="rect">
            <a:avLst/>
          </a:prstGeom>
        </p:spPr>
      </p:pic>
      <p:sp>
        <p:nvSpPr>
          <p:cNvPr id="165" name="CustomShape 4"/>
          <p:cNvSpPr/>
          <p:nvPr/>
        </p:nvSpPr>
        <p:spPr>
          <a:xfrm>
            <a:off x="4320000" y="437040"/>
            <a:ext cx="2856600" cy="516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Větší hmotnost </a:t>
            </a:r>
            <a:endParaRPr/>
          </a:p>
        </p:txBody>
      </p:sp>
      <p:sp>
        <p:nvSpPr>
          <p:cNvPr id="166" name="CustomShape 5"/>
          <p:cNvSpPr/>
          <p:nvPr/>
        </p:nvSpPr>
        <p:spPr>
          <a:xfrm>
            <a:off x="5992560" y="1690200"/>
            <a:ext cx="2856600" cy="516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Menší zrychlení</a:t>
            </a:r>
            <a:endParaRPr/>
          </a:p>
        </p:txBody>
      </p:sp>
      <p:sp>
        <p:nvSpPr>
          <p:cNvPr id="167" name="CustomShape 6"/>
          <p:cNvSpPr/>
          <p:nvPr/>
        </p:nvSpPr>
        <p:spPr>
          <a:xfrm>
            <a:off x="5992560" y="4987080"/>
            <a:ext cx="2856600" cy="516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Větší zrychlení </a:t>
            </a:r>
            <a:endParaRPr/>
          </a:p>
        </p:txBody>
      </p:sp>
      <p:sp>
        <p:nvSpPr>
          <p:cNvPr id="168" name="CustomShape 7"/>
          <p:cNvSpPr/>
          <p:nvPr/>
        </p:nvSpPr>
        <p:spPr>
          <a:xfrm>
            <a:off x="3852000" y="3933000"/>
            <a:ext cx="2856600" cy="516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Menší hmotnost </a:t>
            </a:r>
            <a:endParaRPr/>
          </a:p>
        </p:txBody>
      </p:sp>
      <p:sp>
        <p:nvSpPr>
          <p:cNvPr id="169" name="CustomShape 8"/>
          <p:cNvSpPr/>
          <p:nvPr/>
        </p:nvSpPr>
        <p:spPr>
          <a:xfrm>
            <a:off x="7046280" y="391320"/>
            <a:ext cx="1427040" cy="596160"/>
          </a:xfrm>
          <a:prstGeom prst="rect">
            <a:avLst>
              <a:gd fmla="val 25000" name="adj1"/>
              <a:gd fmla="val 50000" name="adj2"/>
              <a:gd fmla="val 25000" name="adj3"/>
            </a:avLst>
          </a:prstGeom>
          <a:solidFill>
            <a:srgbClr val="c14300"/>
          </a:solidFill>
          <a:ln w="19440">
            <a:solidFill>
              <a:srgbClr val="8f3200"/>
            </a:solidFill>
            <a:round/>
          </a:ln>
        </p:spPr>
      </p:sp>
      <p:sp>
        <p:nvSpPr>
          <p:cNvPr id="170" name="CustomShape 9"/>
          <p:cNvSpPr/>
          <p:nvPr/>
        </p:nvSpPr>
        <p:spPr>
          <a:xfrm>
            <a:off x="6834600" y="3801600"/>
            <a:ext cx="1427040" cy="596160"/>
          </a:xfrm>
          <a:prstGeom prst="rect">
            <a:avLst>
              <a:gd fmla="val 25000" name="adj1"/>
              <a:gd fmla="val 50000" name="adj2"/>
              <a:gd fmla="val 25000" name="adj3"/>
            </a:avLst>
          </a:prstGeom>
          <a:solidFill>
            <a:srgbClr val="c14300"/>
          </a:solidFill>
          <a:ln w="19440">
            <a:solidFill>
              <a:srgbClr val="8f3200"/>
            </a:solidFill>
            <a:round/>
          </a:ln>
        </p:spPr>
      </p:sp>
    </p:spTree>
  </p:cSld>
  <p:transition spd="slow">
    <p:fade/>
  </p:transition>
  <p:timing>
    <p:tnLst>
      <p:par>
        <p:cTn dur="indefinite" id="1" nodeType="tmRoot" restart="never">
          <p:childTnLst>
            <p:seq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path" presetID="63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fill="hold" id="6" nodeType="withEffect" presetClass="path" presetID="63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fill="hold" id="7" nodeType="withEffect" presetClass="path" presetID="63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fill="hold" id="8" nodeType="withEffect" presetClass="path" presetID="63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9">
                      <p:stCondLst>
                        <p:cond delay="indefinite"/>
                      </p:stCondLst>
                      <p:childTnLst>
                        <p:par>
                          <p:cTn fill="hold" id="10">
                            <p:stCondLst>
                              <p:cond delay="0"/>
                            </p:stCondLst>
                            <p:childTnLst>
                              <p:par>
                                <p:cTn fill="hold" id="11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3000" fill="freeze" id="13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3000" fill="hold" id="14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3000" fill="hold" id="15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16">
                            <p:stCondLst>
                              <p:cond delay="3300"/>
                            </p:stCondLst>
                            <p:childTnLst>
                              <p:par>
                                <p:cTn fill="hold" id="17" nodeType="afterEffect" presetClass="entr" presetID="2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up)" transition="in">
                                      <p:cBhvr additive="repl">
                                        <p:cTn dur="3000" fill="freeze" id="19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20">
                            <p:stCondLst>
                              <p:cond delay="6300"/>
                            </p:stCondLst>
                            <p:childTnLst>
                              <p:par>
                                <p:cTn fill="hold" id="21" nodeType="after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3000" fill="freeze" id="23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3000" fill="hold" id="24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3000" fill="hold" id="25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26">
                            <p:stCondLst>
                              <p:cond delay="9600"/>
                            </p:stCondLst>
                            <p:childTnLst>
                              <p:par>
                                <p:cTn fill="hold" id="27" nodeType="after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3000" fill="freeze" id="29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3000" fill="hold" id="30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3000" fill="hold" id="31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32">
                            <p:stCondLst>
                              <p:cond delay="12900"/>
                            </p:stCondLst>
                            <p:childTnLst>
                              <p:par>
                                <p:cTn fill="hold" id="33" nodeType="afterEffect" presetClass="entr" presetID="2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up)" transition="in">
                                      <p:cBhvr additive="repl">
                                        <p:cTn dur="3000" fill="freeze" id="35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36">
                            <p:stCondLst>
                              <p:cond delay="15900"/>
                            </p:stCondLst>
                            <p:childTnLst>
                              <p:par>
                                <p:cTn fill="hold" id="37" nodeType="after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3000" fill="freeze" id="39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3000" fill="hold" id="4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3000" fill="hold" id="41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71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4284000" y="1124640"/>
            <a:ext cx="3666600" cy="1547640"/>
          </a:xfrm>
          <a:prstGeom prst="rect">
            <a:avLst/>
          </a:prstGeom>
        </p:spPr>
      </p:pic>
      <p:pic>
        <p:nvPicPr>
          <p:cNvPr descr="" id="172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428000" y="4221000"/>
            <a:ext cx="3668040" cy="1547640"/>
          </a:xfrm>
          <a:prstGeom prst="rect">
            <a:avLst/>
          </a:prstGeom>
        </p:spPr>
      </p:pic>
      <p:sp>
        <p:nvSpPr>
          <p:cNvPr id="173" name="Line 1"/>
          <p:cNvSpPr/>
          <p:nvPr/>
        </p:nvSpPr>
        <p:spPr>
          <a:xfrm>
            <a:off x="323280" y="2564640"/>
            <a:ext cx="8209080" cy="0"/>
          </a:xfrm>
          <a:prstGeom prst="line">
            <a:avLst/>
          </a:prstGeom>
          <a:ln w="38160">
            <a:solidFill>
              <a:srgbClr val="000000"/>
            </a:solidFill>
            <a:round/>
          </a:ln>
        </p:spPr>
      </p:sp>
      <p:sp>
        <p:nvSpPr>
          <p:cNvPr id="174" name="Line 2"/>
          <p:cNvSpPr/>
          <p:nvPr/>
        </p:nvSpPr>
        <p:spPr>
          <a:xfrm>
            <a:off x="611280" y="5675400"/>
            <a:ext cx="8209080" cy="0"/>
          </a:xfrm>
          <a:prstGeom prst="line">
            <a:avLst/>
          </a:prstGeom>
          <a:ln w="38160">
            <a:solidFill>
              <a:srgbClr val="000000"/>
            </a:solidFill>
            <a:round/>
          </a:ln>
        </p:spPr>
      </p:sp>
      <p:pic>
        <p:nvPicPr>
          <p:cNvPr descr="" id="17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7950960" y="4337280"/>
            <a:ext cx="1209240" cy="1515240"/>
          </a:xfrm>
          <a:prstGeom prst="rect">
            <a:avLst/>
          </a:prstGeom>
        </p:spPr>
      </p:pic>
      <p:pic>
        <p:nvPicPr>
          <p:cNvPr descr="" id="176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7618320" y="4312440"/>
            <a:ext cx="1209240" cy="1515240"/>
          </a:xfrm>
          <a:prstGeom prst="rect">
            <a:avLst/>
          </a:prstGeom>
        </p:spPr>
      </p:pic>
      <p:pic>
        <p:nvPicPr>
          <p:cNvPr descr="" id="177" name="Picture 4"/>
          <p:cNvPicPr/>
          <p:nvPr/>
        </p:nvPicPr>
        <p:blipFill>
          <a:blip r:embed="rId5"/>
          <a:stretch>
            <a:fillRect/>
          </a:stretch>
        </p:blipFill>
        <p:spPr>
          <a:xfrm>
            <a:off x="7618320" y="1185480"/>
            <a:ext cx="1209240" cy="1515240"/>
          </a:xfrm>
          <a:prstGeom prst="rect">
            <a:avLst/>
          </a:prstGeom>
        </p:spPr>
      </p:pic>
      <p:sp>
        <p:nvSpPr>
          <p:cNvPr id="178" name="CustomShape 3"/>
          <p:cNvSpPr/>
          <p:nvPr/>
        </p:nvSpPr>
        <p:spPr>
          <a:xfrm>
            <a:off x="1298880" y="1304640"/>
            <a:ext cx="1427040" cy="596160"/>
          </a:xfrm>
          <a:prstGeom prst="rect">
            <a:avLst>
              <a:gd fmla="val 25000" name="adj1"/>
              <a:gd fmla="val 50000" name="adj2"/>
              <a:gd fmla="val 25000" name="adj3"/>
            </a:avLst>
          </a:prstGeom>
          <a:solidFill>
            <a:srgbClr val="c14300"/>
          </a:solidFill>
          <a:ln w="19440">
            <a:solidFill>
              <a:srgbClr val="8f3200"/>
            </a:solidFill>
            <a:round/>
          </a:ln>
        </p:spPr>
      </p:sp>
      <p:sp>
        <p:nvSpPr>
          <p:cNvPr id="179" name="CustomShape 4"/>
          <p:cNvSpPr/>
          <p:nvPr/>
        </p:nvSpPr>
        <p:spPr>
          <a:xfrm>
            <a:off x="3040200" y="4060440"/>
            <a:ext cx="1427040" cy="596160"/>
          </a:xfrm>
          <a:prstGeom prst="rect">
            <a:avLst>
              <a:gd fmla="val 25000" name="adj1"/>
              <a:gd fmla="val 50000" name="adj2"/>
              <a:gd fmla="val 25000" name="adj3"/>
            </a:avLst>
          </a:prstGeom>
          <a:solidFill>
            <a:srgbClr val="c14300"/>
          </a:solidFill>
          <a:ln w="19440">
            <a:solidFill>
              <a:srgbClr val="8f3200"/>
            </a:solidFill>
            <a:round/>
          </a:ln>
        </p:spPr>
      </p:sp>
      <p:sp>
        <p:nvSpPr>
          <p:cNvPr id="180" name="CustomShape 5"/>
          <p:cNvSpPr/>
          <p:nvPr/>
        </p:nvSpPr>
        <p:spPr>
          <a:xfrm>
            <a:off x="2624040" y="260640"/>
            <a:ext cx="2307600" cy="516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Malá síla</a:t>
            </a:r>
            <a:endParaRPr/>
          </a:p>
        </p:txBody>
      </p:sp>
      <p:sp>
        <p:nvSpPr>
          <p:cNvPr id="181" name="CustomShape 6"/>
          <p:cNvSpPr/>
          <p:nvPr/>
        </p:nvSpPr>
        <p:spPr>
          <a:xfrm>
            <a:off x="481320" y="1622520"/>
            <a:ext cx="2307600" cy="942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Malé zrychlení</a:t>
            </a:r>
            <a:endParaRPr/>
          </a:p>
        </p:txBody>
      </p:sp>
      <p:sp>
        <p:nvSpPr>
          <p:cNvPr id="182" name="CustomShape 7"/>
          <p:cNvSpPr/>
          <p:nvPr/>
        </p:nvSpPr>
        <p:spPr>
          <a:xfrm>
            <a:off x="1798560" y="4337280"/>
            <a:ext cx="2809800" cy="516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Velké zrychlení</a:t>
            </a:r>
            <a:endParaRPr/>
          </a:p>
        </p:txBody>
      </p:sp>
      <p:sp>
        <p:nvSpPr>
          <p:cNvPr id="183" name="CustomShape 8"/>
          <p:cNvSpPr/>
          <p:nvPr/>
        </p:nvSpPr>
        <p:spPr>
          <a:xfrm>
            <a:off x="4319640" y="3071520"/>
            <a:ext cx="2307600" cy="5169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Velká síla</a:t>
            </a:r>
            <a:endParaRPr/>
          </a:p>
        </p:txBody>
      </p:sp>
    </p:spTree>
  </p:cSld>
  <p:transition spd="slow">
    <p:fade/>
  </p:transition>
  <p:timing>
    <p:tnLst>
      <p:par>
        <p:cTn dur="indefinite" id="42" nodeType="tmRoot" restart="never">
          <p:childTnLst>
            <p:seq>
              <p:cTn dur="indefinite" id="43" nodeType="mainSeq">
                <p:childTnLst>
                  <p:par>
                    <p:cTn fill="hold" id="44">
                      <p:stCondLst>
                        <p:cond delay="indefinite"/>
                      </p:stCondLst>
                      <p:childTnLst>
                        <p:par>
                          <p:cTn fill="hold" id="45">
                            <p:stCondLst>
                              <p:cond delay="0"/>
                            </p:stCondLst>
                            <p:childTnLst>
                              <p:par>
                                <p:cTn fill="hold" id="46" nodeType="clickEffect" presetClass="path" presetID="35">
                                  <p:stCondLst>
                                    <p:cond delay="200"/>
                                  </p:stCondLst>
                                  <p:childTnLst/>
                                </p:cTn>
                              </p:par>
                              <p:par>
                                <p:cTn fill="hold" id="47" nodeType="withEffect" presetClass="path" presetID="35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fill="hold" id="48" nodeType="withEffect" presetClass="path" presetID="35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fill="hold" id="49" nodeType="withEffect" presetClass="path" presetID="35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fill="hold" id="50" nodeType="withEffect" presetClass="path" presetID="35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1">
                      <p:stCondLst>
                        <p:cond delay="indefinite"/>
                      </p:stCondLst>
                      <p:childTnLst>
                        <p:par>
                          <p:cTn fill="hold" id="52">
                            <p:stCondLst>
                              <p:cond delay="0"/>
                            </p:stCondLst>
                            <p:childTnLst>
                              <p:par>
                                <p:cTn fill="hold" id="53" nodeType="clickEffect" presetClass="exit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id="55" nodeType="withEffect" presetClass="exit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id="57" nodeType="withEffect" presetClass="exit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id="59" nodeType="withEffect" presetClass="exit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id="61" nodeType="withEffect" presetClass="exit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63">
                            <p:stCondLst>
                              <p:cond delay="0"/>
                            </p:stCondLst>
                            <p:childTnLst>
                              <p:par>
                                <p:cTn fill="hold" id="64" nodeType="after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3000" fill="freeze" id="66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3000" fill="hold" id="67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3000" fill="hold" id="68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69">
                            <p:stCondLst>
                              <p:cond delay="3300"/>
                            </p:stCondLst>
                            <p:childTnLst>
                              <p:par>
                                <p:cTn fill="hold" id="70" nodeType="afterEffect" presetClass="entr" presetID="2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7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up)" transition="in">
                                      <p:cBhvr additive="repl">
                                        <p:cTn dur="3000" fill="freeze" id="72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73">
                            <p:stCondLst>
                              <p:cond delay="6300"/>
                            </p:stCondLst>
                            <p:childTnLst>
                              <p:par>
                                <p:cTn fill="hold" id="74" nodeType="after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3000" fill="freeze" id="76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3000" fill="hold" id="77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3000" fill="hold" id="78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79">
                            <p:stCondLst>
                              <p:cond delay="9600"/>
                            </p:stCondLst>
                            <p:childTnLst>
                              <p:par>
                                <p:cTn fill="hold" id="80" nodeType="after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8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3000" fill="freeze" id="82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3000" fill="hold" id="83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3000" fill="hold" id="84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85">
                            <p:stCondLst>
                              <p:cond delay="12900"/>
                            </p:stCondLst>
                            <p:childTnLst>
                              <p:par>
                                <p:cTn fill="hold" id="86" nodeType="afterEffect" presetClass="entr" presetID="2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8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up)" transition="in">
                                      <p:cBhvr additive="repl">
                                        <p:cTn dur="3000" fill="freeze" id="88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 id="89">
                            <p:stCondLst>
                              <p:cond delay="15900"/>
                            </p:stCondLst>
                            <p:childTnLst>
                              <p:par>
                                <p:cTn fill="hold" id="90" nodeType="after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9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3000" fill="freeze" id="92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3000" fill="hold" id="93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3000" fill="hold" id="94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TextShape 1"/>
          <p:cNvSpPr txBox="1"/>
          <p:nvPr/>
        </p:nvSpPr>
        <p:spPr>
          <a:xfrm>
            <a:off x="467640" y="489240"/>
            <a:ext cx="4353120" cy="33202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Font charset="2" typeface="Wingdings"/>
              <a:buChar char=""/>
            </a:pPr>
            <a:r>
              <a:rPr lang="cs-CZ" sz="3600">
                <a:solidFill>
                  <a:srgbClr val="3f2d32"/>
                </a:solidFill>
                <a:latin typeface="Calibri"/>
              </a:rPr>
              <a:t>Zkoumá jaký vliv na zrychlení pohybu tělesa má působící síla a hmotnost tělesa</a:t>
            </a:r>
            <a:endParaRPr/>
          </a:p>
        </p:txBody>
      </p:sp>
      <p:pic>
        <p:nvPicPr>
          <p:cNvPr descr="" id="185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6071760" y="836640"/>
            <a:ext cx="3124800" cy="4866480"/>
          </a:xfrm>
          <a:prstGeom prst="rect">
            <a:avLst/>
          </a:prstGeom>
        </p:spPr>
      </p:pic>
      <p:sp>
        <p:nvSpPr>
          <p:cNvPr id="186" name="CustomShape 2"/>
          <p:cNvSpPr/>
          <p:nvPr/>
        </p:nvSpPr>
        <p:spPr>
          <a:xfrm>
            <a:off x="1043640" y="5673960"/>
            <a:ext cx="3960000" cy="82188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alibri"/>
              </a:rPr>
              <a:t>1. a 2. Newtonův zákon v latině v původním vydání </a:t>
            </a:r>
            <a:endParaRPr/>
          </a:p>
        </p:txBody>
      </p:sp>
    </p:spTree>
  </p:cSld>
  <p:transition spd="slow">
    <p:fade/>
  </p:transition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cs-CZ" sz="4400">
                <a:solidFill>
                  <a:srgbClr val="454545"/>
                </a:solidFill>
                <a:latin typeface="Calibri"/>
              </a:rPr>
              <a:t>Znění zákona:</a:t>
            </a:r>
            <a:endParaRPr/>
          </a:p>
        </p:txBody>
      </p:sp>
      <p:sp>
        <p:nvSpPr>
          <p:cNvPr id="188" name="TextShape 2"/>
          <p:cNvSpPr txBox="1"/>
          <p:nvPr/>
        </p:nvSpPr>
        <p:spPr>
          <a:xfrm>
            <a:off x="1187640" y="1412640"/>
            <a:ext cx="7354800" cy="45255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4800">
                <a:solidFill>
                  <a:srgbClr val="3f2d32"/>
                </a:solidFill>
                <a:latin typeface="Calibri"/>
              </a:rPr>
              <a:t>Jestliže na těleso působí síla, pak se těleso pohybuje se zrychlením, které je přímo úměrné působící síle a nepřímo úměrné hmotnosti tělesa.</a:t>
            </a:r>
            <a:endParaRPr/>
          </a:p>
        </p:txBody>
      </p:sp>
    </p:spTree>
  </p:cSld>
  <p:transition spd="slow">
    <p:fade/>
  </p:transition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TextShape 1"/>
          <p:cNvSpPr txBox="1"/>
          <p:nvPr/>
        </p:nvSpPr>
        <p:spPr>
          <a:xfrm>
            <a:off x="395640" y="260640"/>
            <a:ext cx="8229240" cy="114264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cs-CZ" sz="4000">
                <a:solidFill>
                  <a:srgbClr val="454545"/>
                </a:solidFill>
                <a:latin typeface="Calibri"/>
              </a:rPr>
              <a:t>Zákon síly v běžném životě:</a:t>
            </a:r>
            <a:endParaRPr/>
          </a:p>
        </p:txBody>
      </p:sp>
      <p:sp>
        <p:nvSpPr>
          <p:cNvPr id="190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Font charset="2" typeface="Wingdings"/>
              <a:buChar char=""/>
            </a:pPr>
            <a:r>
              <a:rPr lang="cs-CZ" sz="3200">
                <a:solidFill>
                  <a:srgbClr val="3f2d32"/>
                </a:solidFill>
                <a:latin typeface="Calibri"/>
              </a:rPr>
              <a:t>Brzdění auta u přechodu</a:t>
            </a:r>
            <a:endParaRPr/>
          </a:p>
          <a:p>
            <a:pPr>
              <a:lnSpc>
                <a:spcPct val="100000"/>
              </a:lnSpc>
              <a:buFont charset="2" typeface="Wingdings"/>
              <a:buChar char=""/>
            </a:pPr>
            <a:r>
              <a:rPr lang="cs-CZ" sz="3200">
                <a:solidFill>
                  <a:srgbClr val="3f2d32"/>
                </a:solidFill>
                <a:latin typeface="Calibri"/>
              </a:rPr>
              <a:t>Hod míčkem (při Tv kriketový míček, tenisák)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pic>
        <p:nvPicPr>
          <p:cNvPr descr="" id="191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2339640" y="3175920"/>
            <a:ext cx="3659040" cy="3292920"/>
          </a:xfrm>
          <a:prstGeom prst="rect">
            <a:avLst/>
          </a:prstGeom>
        </p:spPr>
      </p:pic>
    </p:spTree>
  </p:cSld>
  <p:transition spd="slow">
    <p:fade/>
  </p:transition>
  <p:timing>
    <p:tnLst>
      <p:par>
        <p:cTn dur="indefinite" id="95" nodeType="tmRoot" restart="never">
          <p:childTnLst>
            <p:seq>
              <p:cTn dur="indefinite" id="96" nodeType="mainSeq">
                <p:childTnLst>
                  <p:par>
                    <p:cTn fill="hold" id="97">
                      <p:stCondLst>
                        <p:cond delay="indefinite"/>
                      </p:stCondLst>
                      <p:childTnLst>
                        <p:par>
                          <p:cTn fill="hold" id="98">
                            <p:stCondLst>
                              <p:cond delay="0"/>
                            </p:stCondLst>
                            <p:childTnLst>
                              <p:par>
                                <p:cTn fill="hold" id="99" nodeType="afterEffect" presetClass="entr" presetID="6" presetSubtype="16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dur="1" fill="hold" id="1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out">
                                      <p:cBhvr additive="repl">
                                        <p:cTn dur="2000" fill="freeze" id="101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Použité zdroje:</a:t>
            </a:r>
            <a:endParaRPr/>
          </a:p>
        </p:txBody>
      </p:sp>
      <p:sp>
        <p:nvSpPr>
          <p:cNvPr id="193" name="TextShape 2"/>
          <p:cNvSpPr txBox="1"/>
          <p:nvPr/>
        </p:nvSpPr>
        <p:spPr>
          <a:xfrm>
            <a:off x="457200" y="1268640"/>
            <a:ext cx="8229240" cy="51843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Obrázky jsou z galerie MS Office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Sir Issac Newton:</a:t>
            </a:r>
            <a:endParaRPr/>
          </a:p>
          <a:p>
            <a:pPr>
              <a:lnSpc>
                <a:spcPct val="100000"/>
              </a:lnSpc>
            </a:pPr>
            <a:r>
              <a:rPr lang="cs-CZ" sz="2400" u="sng">
                <a:solidFill>
                  <a:srgbClr val="0000ff"/>
                </a:solidFill>
                <a:latin typeface="Calibri"/>
                <a:hlinkClick r:id="rId1"/>
              </a:rPr>
              <a:t>http</a:t>
            </a:r>
            <a:r>
              <a:rPr lang="cs-CZ" sz="2400" u="sng">
                <a:solidFill>
                  <a:srgbClr val="0000ff"/>
                </a:solidFill>
                <a:latin typeface="Calibri"/>
                <a:hlinkClick r:id="rId2"/>
              </a:rPr>
              <a:t>://</a:t>
            </a:r>
            <a:r>
              <a:rPr lang="cs-CZ" sz="2400" u="sng">
                <a:solidFill>
                  <a:srgbClr val="0000ff"/>
                </a:solidFill>
                <a:latin typeface="Calibri"/>
                <a:hlinkClick r:id="rId3"/>
              </a:rPr>
              <a:t>upload.wikimedia.org/wikipedia/commons/3/39/GodfreyKneller-IsaacNewton-1689.jpg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Newtonovy zákony v původním vydání:</a:t>
            </a:r>
            <a:endParaRPr/>
          </a:p>
          <a:p>
            <a:pPr>
              <a:lnSpc>
                <a:spcPct val="100000"/>
              </a:lnSpc>
            </a:pPr>
            <a:r>
              <a:rPr lang="cs-CZ" sz="2400" u="sng">
                <a:solidFill>
                  <a:srgbClr val="0000ff"/>
                </a:solidFill>
                <a:latin typeface="Calibri"/>
                <a:hlinkClick r:id="rId4"/>
              </a:rPr>
              <a:t>http://</a:t>
            </a:r>
            <a:r>
              <a:rPr lang="cs-CZ" sz="2400" u="sng">
                <a:solidFill>
                  <a:srgbClr val="0000ff"/>
                </a:solidFill>
                <a:latin typeface="Calibri"/>
                <a:hlinkClick r:id="rId5"/>
              </a:rPr>
              <a:t>upload.wikimedia.org/wikipedia/commons/5/5d/Newtons_laws_in_latin.jpg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Není-li uvedeno jinak je materiál dílem autorky podle učebních osnov odpovídajících ŠVP vyučovaných podle učebnic:</a:t>
            </a:r>
            <a:endParaRPr/>
          </a:p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alibri"/>
              </a:rPr>
              <a:t>BOHUNĚK, Jiří a Růžena KOLÁŘOVÁ. </a:t>
            </a:r>
            <a:r>
              <a:rPr i="1" lang="cs-CZ" sz="2400">
                <a:solidFill>
                  <a:srgbClr val="000000"/>
                </a:solidFill>
                <a:latin typeface="Calibri"/>
              </a:rPr>
              <a:t>Fyzika pro 7. ročník základní školy</a:t>
            </a:r>
            <a:r>
              <a:rPr lang="cs-CZ" sz="2400">
                <a:solidFill>
                  <a:srgbClr val="000000"/>
                </a:solidFill>
                <a:latin typeface="Calibri"/>
              </a:rPr>
              <a:t> [učebnice]. dotisk 1. vydání. Praha: Prometheus, spol. s r. o., 2002. učebnice pro základní školy. ISBN 80-7196-119-1. 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alibri"/>
              </a:rPr>
              <a:t>Citováno dne 5. 2. 2012</a:t>
            </a:r>
            <a:endParaRPr/>
          </a:p>
          <a:p>
            <a:pPr>
              <a:lnSpc>
                <a:spcPct val="100000"/>
              </a:lnSpc>
            </a:pPr>
            <a:r>
              <a:rPr lang="cs-CZ" sz="2400">
                <a:solidFill>
                  <a:srgbClr val="000000"/>
                </a:solidFill>
                <a:latin typeface="Calibri"/>
              </a:rPr>
              <a:t>                         </a:t>
            </a:r>
            <a:endParaRPr/>
          </a:p>
        </p:txBody>
      </p:sp>
    </p:spTree>
  </p:cSld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