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878" r:id="rId2"/>
  </p:sldMasterIdLst>
  <p:notesMasterIdLst>
    <p:notesMasterId r:id="rId10"/>
  </p:notesMasterIdLst>
  <p:sldIdLst>
    <p:sldId id="257" r:id="rId3"/>
    <p:sldId id="256" r:id="rId4"/>
    <p:sldId id="271" r:id="rId5"/>
    <p:sldId id="272" r:id="rId6"/>
    <p:sldId id="273" r:id="rId7"/>
    <p:sldId id="274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6A65F8E-380F-4A69-8B3A-72694F9B6CBB}" type="datetimeFigureOut">
              <a:rPr lang="cs-CZ" smtClean="0"/>
              <a:pPr/>
              <a:t>14.7.2012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B82BAE8-5DEF-4067-8CDA-89027A92DB9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346781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501AF3A-E1E5-4838-8466-D615707B2E06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068896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320546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095317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477989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476535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361708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934528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618761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15209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078298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495729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ctrTitle"/>
          </p:nvPr>
        </p:nvSpPr>
        <p:spPr>
          <a:xfrm>
            <a:off x="928662" y="1928803"/>
            <a:ext cx="7172348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8" name="図形 7"/>
          <p:cNvSpPr>
            <a:spLocks noGrp="1"/>
          </p:cNvSpPr>
          <p:nvPr>
            <p:ph type="subTitle" idx="1"/>
          </p:nvPr>
        </p:nvSpPr>
        <p:spPr>
          <a:xfrm>
            <a:off x="1371600" y="3643314"/>
            <a:ext cx="6400800" cy="1285884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 dirty="0"/>
          </a:p>
        </p:txBody>
      </p:sp>
      <p:sp>
        <p:nvSpPr>
          <p:cNvPr id="12" name="図形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E6F364-C6EA-4131-A9E6-5E2126354082}" type="datetimeFigureOut">
              <a:rPr lang="cs-CZ" smtClean="0"/>
              <a:pPr/>
              <a:t>14.7.2012</a:t>
            </a:fld>
            <a:endParaRPr lang="cs-CZ"/>
          </a:p>
        </p:txBody>
      </p:sp>
      <p:sp>
        <p:nvSpPr>
          <p:cNvPr id="11" name="図形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8" name="図形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AE40CA-801A-433C-ACFB-6AFD0076E2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E6F364-C6EA-4131-A9E6-5E2126354082}" type="datetimeFigureOut">
              <a:rPr lang="cs-CZ" smtClean="0"/>
              <a:pPr/>
              <a:t>14.7.2012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AE40CA-801A-433C-ACFB-6AFD0076E2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1000100" y="4714884"/>
            <a:ext cx="7215239" cy="862009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1000101" y="2857496"/>
            <a:ext cx="7215238" cy="178595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2"/>
                </a:solidFill>
              </a:defRPr>
            </a:lvl2pPr>
            <a:lvl3pPr marL="914400" indent="0">
              <a:buNone/>
              <a:defRPr sz="1600">
                <a:solidFill>
                  <a:schemeClr val="tx2"/>
                </a:solidFill>
              </a:defRPr>
            </a:lvl3pPr>
            <a:lvl4pPr marL="1371600" indent="0">
              <a:buNone/>
              <a:defRPr sz="1400">
                <a:solidFill>
                  <a:schemeClr val="tx2"/>
                </a:solidFill>
              </a:defRPr>
            </a:lvl4pPr>
            <a:lvl5pPr marL="1828800" indent="0">
              <a:buNone/>
              <a:defRPr sz="1400">
                <a:solidFill>
                  <a:schemeClr val="tx2"/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7E6F364-C6EA-4131-A9E6-5E2126354082}" type="datetimeFigureOut">
              <a:rPr lang="cs-CZ" smtClean="0"/>
              <a:pPr/>
              <a:t>14.7.2012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AE40CA-801A-433C-ACFB-6AFD0076E2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E6F364-C6EA-4131-A9E6-5E2126354082}" type="datetimeFigureOut">
              <a:rPr lang="cs-CZ" smtClean="0"/>
              <a:pPr/>
              <a:t>14.7.2012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AE40CA-801A-433C-ACFB-6AFD0076E2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6" name="図形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7" name="図形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E6F364-C6EA-4131-A9E6-5E2126354082}" type="datetimeFigureOut">
              <a:rPr lang="cs-CZ" smtClean="0"/>
              <a:pPr/>
              <a:t>14.7.2012</a:t>
            </a:fld>
            <a:endParaRPr lang="cs-CZ"/>
          </a:p>
        </p:txBody>
      </p:sp>
      <p:sp>
        <p:nvSpPr>
          <p:cNvPr id="8" name="図形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図形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AE40CA-801A-433C-ACFB-6AFD0076E2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1671646" y="4572008"/>
            <a:ext cx="6400816" cy="928686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E6F364-C6EA-4131-A9E6-5E2126354082}" type="datetimeFigureOut">
              <a:rPr lang="cs-CZ" smtClean="0"/>
              <a:pPr/>
              <a:t>14.7.2012</a:t>
            </a:fld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AE40CA-801A-433C-ACFB-6AFD0076E2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E6F364-C6EA-4131-A9E6-5E2126354082}" type="datetimeFigureOut">
              <a:rPr lang="cs-CZ" smtClean="0"/>
              <a:pPr/>
              <a:t>14.7.2012</a:t>
            </a:fld>
            <a:endParaRPr lang="cs-CZ"/>
          </a:p>
        </p:txBody>
      </p:sp>
      <p:sp>
        <p:nvSpPr>
          <p:cNvPr id="3" name="図形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AE40CA-801A-433C-ACFB-6AFD0076E2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3575050" y="1428737"/>
            <a:ext cx="5111750" cy="469742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E6F364-C6EA-4131-A9E6-5E2126354082}" type="datetimeFigureOut">
              <a:rPr lang="cs-CZ" smtClean="0"/>
              <a:pPr/>
              <a:t>14.7.2012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AE40CA-801A-433C-ACFB-6AFD0076E2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1792288" y="5014914"/>
            <a:ext cx="5486400" cy="414350"/>
          </a:xfrm>
        </p:spPr>
        <p:txBody>
          <a:bodyPr anchor="b"/>
          <a:lstStyle>
            <a:lvl1pPr algn="ctr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正方形/長方形 2"/>
          <p:cNvSpPr>
            <a:spLocks noGrp="1"/>
          </p:cNvSpPr>
          <p:nvPr>
            <p:ph type="pic" idx="1"/>
          </p:nvPr>
        </p:nvSpPr>
        <p:spPr>
          <a:xfrm>
            <a:off x="1792288" y="742960"/>
            <a:ext cx="5486400" cy="4114800"/>
          </a:xfrm>
          <a:prstGeom prst="rect">
            <a:avLst/>
          </a:prstGeom>
          <a:noFill/>
          <a:ln w="50800" cap="sq">
            <a:solidFill>
              <a:schemeClr val="tx1"/>
            </a:solidFill>
            <a:miter lim="800000"/>
          </a:ln>
          <a:effectLst>
            <a:outerShdw blurRad="76200" dist="50800" dir="13500000" algn="tl" rotWithShape="0">
              <a:schemeClr val="bg1">
                <a:alpha val="80000"/>
              </a:scheme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1" lang="cs-CZ" altLang="ja-JP" smtClean="0"/>
              <a:t>Kliknutím na ikonu přidáte obrázek.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1792288" y="5481658"/>
            <a:ext cx="5486400" cy="804862"/>
          </a:xfrm>
        </p:spPr>
        <p:txBody>
          <a:bodyPr/>
          <a:lstStyle>
            <a:lvl1pPr marL="0" indent="0" algn="ctr">
              <a:buNone/>
              <a:defRPr sz="1400"/>
            </a:lvl1pPr>
            <a:lvl2pPr marL="457200" indent="0" algn="ctr">
              <a:buNone/>
              <a:defRPr sz="1200"/>
            </a:lvl2pPr>
            <a:lvl3pPr marL="914400" indent="0" algn="ctr">
              <a:buNone/>
              <a:defRPr sz="1000"/>
            </a:lvl3pPr>
            <a:lvl4pPr marL="1371600" indent="0" algn="ctr">
              <a:buNone/>
              <a:defRPr sz="900"/>
            </a:lvl4pPr>
            <a:lvl5pPr marL="1828800" indent="0" algn="ctr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E6F364-C6EA-4131-A9E6-5E2126354082}" type="datetimeFigureOut">
              <a:rPr lang="cs-CZ" smtClean="0"/>
              <a:pPr/>
              <a:t>14.7.2012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AE40CA-801A-433C-ACFB-6AFD0076E2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671514" y="274638"/>
            <a:ext cx="7829576" cy="1011222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671514" y="1285860"/>
            <a:ext cx="7829576" cy="4357718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E6F364-C6EA-4131-A9E6-5E2126354082}" type="datetimeFigureOut">
              <a:rPr lang="cs-CZ" smtClean="0"/>
              <a:pPr/>
              <a:t>14.7.2012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AE40CA-801A-433C-ACFB-6AFD0076E2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 orient="vert"/>
          </p:nvPr>
        </p:nvSpPr>
        <p:spPr>
          <a:xfrm>
            <a:off x="6643702" y="285730"/>
            <a:ext cx="1785950" cy="5565797"/>
          </a:xfrm>
        </p:spPr>
        <p:txBody>
          <a:bodyPr vert="eaVert"/>
          <a:lstStyle>
            <a:lvl1pPr>
              <a:defRPr>
                <a:gradFill flip="none" rotWithShape="1">
                  <a:gsLst>
                    <a:gs pos="0">
                      <a:schemeClr val="tx1">
                        <a:tint val="65000"/>
                      </a:schemeClr>
                    </a:gs>
                    <a:gs pos="49900">
                      <a:schemeClr val="tx1">
                        <a:tint val="95000"/>
                      </a:schemeClr>
                    </a:gs>
                    <a:gs pos="50000">
                      <a:schemeClr val="tx1"/>
                    </a:gs>
                    <a:gs pos="100000">
                      <a:schemeClr val="tx1">
                        <a:tint val="95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642910" y="274640"/>
            <a:ext cx="5834090" cy="5583253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652450" y="6356350"/>
            <a:ext cx="2133600" cy="365125"/>
          </a:xfrm>
        </p:spPr>
        <p:txBody>
          <a:bodyPr/>
          <a:lstStyle/>
          <a:p>
            <a:fld id="{E7E6F364-C6EA-4131-A9E6-5E2126354082}" type="datetimeFigureOut">
              <a:rPr lang="cs-CZ" smtClean="0"/>
              <a:pPr/>
              <a:t>14.7.2012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6286512" y="6356350"/>
            <a:ext cx="2133600" cy="365125"/>
          </a:xfrm>
        </p:spPr>
        <p:txBody>
          <a:bodyPr/>
          <a:lstStyle/>
          <a:p>
            <a:fld id="{3EAE40CA-801A-433C-ACFB-6AFD0076E2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81864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正方形/長方形 17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kumimoji="1" lang="ja-JP" altLang="en-US" dirty="0" smtClean="0"/>
              <a:t>マスタ テキストの書式設定</a:t>
            </a:r>
            <a:endParaRPr lang="ja-JP" dirty="0"/>
          </a:p>
          <a:p>
            <a:pPr lvl="1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2 </a:t>
            </a:r>
            <a:r>
              <a:rPr kumimoji="1" lang="ja-JP" altLang="en-US" dirty="0" smtClean="0"/>
              <a:t>レベル</a:t>
            </a:r>
          </a:p>
          <a:p>
            <a:pPr lvl="2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3 </a:t>
            </a:r>
            <a:r>
              <a:rPr kumimoji="1" lang="ja-JP" altLang="en-US" dirty="0" smtClean="0"/>
              <a:t>レベル</a:t>
            </a:r>
          </a:p>
          <a:p>
            <a:pPr lvl="3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4 </a:t>
            </a:r>
            <a:r>
              <a:rPr kumimoji="1" lang="ja-JP" altLang="en-US" dirty="0" smtClean="0"/>
              <a:t>レベル</a:t>
            </a:r>
          </a:p>
          <a:p>
            <a:pPr lvl="4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5 </a:t>
            </a:r>
            <a:r>
              <a:rPr kumimoji="1" lang="ja-JP" altLang="en-US" dirty="0" smtClean="0"/>
              <a:t>レベル</a:t>
            </a:r>
          </a:p>
          <a:p>
            <a:pPr lvl="5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6</a:t>
            </a:r>
            <a:r>
              <a:rPr kumimoji="1" lang="ja-JP" altLang="en-US" dirty="0" smtClean="0"/>
              <a:t>レベル</a:t>
            </a:r>
          </a:p>
          <a:p>
            <a:pPr lvl="6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7</a:t>
            </a:r>
            <a:r>
              <a:rPr kumimoji="1" lang="ja-JP" altLang="en-US" dirty="0" smtClean="0"/>
              <a:t>レベル</a:t>
            </a:r>
          </a:p>
          <a:p>
            <a:pPr lvl="7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8</a:t>
            </a:r>
            <a:r>
              <a:rPr kumimoji="1" lang="ja-JP" altLang="en-US" dirty="0" smtClean="0"/>
              <a:t>レベル</a:t>
            </a:r>
          </a:p>
          <a:p>
            <a:pPr lvl="8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9</a:t>
            </a:r>
            <a:r>
              <a:rPr kumimoji="1" lang="ja-JP" altLang="en-US" dirty="0" smtClean="0"/>
              <a:t>レベル</a:t>
            </a:r>
            <a:endParaRPr kumimoji="1" lang="ja-JP" altLang="en-US" dirty="0"/>
          </a:p>
        </p:txBody>
      </p:sp>
      <p:sp>
        <p:nvSpPr>
          <p:cNvPr id="29" name="正方形/長方形 28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chemeClr val="bg1"/>
                </a:solidFill>
              </a:defRPr>
            </a:lvl1pPr>
          </a:lstStyle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正方形/長方形 3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正方形/長方形 9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2" name="正方形/長方形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</p:spPr>
        <p:txBody>
          <a:bodyPr vert="horz" rtlCol="0" anchor="ctr">
            <a:normAutofit/>
          </a:bodyPr>
          <a:lstStyle/>
          <a:p>
            <a:r>
              <a:rPr kumimoji="1" lang="ja-JP" altLang="en-US" dirty="0" smtClean="0"/>
              <a:t>マスタ タイトルの書式設定</a:t>
            </a:r>
            <a:endParaRPr kumimoji="1" lang="ja-JP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79" r:id="rId1"/>
    <p:sldLayoutId id="2147483880" r:id="rId2"/>
    <p:sldLayoutId id="2147483881" r:id="rId3"/>
    <p:sldLayoutId id="2147483882" r:id="rId4"/>
    <p:sldLayoutId id="2147483883" r:id="rId5"/>
    <p:sldLayoutId id="2147483884" r:id="rId6"/>
    <p:sldLayoutId id="2147483885" r:id="rId7"/>
    <p:sldLayoutId id="2147483886" r:id="rId8"/>
    <p:sldLayoutId id="2147483887" r:id="rId9"/>
    <p:sldLayoutId id="2147483888" r:id="rId10"/>
    <p:sldLayoutId id="2147483889" r:id="rId11"/>
    <p:sldLayoutId id="2147483890" r:id="rId12"/>
  </p:sldLayoutIdLst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xStyles>
    <p:titleStyle>
      <a:lvl1pPr algn="ctr" rtl="0" eaLnBrk="1" latinLnBrk="0" hangingPunct="1">
        <a:spcBef>
          <a:spcPct val="0"/>
        </a:spcBef>
        <a:buNone/>
        <a:defRPr kumimoji="1" sz="4400" baseline="0">
          <a:ln w="12700">
            <a:solidFill>
              <a:schemeClr val="tx1">
                <a:tint val="95000"/>
              </a:schemeClr>
            </a:solidFill>
          </a:ln>
          <a:gradFill>
            <a:gsLst>
              <a:gs pos="0">
                <a:schemeClr val="tx1">
                  <a:tint val="65000"/>
                </a:schemeClr>
              </a:gs>
              <a:gs pos="49900">
                <a:schemeClr val="tx1">
                  <a:tint val="95000"/>
                </a:schemeClr>
              </a:gs>
              <a:gs pos="50000">
                <a:schemeClr val="tx1"/>
              </a:gs>
              <a:gs pos="100000">
                <a:schemeClr val="tx1">
                  <a:tint val="95000"/>
                </a:schemeClr>
              </a:gs>
            </a:gsLst>
            <a:lin ang="5400000" scaled="1"/>
          </a:gradFill>
          <a:effectLst>
            <a:outerShdw blurRad="127000" algn="tl" rotWithShape="0">
              <a:schemeClr val="bg1">
                <a:alpha val="50000"/>
              </a:schemeClr>
            </a:outerShdw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tx1"/>
        </a:buClr>
        <a:buFont typeface="Wingdings"/>
        <a:buChar char="n"/>
        <a:defRPr kumimoji="1" sz="3200" baseline="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tx2">
            <a:shade val="75000"/>
          </a:schemeClr>
        </a:buClr>
        <a:buSzPct val="85000"/>
        <a:buFont typeface="Wingdings"/>
        <a:buChar char="n"/>
        <a:defRPr kumimoji="1" sz="2800" baseline="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4">
            <a:shade val="50000"/>
          </a:schemeClr>
        </a:buClr>
        <a:buSzPct val="75000"/>
        <a:buFont typeface="Wingdings"/>
        <a:buChar char="n"/>
        <a:defRPr kumimoji="1" sz="2400" baseline="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6">
            <a:shade val="50000"/>
          </a:schemeClr>
        </a:buClr>
        <a:buSzPct val="75000"/>
        <a:buFont typeface="Wingdings"/>
        <a:buChar char="n"/>
        <a:defRPr kumimoji="1" sz="2000" baseline="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3">
            <a:shade val="50000"/>
          </a:schemeClr>
        </a:buClr>
        <a:buSzPct val="70000"/>
        <a:buFont typeface="Wingdings"/>
        <a:buChar char="n"/>
        <a:defRPr kumimoji="1" sz="2000" baseline="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>
            <a:shade val="50000"/>
          </a:schemeClr>
        </a:buClr>
        <a:buSzPct val="6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2">
            <a:shade val="50000"/>
          </a:schemeClr>
        </a:buClr>
        <a:buSzPct val="6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5">
            <a:shade val="50000"/>
          </a:schemeClr>
        </a:buClr>
        <a:buSzPct val="6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tx1"/>
        </a:buClr>
        <a:buSzPct val="5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gif"/><Relationship Id="rId4" Type="http://schemas.openxmlformats.org/officeDocument/2006/relationships/hyperlink" Target="http://www.1zsklasterec.cz/" TargetMode="Externa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mfweb.wz.cz/astronomie/images/41.jpg" TargetMode="External"/><Relationship Id="rId2" Type="http://schemas.openxmlformats.org/officeDocument/2006/relationships/hyperlink" Target="http://upload.wikimedia.org/wikipedia/commons/3/39/GodfreyKneller-IsaacNewton-1689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priseka.unas.cz/images/lhotky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11560" y="1268760"/>
            <a:ext cx="7772400" cy="2115666"/>
          </a:xfrm>
        </p:spPr>
        <p:txBody>
          <a:bodyPr>
            <a:noAutofit/>
          </a:bodyPr>
          <a:lstStyle/>
          <a:p>
            <a:pPr algn="l"/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Mgr. Zdeňka Horská</a:t>
            </a:r>
            <a:r>
              <a:rPr lang="cs-CZ" sz="2800" i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i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VY_32_INOVACE_4_19_ Newtonovy pohybové zákony III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CZ.1.07/1.4.00/21.1115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755576" y="3789040"/>
            <a:ext cx="7344816" cy="1872208"/>
          </a:xfrm>
        </p:spPr>
        <p:txBody>
          <a:bodyPr>
            <a:noAutofit/>
          </a:bodyPr>
          <a:lstStyle/>
          <a:p>
            <a:pPr algn="l"/>
            <a:r>
              <a:rPr lang="cs-CZ" sz="2800" b="1" dirty="0" smtClean="0"/>
              <a:t>Anotace: </a:t>
            </a:r>
            <a:r>
              <a:rPr lang="cs-CZ" sz="2800" dirty="0" smtClean="0"/>
              <a:t>Interaktivní prezentace pro  7. ročník. </a:t>
            </a:r>
            <a:r>
              <a:rPr lang="cs-CZ" sz="2800" dirty="0" smtClean="0"/>
              <a:t>              K </a:t>
            </a:r>
            <a:r>
              <a:rPr lang="cs-CZ" sz="2800" dirty="0" smtClean="0"/>
              <a:t>výkladu Newtonových pohybových zákonů. Žáci se seznámí se III. zákonem a jeho </a:t>
            </a:r>
            <a:r>
              <a:rPr lang="cs-CZ" sz="2800" dirty="0" smtClean="0"/>
              <a:t>praktickým využitím.</a:t>
            </a:r>
            <a:endParaRPr lang="cs-CZ" sz="2800" dirty="0"/>
          </a:p>
          <a:p>
            <a:pPr algn="l"/>
            <a:endParaRPr lang="cs-CZ" sz="2800" dirty="0"/>
          </a:p>
        </p:txBody>
      </p:sp>
      <p:pic>
        <p:nvPicPr>
          <p:cNvPr id="6" name="Obrázek 5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67744" y="5805264"/>
            <a:ext cx="4464496" cy="79208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9" name="Obrázek 8" descr="logo">
            <a:hlinkClick r:id="rId4"/>
          </p:cNvPr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812360" y="332656"/>
            <a:ext cx="792088" cy="82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21316271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t="-23000" b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4941168"/>
            <a:ext cx="7772400" cy="1470025"/>
          </a:xfrm>
        </p:spPr>
        <p:txBody>
          <a:bodyPr>
            <a:noAutofit/>
          </a:bodyPr>
          <a:lstStyle/>
          <a:p>
            <a:r>
              <a:rPr lang="cs-CZ" sz="6000" dirty="0" smtClean="0">
                <a:solidFill>
                  <a:srgbClr val="FFFF00"/>
                </a:solidFill>
                <a:latin typeface="Algerian" pitchFamily="82" charset="0"/>
              </a:rPr>
              <a:t>Newtonovy pohybové zákony</a:t>
            </a:r>
            <a:endParaRPr lang="cs-CZ" sz="6000" dirty="0">
              <a:solidFill>
                <a:srgbClr val="FFFF00"/>
              </a:solidFill>
              <a:latin typeface="Algerian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564304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3. Zákon akce a reakce</a:t>
            </a:r>
            <a:endParaRPr lang="cs-CZ" b="1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24324" y="3002876"/>
            <a:ext cx="2772982" cy="27571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-540568" y="2846439"/>
            <a:ext cx="3318669" cy="29135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" name="Přímá spojnice 4"/>
          <p:cNvCxnSpPr/>
          <p:nvPr/>
        </p:nvCxnSpPr>
        <p:spPr>
          <a:xfrm>
            <a:off x="467544" y="5589240"/>
            <a:ext cx="7992888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755576" y="2708920"/>
            <a:ext cx="7344816" cy="0"/>
          </a:xfrm>
          <a:prstGeom prst="line">
            <a:avLst/>
          </a:prstGeom>
          <a:ln w="38100"/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</p:cxnSp>
      <p:grpSp>
        <p:nvGrpSpPr>
          <p:cNvPr id="14" name="Skupina 13"/>
          <p:cNvGrpSpPr/>
          <p:nvPr/>
        </p:nvGrpSpPr>
        <p:grpSpPr>
          <a:xfrm>
            <a:off x="2487665" y="2387884"/>
            <a:ext cx="1656184" cy="317987"/>
            <a:chOff x="2487665" y="2387884"/>
            <a:chExt cx="1656184" cy="317987"/>
          </a:xfrm>
        </p:grpSpPr>
        <p:sp>
          <p:nvSpPr>
            <p:cNvPr id="8" name="Plechovka 7"/>
            <p:cNvSpPr/>
            <p:nvPr/>
          </p:nvSpPr>
          <p:spPr>
            <a:xfrm>
              <a:off x="3189508" y="2561855"/>
              <a:ext cx="936104" cy="144016"/>
            </a:xfrm>
            <a:prstGeom prst="can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11" name="Skupina 10"/>
            <p:cNvGrpSpPr/>
            <p:nvPr/>
          </p:nvGrpSpPr>
          <p:grpSpPr>
            <a:xfrm>
              <a:off x="2487665" y="2387884"/>
              <a:ext cx="1656184" cy="144016"/>
              <a:chOff x="2195736" y="1772816"/>
              <a:chExt cx="1656184" cy="144016"/>
            </a:xfrm>
          </p:grpSpPr>
          <p:sp>
            <p:nvSpPr>
              <p:cNvPr id="9" name="Obdélník 8"/>
              <p:cNvSpPr/>
              <p:nvPr/>
            </p:nvSpPr>
            <p:spPr>
              <a:xfrm>
                <a:off x="2195736" y="1772816"/>
                <a:ext cx="1656184" cy="144016"/>
              </a:xfrm>
              <a:prstGeom prst="rect">
                <a:avLst/>
              </a:prstGeom>
              <a:solidFill>
                <a:srgbClr val="0070C0"/>
              </a:solidFill>
              <a:ln>
                <a:solidFill>
                  <a:srgbClr val="0070C0">
                    <a:alpha val="90000"/>
                  </a:srgb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" name="Obdélník 9"/>
              <p:cNvSpPr/>
              <p:nvPr/>
            </p:nvSpPr>
            <p:spPr>
              <a:xfrm>
                <a:off x="3189508" y="1772816"/>
                <a:ext cx="662412" cy="144016"/>
              </a:xfrm>
              <a:prstGeom prst="rect">
                <a:avLst/>
              </a:prstGeom>
              <a:solidFill>
                <a:srgbClr val="FF0000"/>
              </a:solidFill>
              <a:ln>
                <a:solidFill>
                  <a:srgbClr val="FF0000">
                    <a:alpha val="90000"/>
                  </a:srgb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12" name="Skupina 11"/>
          <p:cNvGrpSpPr/>
          <p:nvPr/>
        </p:nvGrpSpPr>
        <p:grpSpPr>
          <a:xfrm>
            <a:off x="4211960" y="2387884"/>
            <a:ext cx="1661406" cy="321036"/>
            <a:chOff x="4211960" y="2387884"/>
            <a:chExt cx="1661406" cy="321036"/>
          </a:xfrm>
        </p:grpSpPr>
        <p:sp>
          <p:nvSpPr>
            <p:cNvPr id="13" name="Plechovka 12"/>
            <p:cNvSpPr/>
            <p:nvPr/>
          </p:nvSpPr>
          <p:spPr>
            <a:xfrm>
              <a:off x="4211960" y="2564904"/>
              <a:ext cx="936104" cy="144016"/>
            </a:xfrm>
            <a:prstGeom prst="can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17" name="Skupina 16"/>
            <p:cNvGrpSpPr/>
            <p:nvPr/>
          </p:nvGrpSpPr>
          <p:grpSpPr>
            <a:xfrm flipH="1">
              <a:off x="4217182" y="2387884"/>
              <a:ext cx="1656184" cy="144016"/>
              <a:chOff x="2195736" y="1772816"/>
              <a:chExt cx="1656184" cy="144016"/>
            </a:xfrm>
          </p:grpSpPr>
          <p:sp>
            <p:nvSpPr>
              <p:cNvPr id="18" name="Obdélník 17"/>
              <p:cNvSpPr/>
              <p:nvPr/>
            </p:nvSpPr>
            <p:spPr>
              <a:xfrm>
                <a:off x="2195736" y="1772816"/>
                <a:ext cx="1656184" cy="144016"/>
              </a:xfrm>
              <a:prstGeom prst="rect">
                <a:avLst/>
              </a:prstGeom>
              <a:solidFill>
                <a:srgbClr val="0070C0"/>
              </a:solidFill>
              <a:ln>
                <a:solidFill>
                  <a:srgbClr val="0070C0">
                    <a:alpha val="90000"/>
                  </a:srgb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9" name="Obdélník 18"/>
              <p:cNvSpPr/>
              <p:nvPr/>
            </p:nvSpPr>
            <p:spPr>
              <a:xfrm>
                <a:off x="3189508" y="1772816"/>
                <a:ext cx="662412" cy="144016"/>
              </a:xfrm>
              <a:prstGeom prst="rect">
                <a:avLst/>
              </a:prstGeom>
              <a:solidFill>
                <a:srgbClr val="FF0000"/>
              </a:solidFill>
              <a:ln>
                <a:solidFill>
                  <a:srgbClr val="FF0000">
                    <a:alpha val="90000"/>
                  </a:srgb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sp>
        <p:nvSpPr>
          <p:cNvPr id="20" name="Zahnutá šipka dolů 19"/>
          <p:cNvSpPr/>
          <p:nvPr/>
        </p:nvSpPr>
        <p:spPr>
          <a:xfrm rot="20899585">
            <a:off x="2915775" y="1919177"/>
            <a:ext cx="1476164" cy="288032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5" name="Zahnutá šipka dolů 24"/>
          <p:cNvSpPr/>
          <p:nvPr/>
        </p:nvSpPr>
        <p:spPr>
          <a:xfrm rot="700415" flipH="1">
            <a:off x="3844772" y="1917596"/>
            <a:ext cx="1476164" cy="288032"/>
          </a:xfrm>
          <a:prstGeom prst="curvedDownArrow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755576" y="1340768"/>
            <a:ext cx="261738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1. magnet působí na 2. magnet silou</a:t>
            </a:r>
            <a:endParaRPr lang="cs-CZ" sz="24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5148064" y="1340767"/>
            <a:ext cx="29523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2. magnet působí silou na 1. magnet</a:t>
            </a:r>
            <a:endParaRPr lang="cs-CZ" sz="2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627784" y="3002876"/>
            <a:ext cx="118485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AKCE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4449200" y="3046242"/>
            <a:ext cx="15629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REAKCE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</p:txBody>
      </p:sp>
      <p:cxnSp>
        <p:nvCxnSpPr>
          <p:cNvPr id="24" name="Přímá spojnice se šipkou 23"/>
          <p:cNvCxnSpPr/>
          <p:nvPr/>
        </p:nvCxnSpPr>
        <p:spPr>
          <a:xfrm>
            <a:off x="2627784" y="2061612"/>
            <a:ext cx="274117" cy="98463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se šipkou 31"/>
          <p:cNvCxnSpPr/>
          <p:nvPr/>
        </p:nvCxnSpPr>
        <p:spPr>
          <a:xfrm flipH="1">
            <a:off x="5334810" y="2047743"/>
            <a:ext cx="264439" cy="98463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8588515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1.11111E-6 L -0.2566 -0.00232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830" y="-116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63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-4.81481E-6 L 0.23611 -0.00138 " pathEditMode="relative" rAng="0" ptsTypes="AA">
                                      <p:cBhvr>
                                        <p:cTn id="8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806" y="-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63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2566 -0.00232 L -0.08333 -0.00232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663" y="0"/>
                                    </p:animMotion>
                                  </p:childTnLst>
                                </p:cTn>
                              </p:par>
                              <p:par>
                                <p:cTn id="12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23611 -0.00138 L 0.07847 -0.00138 " pathEditMode="relative" rAng="0" ptsTypes="AA">
                                      <p:cBhvr>
                                        <p:cTn id="13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882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25 0 E" pathEditMode="relative" ptsTypes="">
                                      <p:cBhvr>
                                        <p:cTn id="17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8" presetID="63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25 0 E" pathEditMode="relative" ptsTypes="">
                                      <p:cBhvr>
                                        <p:cTn id="19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63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2566 -0.00232 L -0.08333 -0.00232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663" y="0"/>
                                    </p:animMotion>
                                  </p:childTnLst>
                                </p:cTn>
                              </p:par>
                              <p:par>
                                <p:cTn id="23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23611 -0.00138 L 0.07847 -0.00138 " pathEditMode="relative" rAng="0" ptsTypes="AA">
                                      <p:cBhvr>
                                        <p:cTn id="24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882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53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1" dur="5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3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53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6" dur="5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8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000"/>
                            </p:stCondLst>
                            <p:childTnLst>
                              <p:par>
                                <p:cTn id="4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2500"/>
                            </p:stCondLst>
                            <p:childTnLst>
                              <p:par>
                                <p:cTn id="4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25 0 E" pathEditMode="relative" ptsTypes="">
                                      <p:cBhvr>
                                        <p:cTn id="5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59" presetID="63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25 0 E" pathEditMode="relative" ptsTypes="">
                                      <p:cBhvr>
                                        <p:cTn id="6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500"/>
                            </p:stCondLst>
                            <p:childTnLst>
                              <p:par>
                                <p:cTn id="67" presetID="21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69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2500"/>
                            </p:stCondLst>
                            <p:childTnLst>
                              <p:par>
                                <p:cTn id="71" presetID="22" presetClass="entr" presetSubtype="2" fill="hold" grpId="0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7000"/>
                            </p:stCondLst>
                            <p:childTnLst>
                              <p:par>
                                <p:cTn id="75" presetID="21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77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9000"/>
                            </p:stCondLst>
                            <p:childTnLst>
                              <p:par>
                                <p:cTn id="79" presetID="6" presetClass="entr" presetSubtype="16" fill="hold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1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16000"/>
                            </p:stCondLst>
                            <p:childTnLst>
                              <p:par>
                                <p:cTn id="83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85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>
                            <p:stCondLst>
                              <p:cond delay="18000"/>
                            </p:stCondLst>
                            <p:childTnLst>
                              <p:par>
                                <p:cTn id="87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9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0" fill="hold">
                            <p:stCondLst>
                              <p:cond delay="20000"/>
                            </p:stCondLst>
                            <p:childTnLst>
                              <p:par>
                                <p:cTn id="91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93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  <p:bldP spid="25" grpId="0" animBg="1"/>
      <p:bldP spid="21" grpId="0"/>
      <p:bldP spid="27" grpId="0"/>
      <p:bldP spid="22" grpId="0"/>
      <p:bldP spid="2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tělesa na sebe působí silou navzájem</a:t>
            </a:r>
          </a:p>
          <a:p>
            <a:r>
              <a:rPr lang="cs-CZ" dirty="0" smtClean="0"/>
              <a:t>síly jsou stejně velké, opačného směru</a:t>
            </a:r>
          </a:p>
          <a:p>
            <a:r>
              <a:rPr lang="cs-CZ" dirty="0" smtClean="0"/>
              <a:t>nepůsobí </a:t>
            </a:r>
            <a:r>
              <a:rPr lang="cs-CZ" dirty="0" smtClean="0"/>
              <a:t>na jedno těleso, proto nejsou </a:t>
            </a:r>
            <a:r>
              <a:rPr lang="cs-CZ" dirty="0" smtClean="0"/>
              <a:t>                     v </a:t>
            </a:r>
            <a:r>
              <a:rPr lang="cs-CZ" dirty="0" smtClean="0"/>
              <a:t>rovnováze a neurčujeme </a:t>
            </a:r>
            <a:r>
              <a:rPr lang="cs-CZ" dirty="0" smtClean="0"/>
              <a:t>výslednici</a:t>
            </a:r>
            <a:endParaRPr lang="cs-CZ" dirty="0" smtClean="0"/>
          </a:p>
          <a:p>
            <a:r>
              <a:rPr lang="cs-CZ" dirty="0" smtClean="0"/>
              <a:t>tyto síly vznikají a zanikají současně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508533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dirty="0" smtClean="0"/>
              <a:t>Znění zákona: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619672" y="1340769"/>
            <a:ext cx="7283152" cy="41764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Jestliže působí první těleso na druhé silou, pak také druhé těleso působí </a:t>
            </a:r>
            <a:r>
              <a:rPr lang="cs-CZ" sz="4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na první </a:t>
            </a:r>
            <a:r>
              <a:rPr lang="cs-CZ" sz="4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stejně velkou silou, ale opačného směru.</a:t>
            </a:r>
            <a:endParaRPr lang="cs-CZ" sz="4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972903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reaktivní pohon</a:t>
            </a:r>
          </a:p>
          <a:p>
            <a:r>
              <a:rPr lang="cs-CZ" dirty="0" smtClean="0"/>
              <a:t>vystupování z loďky</a:t>
            </a:r>
          </a:p>
          <a:p>
            <a:r>
              <a:rPr lang="cs-CZ" dirty="0" smtClean="0"/>
              <a:t>působení magnetů</a:t>
            </a:r>
          </a:p>
          <a:p>
            <a:r>
              <a:rPr lang="cs-CZ" dirty="0" smtClean="0"/>
              <a:t>stříkání vody z hadice</a:t>
            </a:r>
          </a:p>
          <a:p>
            <a:r>
              <a:rPr lang="cs-CZ" dirty="0" smtClean="0"/>
              <a:t>střelba ze zbraně</a:t>
            </a:r>
          </a:p>
          <a:p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4000" dirty="0" smtClean="0"/>
              <a:t>Zákon akce a reakce v běžném životě:</a:t>
            </a:r>
            <a:endParaRPr lang="cs-CZ" sz="4000" dirty="0"/>
          </a:p>
        </p:txBody>
      </p:sp>
      <p:pic>
        <p:nvPicPr>
          <p:cNvPr id="2053" name="Picture 5" descr="C:\Users\Kabinet\AppData\Local\Microsoft\Windows\Temporary Internet Files\Content.IE5\0I21N6LX\MC90019174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39952" y="1441963"/>
            <a:ext cx="3505229" cy="47483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47914" y="1731688"/>
            <a:ext cx="3905569" cy="2979391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03170" y="3815686"/>
            <a:ext cx="4104456" cy="282621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9164130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5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6" presetClass="entr" presetSubtype="32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1000"/>
                            </p:stCondLst>
                            <p:childTnLst>
                              <p:par>
                                <p:cTn id="2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5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9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000"/>
                            </p:stCondLst>
                            <p:childTnLst>
                              <p:par>
                                <p:cTn id="4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mtClean="0"/>
              <a:t>Použité zdroje: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184576"/>
          </a:xfrm>
        </p:spPr>
        <p:txBody>
          <a:bodyPr>
            <a:normAutofit fontScale="92500" lnSpcReduction="10000"/>
          </a:bodyPr>
          <a:lstStyle/>
          <a:p>
            <a:r>
              <a:rPr lang="cs-CZ" sz="2400" dirty="0" smtClean="0"/>
              <a:t>Obrázky jsou z galerie MS Office</a:t>
            </a:r>
          </a:p>
          <a:p>
            <a:r>
              <a:rPr lang="cs-CZ" sz="2400" dirty="0" smtClean="0"/>
              <a:t>Sir </a:t>
            </a:r>
            <a:r>
              <a:rPr lang="cs-CZ" sz="2400" dirty="0" err="1" smtClean="0"/>
              <a:t>Issac</a:t>
            </a:r>
            <a:r>
              <a:rPr lang="cs-CZ" sz="2400" dirty="0" smtClean="0"/>
              <a:t> Newton:</a:t>
            </a:r>
          </a:p>
          <a:p>
            <a:pPr marL="0" indent="0">
              <a:buNone/>
            </a:pPr>
            <a:r>
              <a:rPr lang="cs-CZ" sz="2400" dirty="0" smtClean="0">
                <a:hlinkClick r:id="rId2"/>
              </a:rPr>
              <a:t>http</a:t>
            </a:r>
            <a:r>
              <a:rPr lang="cs-CZ" sz="2400" dirty="0">
                <a:hlinkClick r:id="rId2"/>
              </a:rPr>
              <a:t>://</a:t>
            </a:r>
            <a:r>
              <a:rPr lang="cs-CZ" sz="2400" dirty="0" smtClean="0">
                <a:hlinkClick r:id="rId2"/>
              </a:rPr>
              <a:t>upload.wikimedia.org/wikipedia/commons/3/39/GodfreyKneller-IsaacNewton-1689.jpg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>
                <a:hlinkClick r:id="rId3"/>
              </a:rPr>
              <a:t>http://</a:t>
            </a:r>
            <a:r>
              <a:rPr lang="cs-CZ" sz="2400" dirty="0" smtClean="0">
                <a:hlinkClick r:id="rId3"/>
              </a:rPr>
              <a:t>mfweb.wz.cz/astronomie/images/41.jpg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>
                <a:hlinkClick r:id="rId4"/>
              </a:rPr>
              <a:t>http://</a:t>
            </a:r>
            <a:r>
              <a:rPr lang="cs-CZ" sz="2400" dirty="0" smtClean="0">
                <a:hlinkClick r:id="rId4"/>
              </a:rPr>
              <a:t>www.priseka.unas.cz/images/lhotky1.jpg</a:t>
            </a: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  <a:p>
            <a:r>
              <a:rPr lang="cs-CZ" sz="2400" dirty="0"/>
              <a:t>Není-li </a:t>
            </a:r>
            <a:r>
              <a:rPr lang="cs-CZ" sz="2400"/>
              <a:t>uvedeno </a:t>
            </a:r>
            <a:r>
              <a:rPr lang="cs-CZ" sz="2400" smtClean="0"/>
              <a:t>jinak, </a:t>
            </a:r>
            <a:r>
              <a:rPr lang="cs-CZ" sz="2400" dirty="0"/>
              <a:t>je materiál dílem autorky podle učebních osnov odpovídajících ŠVP vyučovaných podle učebnic</a:t>
            </a:r>
            <a:r>
              <a:rPr lang="cs-CZ" sz="2400" dirty="0" smtClean="0"/>
              <a:t>:</a:t>
            </a:r>
          </a:p>
          <a:p>
            <a:pPr marL="0" indent="0">
              <a:buNone/>
            </a:pPr>
            <a:r>
              <a:rPr lang="cs-CZ" sz="2400" dirty="0"/>
              <a:t>BOHUNĚK, Jiří a Růžena KOLÁŘOVÁ. </a:t>
            </a:r>
            <a:r>
              <a:rPr lang="cs-CZ" sz="2400" i="1" dirty="0"/>
              <a:t>Fyzika pro 7. ročník základní školy</a:t>
            </a:r>
            <a:r>
              <a:rPr lang="cs-CZ" sz="2400" dirty="0"/>
              <a:t> [učebnice]. dotisk 1. vydání. Praha: Prometheus, spol. s r. o., 2002. učebnice pro základní školy. ISBN 80-7196-119-1. </a:t>
            </a: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Citováno dne 5. 2. 2012</a:t>
            </a:r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4618803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YamatoPainting">
  <a:themeElements>
    <a:clrScheme name="Yamato Painting">
      <a:dk1>
        <a:sysClr val="windowText" lastClr="000000"/>
      </a:dk1>
      <a:lt1>
        <a:sysClr val="window" lastClr="FFFFFF"/>
      </a:lt1>
      <a:dk2>
        <a:srgbClr val="3F2D32"/>
      </a:dk2>
      <a:lt2>
        <a:srgbClr val="FEDD00"/>
      </a:lt2>
      <a:accent1>
        <a:srgbClr val="C24400"/>
      </a:accent1>
      <a:accent2>
        <a:srgbClr val="3F7228"/>
      </a:accent2>
      <a:accent3>
        <a:srgbClr val="516086"/>
      </a:accent3>
      <a:accent4>
        <a:srgbClr val="956A86"/>
      </a:accent4>
      <a:accent5>
        <a:srgbClr val="E87981"/>
      </a:accent5>
      <a:accent6>
        <a:srgbClr val="8D8628"/>
      </a:accent6>
      <a:hlink>
        <a:srgbClr val="0000FF"/>
      </a:hlink>
      <a:folHlink>
        <a:srgbClr val="800080"/>
      </a:folHlink>
    </a:clrScheme>
    <a:fontScheme name="Yamato Painting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Yamato Painting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100000"/>
              </a:schemeClr>
            </a:gs>
            <a:gs pos="100000">
              <a:schemeClr val="phClr">
                <a:tint val="100000"/>
                <a:shade val="20000"/>
              </a:schemeClr>
            </a:gs>
          </a:gsLst>
          <a:lin ang="5400000" scaled="1"/>
        </a:gradFill>
        <a:blipFill>
          <a:blip xmlns:r="http://schemas.openxmlformats.org/officeDocument/2006/relationships" r:embed="rId1">
            <a:duotone>
              <a:srgbClr val="000000"/>
              <a:schemeClr val="phClr">
                <a:tint val="100000"/>
              </a:schemeClr>
            </a:duotone>
          </a:blip>
          <a:tile tx="0" ty="0" sx="35000" sy="35000" flip="none" algn="tl"/>
        </a:blipFill>
      </a:fillStyleLst>
      <a:lnStyleLst>
        <a:ln w="9525" cap="flat" cmpd="sng" algn="ctr">
          <a:solidFill>
            <a:schemeClr val="phClr">
              <a:alpha val="60000"/>
            </a:schemeClr>
          </a:solidFill>
          <a:prstDash val="solid"/>
        </a:ln>
        <a:ln w="19525" cap="flat" cmpd="sng" algn="ctr">
          <a:solidFill>
            <a:schemeClr val="phClr">
              <a:alpha val="90000"/>
            </a:schemeClr>
          </a:solidFill>
          <a:prstDash val="solid"/>
        </a:ln>
        <a:ln w="38100" cap="flat" cmpd="sng" algn="ctr">
          <a:solidFill>
            <a:schemeClr val="phClr">
              <a:alpha val="100000"/>
            </a:schemeClr>
          </a:solidFill>
          <a:prstDash val="solid"/>
        </a:ln>
      </a:lnStyleLst>
      <a:effectStyleLst>
        <a:effectStyle>
          <a:effectLst>
            <a:outerShdw blurRad="50800" algn="tl" rotWithShape="0">
              <a:srgbClr val="000000">
                <a:alpha val="64000"/>
              </a:srgbClr>
            </a:outerShdw>
          </a:effectLst>
        </a:effectStyle>
        <a:effectStyle>
          <a:effectLst>
            <a:outerShdw blurRad="50800" algn="tl" rotWithShape="0">
              <a:srgbClr val="000000">
                <a:alpha val="64000"/>
              </a:srgbClr>
            </a:outerShdw>
          </a:effectLst>
          <a:scene3d>
            <a:camera prst="orthographicFront"/>
            <a:lightRig rig="soft" dir="tl">
              <a:rot lat="0" lon="0" rev="0"/>
            </a:lightRig>
          </a:scene3d>
          <a:sp3d>
            <a:bevelT prst="angle"/>
            <a:bevelB w="304800" h="44450"/>
            <a:contourClr>
              <a:schemeClr val="phClr">
                <a:shade val="60000"/>
                <a:satMod val="110000"/>
              </a:schemeClr>
            </a:contourClr>
          </a:sp3d>
        </a:effectStyle>
        <a:effectStyle>
          <a:effectLst>
            <a:glow rad="51600">
              <a:schemeClr val="phClr">
                <a:alpha val="60000"/>
              </a:schemeClr>
            </a:glow>
          </a:effectLst>
          <a:scene3d>
            <a:camera prst="orthographicFront"/>
            <a:lightRig rig="threePt" dir="t"/>
          </a:scene3d>
          <a:sp3d>
            <a:bevelT w="165100" prst="coolSlant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>
            <a:shade val="90000"/>
          </a:schemeClr>
        </a:solidFill>
        <a:blipFill>
          <a:blip xmlns:r="http://schemas.openxmlformats.org/officeDocument/2006/relationships" r:embed="rId2">
            <a:duotone>
              <a:schemeClr val="phClr">
                <a:tint val="100000"/>
                <a:shade val="5000"/>
              </a:schemeClr>
              <a:schemeClr val="phClr">
                <a:shade val="100000"/>
              </a:schemeClr>
            </a:duotone>
          </a:blip>
          <a:tile tx="0" ty="0" sx="120000" sy="120000" flip="xy" algn="t"/>
        </a:blipFill>
        <a:blipFill rotWithShape="0">
          <a:blip xmlns:r="http://schemas.openxmlformats.org/officeDocument/2006/relationships" r:embed="rId3">
            <a:duotone>
              <a:schemeClr val="phClr">
                <a:tint val="100000"/>
                <a:shade val="5000"/>
              </a:schemeClr>
              <a:schemeClr val="phClr">
                <a:shade val="100000"/>
              </a:schemeClr>
            </a:duotone>
          </a:blip>
          <a:srcRect/>
          <a:stretch>
            <a:fillRect/>
          </a:stretch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538</TotalTime>
  <Words>235</Words>
  <Application>Microsoft Office PowerPoint</Application>
  <PresentationFormat>Předvádění na obrazovce (4:3)</PresentationFormat>
  <Paragraphs>32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Motiv sady Office</vt:lpstr>
      <vt:lpstr>YamatoPainting</vt:lpstr>
      <vt:lpstr>Název školy: ZŠ Klášterec nad Ohří, Krátká 676 Autor: Mgr. Zdeňka Horská Název materiálu: VY_32_INOVACE_4_19_ Newtonovy pohybové zákony III Číslo projektu: CZ.1.07/1.4.00/21.1115  </vt:lpstr>
      <vt:lpstr>Newtonovy pohybové zákony</vt:lpstr>
      <vt:lpstr>3. Zákon akce a reakce</vt:lpstr>
      <vt:lpstr>Snímek 4</vt:lpstr>
      <vt:lpstr>Znění zákona:</vt:lpstr>
      <vt:lpstr>Zákon akce a reakce v běžném životě:</vt:lpstr>
      <vt:lpstr>Použité zdroje: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Kabinet</dc:creator>
  <cp:lastModifiedBy>Dum</cp:lastModifiedBy>
  <cp:revision>53</cp:revision>
  <dcterms:created xsi:type="dcterms:W3CDTF">2012-02-05T14:51:47Z</dcterms:created>
  <dcterms:modified xsi:type="dcterms:W3CDTF">2012-07-14T20:57:28Z</dcterms:modified>
</cp:coreProperties>
</file>