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handoutMasterIdLst>
    <p:handoutMasterId r:id="rId12"/>
  </p:handoutMasterIdLst>
  <p:sldIdLst>
    <p:sldId id="262" r:id="rId3"/>
    <p:sldId id="256" r:id="rId4"/>
    <p:sldId id="257" r:id="rId5"/>
    <p:sldId id="259" r:id="rId6"/>
    <p:sldId id="261" r:id="rId7"/>
    <p:sldId id="258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45C9A1-2903-457D-BDE7-478218D926C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31969C-34B5-4345-9BE9-E59DBE9FD3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78956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BEC313-AE0E-4497-B95E-9637EF05D40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F89EDA-4788-4F1B-98E7-7786CA9179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3840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B330ED-65F0-4FF2-A5F3-2B83210F1CEB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F89EDA-4788-4F1B-98E7-7786CA91795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0116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F89EDA-4788-4F1B-98E7-7786CA91795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27583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F89EDA-4788-4F1B-98E7-7786CA91795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876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F89EDA-4788-4F1B-98E7-7786CA91795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0712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F89EDA-4788-4F1B-98E7-7786CA91795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6175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F89EDA-4788-4F1B-98E7-7786CA91795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3505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A06B61-39E0-43E5-926E-6A553B7933CE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0B73FD-3DAA-4BB2-B588-DFCF70AF71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5049128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627CD4-EB69-4D48-857D-D08DEB431F2B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949FECF-85EA-4AD8-941B-326F34F4F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1779236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2402256-BB4D-4FE2-963D-68ECDC67EDC9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4811C3-C13C-4442-886F-306975754A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199487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6C26FCB-C64A-4508-B71E-F167C3967DC4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D0A55D3-BFD8-4D3D-93A4-A704BC3FCA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767235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B72E954-97CD-4555-B2E9-179753B308FF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E839404-7A93-4782-94A6-D0602C78A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861194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4F717E1-1FB7-4E41-BFE8-7D20BF2B67E2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FDE9F7-1D65-4769-9972-ADCC9390D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091510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6A076E8-2E3C-4768-A86F-F0803AF8D67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7D660EF-A43D-4C24-AAA8-F06C6063A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6731634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B753AF3-2687-4FA5-A8A3-5172832D4045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8EBE7C7-8872-4320-A543-06F5227C7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5749831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95A7A2C-E2D9-4170-A877-75345AB4E909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153A1B2-4B30-4846-AC77-3A92A17348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5580049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487C48-3EFA-4BFF-A179-B5CEB42A0B5A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FAA4F56-169C-48D3-9D39-827AEC5D3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018385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A9E811-18A5-4C32-9683-228D199AF96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F8A8741-D91F-4735-BA0E-CB8C811E3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3744894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7953A6D-8272-4572-A7FB-B24D845734B8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07CBD58-1867-4CE4-9EA6-158A98E2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E3BF1C7-36AE-4B23-A474-F0DF1CBF269A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31A032A2-3CFA-45D1-81B3-2C494DB699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xinzert.cz/obr/Hydraulicky-zvedak-GOLEMTECH-1.jpg?ftid=1193182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1161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VY_32_INOVACE_12_19_ Pascalův zákon v otázkách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4684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dirty="0" smtClean="0"/>
              <a:t>Interaktivní prezentace pro  7. ročník. Práce slouží k procvičení Pascalova zákona. Odpovědi jsou ukryty pod obrazci. Žáci je mohou doplňovat na tabuli nebo odpovídat ústně a klikáním ověřit správnost.</a:t>
            </a: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18436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43019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1" y="2708476"/>
            <a:ext cx="3600400" cy="3168796"/>
          </a:xfrm>
        </p:spPr>
        <p:txBody>
          <a:bodyPr>
            <a:noAutofit/>
          </a:bodyPr>
          <a:lstStyle/>
          <a:p>
            <a:r>
              <a:rPr lang="cs-CZ" sz="4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Pascalův zákon </a:t>
            </a:r>
            <a:r>
              <a:rPr lang="cs-CZ" sz="4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v otázkách</a:t>
            </a:r>
            <a:endParaRPr lang="cs-CZ" sz="4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619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4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764704"/>
                <a:ext cx="8229600" cy="5904656"/>
              </a:xfrm>
            </p:spPr>
            <p:txBody>
              <a:bodyPr/>
              <a:lstStyle/>
              <a:p>
                <a:pPr marL="722313" indent="-722313">
                  <a:buBlip>
                    <a:blip r:embed="rId3"/>
                  </a:buBlip>
                </a:pPr>
                <a:r>
                  <a:rPr lang="cs-CZ" sz="3200" dirty="0" smtClean="0"/>
                  <a:t>Kde platí Pascalův zákon?</a:t>
                </a:r>
              </a:p>
              <a:p>
                <a:pPr marL="722313" indent="-722313">
                  <a:buBlip>
                    <a:blip r:embed="rId3"/>
                  </a:buBlip>
                </a:pPr>
                <a:r>
                  <a:rPr lang="cs-CZ" sz="3200" dirty="0" smtClean="0">
                    <a:solidFill>
                      <a:srgbClr val="FF0000"/>
                    </a:solidFill>
                  </a:rPr>
                  <a:t>V uzavřené nádobě s kapalinou.</a:t>
                </a:r>
              </a:p>
              <a:p>
                <a:pPr marL="722313" indent="-722313">
                  <a:buBlip>
                    <a:blip r:embed="rId3"/>
                  </a:buBlip>
                </a:pPr>
                <a:r>
                  <a:rPr lang="cs-CZ" sz="3200" dirty="0" smtClean="0"/>
                  <a:t>Které veličiny se PZ týká?</a:t>
                </a:r>
              </a:p>
              <a:p>
                <a:pPr marL="722313" indent="-722313">
                  <a:buBlip>
                    <a:blip r:embed="rId3"/>
                  </a:buBlip>
                </a:pPr>
                <a:r>
                  <a:rPr lang="cs-CZ" sz="3200" dirty="0" smtClean="0">
                    <a:solidFill>
                      <a:srgbClr val="FF0000"/>
                    </a:solidFill>
                  </a:rPr>
                  <a:t>Tlaku.</a:t>
                </a:r>
              </a:p>
              <a:p>
                <a:pPr marL="722313" indent="-722313">
                  <a:buBlip>
                    <a:blip r:embed="rId3"/>
                  </a:buBlip>
                </a:pPr>
                <a:r>
                  <a:rPr lang="cs-CZ" sz="3200" dirty="0" smtClean="0"/>
                  <a:t>Co pro ni v PZ platí?</a:t>
                </a:r>
              </a:p>
              <a:p>
                <a:pPr marL="722313" indent="-722313">
                  <a:buBlip>
                    <a:blip r:embed="rId3"/>
                  </a:buBlip>
                </a:pPr>
                <a:r>
                  <a:rPr lang="cs-CZ" sz="3200" dirty="0" smtClean="0">
                    <a:solidFill>
                      <a:srgbClr val="FF0000"/>
                    </a:solidFill>
                  </a:rPr>
                  <a:t>Je všude stejný.</a:t>
                </a:r>
              </a:p>
              <a:p>
                <a:pPr marL="722313" indent="-722313">
                  <a:buBlip>
                    <a:blip r:embed="rId3"/>
                  </a:buBlip>
                </a:pPr>
                <a:r>
                  <a:rPr lang="cs-CZ" sz="3200" dirty="0" smtClean="0"/>
                  <a:t>Lze PZ vyjádřit vzorcem?</a:t>
                </a:r>
              </a:p>
              <a:p>
                <a:pPr marL="725488" indent="-725488">
                  <a:buBlip>
                    <a:blip r:embed="rId3"/>
                  </a:buBlip>
                </a:pPr>
                <a:r>
                  <a:rPr lang="cs-CZ" sz="3200" dirty="0" smtClean="0">
                    <a:solidFill>
                      <a:srgbClr val="FF0000"/>
                    </a:solidFill>
                  </a:rPr>
                  <a:t>Ano.</a:t>
                </a:r>
                <a:r>
                  <a:rPr lang="cs-CZ" sz="3200" dirty="0" smtClean="0"/>
                  <a:t>	Jakým?</a:t>
                </a:r>
              </a:p>
              <a:p>
                <a:pPr marL="722313" indent="-722313">
                  <a:buBlip>
                    <a:blip r:embed="rId3"/>
                  </a:buBlip>
                </a:pPr>
                <a14:m>
                  <m:oMath xmlns:m="http://schemas.openxmlformats.org/officeDocument/2006/math">
                    <m:r>
                      <a:rPr lang="cs-CZ" sz="4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𝑝</m:t>
                    </m:r>
                    <m:r>
                      <a:rPr lang="cs-CZ" sz="4000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𝑆</m:t>
                        </m:r>
                      </m:den>
                    </m:f>
                  </m:oMath>
                </a14:m>
                <a:endParaRPr lang="cs-CZ" sz="4000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764704"/>
                <a:ext cx="8229600" cy="5904656"/>
              </a:xfrm>
              <a:blipFill rotWithShape="1">
                <a:blip r:embed="rId4" cstate="print"/>
                <a:stretch>
                  <a:fillRect t="-13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1187624" y="1412776"/>
            <a:ext cx="6624736" cy="5040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7624" y="2564904"/>
            <a:ext cx="6624736" cy="5040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3717032"/>
            <a:ext cx="6624736" cy="5040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68302" y="4869160"/>
            <a:ext cx="3096344" cy="5040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68302" y="5490576"/>
            <a:ext cx="2736304" cy="93610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646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4882405" cy="4045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9917" y="447218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Mobilní jednosloupový elektrohydraulický hever, nosnost 2,5t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5848" y="764704"/>
            <a:ext cx="377819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Jakou maximální hmotnost má auto, které tímto heverem zvedneme?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2708920"/>
            <a:ext cx="14735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2,5 t = 2500 kg</a:t>
            </a:r>
            <a:endParaRPr lang="cs-CZ" sz="2400" b="1" dirty="0"/>
          </a:p>
        </p:txBody>
      </p:sp>
      <p:sp>
        <p:nvSpPr>
          <p:cNvPr id="6" name="12cípá hvězda 5"/>
          <p:cNvSpPr/>
          <p:nvPr/>
        </p:nvSpPr>
        <p:spPr>
          <a:xfrm>
            <a:off x="6964947" y="2392173"/>
            <a:ext cx="1800200" cy="1761524"/>
          </a:xfrm>
          <a:prstGeom prst="star12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601191" y="2852936"/>
            <a:ext cx="251768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Jakou maximální silou je auto zvedáno?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57194" y="4389028"/>
            <a:ext cx="21049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 = </a:t>
            </a:r>
            <a:r>
              <a:rPr lang="cs-CZ" sz="2400" b="1" dirty="0" err="1" smtClean="0"/>
              <a:t>m.g</a:t>
            </a:r>
            <a:endParaRPr lang="cs-CZ" sz="2400" b="1" dirty="0" smtClean="0"/>
          </a:p>
          <a:p>
            <a:r>
              <a:rPr lang="cs-CZ" sz="2400" b="1" dirty="0" smtClean="0"/>
              <a:t>F = 2 500 . 10</a:t>
            </a:r>
          </a:p>
          <a:p>
            <a:r>
              <a:rPr lang="cs-CZ" sz="2400" b="1" dirty="0" smtClean="0"/>
              <a:t>F </a:t>
            </a:r>
            <a:r>
              <a:rPr lang="cs-CZ" sz="2400" b="1" dirty="0" smtClean="0"/>
              <a:t>= 25 </a:t>
            </a:r>
            <a:r>
              <a:rPr lang="cs-CZ" sz="2400" b="1" dirty="0" smtClean="0"/>
              <a:t>000 N = 25kN</a:t>
            </a:r>
            <a:endParaRPr lang="cs-CZ" sz="2400" b="1" dirty="0"/>
          </a:p>
        </p:txBody>
      </p:sp>
      <p:sp>
        <p:nvSpPr>
          <p:cNvPr id="9" name="Šestnácticípá hvězda 8"/>
          <p:cNvSpPr/>
          <p:nvPr/>
        </p:nvSpPr>
        <p:spPr>
          <a:xfrm>
            <a:off x="5436096" y="3861048"/>
            <a:ext cx="2808311" cy="2414940"/>
          </a:xfrm>
          <a:prstGeom prst="star16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49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3" presetClass="exit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 animBg="1"/>
      <p:bldP spid="8" grpId="0"/>
      <p:bldP spid="10" grpId="0"/>
      <p:bldP spid="10" grpId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980728"/>
            <a:ext cx="61206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Jakou silou působíme ovládáním na malý píst, jestliže je 1000x menší než plocha, která zvedá auto? 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5751" y="3349731"/>
            <a:ext cx="34203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baseline="-25000" dirty="0" smtClean="0">
                <a:solidFill>
                  <a:srgbClr val="FF0000"/>
                </a:solidFill>
              </a:rPr>
              <a:t>1 </a:t>
            </a:r>
            <a:r>
              <a:rPr lang="cs-CZ" sz="2800" dirty="0" smtClean="0">
                <a:solidFill>
                  <a:srgbClr val="FF0000"/>
                </a:solidFill>
              </a:rPr>
              <a:t>je 1000x menší než S</a:t>
            </a:r>
            <a:r>
              <a:rPr lang="cs-CZ" sz="2800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, proto F</a:t>
            </a:r>
            <a:r>
              <a:rPr lang="cs-CZ" sz="2800" baseline="-25000" dirty="0" smtClean="0">
                <a:solidFill>
                  <a:srgbClr val="FF0000"/>
                </a:solidFill>
              </a:rPr>
              <a:t>1 </a:t>
            </a:r>
            <a:r>
              <a:rPr lang="cs-CZ" sz="2800" dirty="0" smtClean="0">
                <a:solidFill>
                  <a:srgbClr val="FF0000"/>
                </a:solidFill>
              </a:rPr>
              <a:t>je 1000x menší než F</a:t>
            </a:r>
            <a:r>
              <a:rPr lang="cs-CZ" sz="2800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, tudíž  působíme silou 25 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12cípá hvězda 5"/>
          <p:cNvSpPr/>
          <p:nvPr/>
        </p:nvSpPr>
        <p:spPr>
          <a:xfrm>
            <a:off x="1547664" y="2492896"/>
            <a:ext cx="5184576" cy="3960440"/>
          </a:xfrm>
          <a:prstGeom prst="star12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673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upRigh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3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5254377" cy="2922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Kabinet\AppData\Local\Microsoft\Windows\Temporary Internet Files\Content.IE5\MW70JOAT\MC9004413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61634">
            <a:off x="5147225" y="38203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507704" y="2301409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339752" y="230099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491880" y="141277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115616" y="2445425"/>
            <a:ext cx="464096" cy="127160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031" idx="2"/>
          </p:cNvCxnSpPr>
          <p:nvPr/>
        </p:nvCxnSpPr>
        <p:spPr>
          <a:xfrm flipH="1" flipV="1">
            <a:off x="2466482" y="2373418"/>
            <a:ext cx="340219" cy="95421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3605373" y="1516391"/>
            <a:ext cx="534579" cy="133654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15616" y="3717032"/>
            <a:ext cx="4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3477" y="3347700"/>
            <a:ext cx="4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872662" y="2850523"/>
            <a:ext cx="4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3219855"/>
            <a:ext cx="597666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Máš určit tlak v místech A, B </a:t>
            </a:r>
            <a:r>
              <a:rPr lang="cs-CZ" sz="2800" dirty="0" smtClean="0"/>
              <a:t>                a </a:t>
            </a:r>
            <a:r>
              <a:rPr lang="cs-CZ" sz="2800" dirty="0" smtClean="0"/>
              <a:t>C. Co bys k tomu potřeboval(a). Můžeš něco </a:t>
            </a:r>
            <a:r>
              <a:rPr lang="cs-CZ" sz="2800" dirty="0" smtClean="0"/>
              <a:t>          o </a:t>
            </a:r>
            <a:r>
              <a:rPr lang="cs-CZ" sz="2800" dirty="0" smtClean="0"/>
              <a:t>tlaku vyslovit pouze z obrázku?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4717" y="5229200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 obrázku: podle PZ je tlak ve všech místech stejný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94717" y="5035737"/>
            <a:ext cx="7344816" cy="127358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49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96752"/>
            <a:ext cx="6777317" cy="3508977"/>
          </a:xfrm>
        </p:spPr>
        <p:txBody>
          <a:bodyPr/>
          <a:lstStyle/>
          <a:p>
            <a:r>
              <a:rPr lang="cs-CZ" dirty="0" smtClean="0"/>
              <a:t>Změříš a vypočítáš velikost ploch pístu </a:t>
            </a:r>
            <a:r>
              <a:rPr lang="cs-CZ" dirty="0" smtClean="0"/>
              <a:t>               u </a:t>
            </a:r>
            <a:r>
              <a:rPr lang="cs-CZ" dirty="0" smtClean="0"/>
              <a:t>injekční stříkačky, kterou máš k dispozici</a:t>
            </a:r>
          </a:p>
          <a:p>
            <a:r>
              <a:rPr lang="cs-CZ" dirty="0" smtClean="0"/>
              <a:t>Pomocí sklopného siloměru </a:t>
            </a:r>
            <a:r>
              <a:rPr lang="cs-CZ" dirty="0" smtClean="0"/>
              <a:t>změříš, </a:t>
            </a:r>
            <a:r>
              <a:rPr lang="cs-CZ" dirty="0" smtClean="0"/>
              <a:t>jakou silou tlačíš na píst</a:t>
            </a:r>
          </a:p>
          <a:p>
            <a:r>
              <a:rPr lang="cs-CZ" dirty="0" smtClean="0"/>
              <a:t>Podle vzorce spočítáš velikost tlaku </a:t>
            </a:r>
            <a:r>
              <a:rPr lang="cs-CZ" dirty="0" smtClean="0"/>
              <a:t>                      v </a:t>
            </a:r>
            <a:r>
              <a:rPr lang="cs-CZ" dirty="0" smtClean="0"/>
              <a:t>jednom místě</a:t>
            </a:r>
          </a:p>
          <a:p>
            <a:r>
              <a:rPr lang="cs-CZ" dirty="0" smtClean="0"/>
              <a:t>V dalších místech je tlak stejně velký </a:t>
            </a:r>
            <a:r>
              <a:rPr lang="cs-CZ" dirty="0" smtClean="0"/>
              <a:t>                 a </a:t>
            </a:r>
            <a:r>
              <a:rPr lang="cs-CZ" dirty="0" smtClean="0"/>
              <a:t>není nutno dalších výpočtů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7572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68086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Obrázky jsou z galerie MS Office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www.maxinzert.cz/obr/Hydraulicky-zvedak-GOLEMTECH-1.jpg?ftid=1193182</a:t>
            </a:r>
            <a:endParaRPr lang="cs-CZ" sz="20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/>
              <a:t>Není-li </a:t>
            </a:r>
            <a:r>
              <a:rPr lang="cs-CZ" sz="2000"/>
              <a:t>uvedeno </a:t>
            </a:r>
            <a:r>
              <a:rPr lang="cs-CZ" sz="2000" smtClean="0"/>
              <a:t>jinak, </a:t>
            </a:r>
            <a:r>
              <a:rPr lang="cs-CZ" sz="2000" dirty="0"/>
              <a:t>je materiál dílem autorky podle učebních osnov odpovídajících ŠVP vyučovaných podle učebnic</a:t>
            </a:r>
            <a:r>
              <a:rPr lang="cs-CZ" sz="2000" dirty="0" smtClean="0"/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BOHUNĚK, Jiří a Růžena KOLÁŘOVÁ. </a:t>
            </a:r>
            <a:r>
              <a:rPr lang="cs-CZ" sz="2000" i="1" dirty="0"/>
              <a:t>Fyzika pro 7. ročník základní školy</a:t>
            </a:r>
            <a:r>
              <a:rPr lang="cs-CZ" sz="2000" dirty="0"/>
              <a:t> [učebnice]. dotisk 1. vydání. Praha: Prometheus, spol. s r. o., 2002. učebnice pro základní školy. ISBN 80-7196-119-1. </a:t>
            </a:r>
            <a:endParaRPr lang="cs-CZ" sz="20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Citováno dne 28. 3. 2012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77260014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206</TotalTime>
  <Words>306</Words>
  <Application>Microsoft Office PowerPoint</Application>
  <PresentationFormat>Předvádění na obrazovce (4:3)</PresentationFormat>
  <Paragraphs>38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Motiv sady Office</vt:lpstr>
      <vt:lpstr>Název školy: ZŠ Klášterec nad Ohří, Krátká 676 Autor: Mgr. Zdeňka Horská Název materiálu: VY_32_INOVACE_12_19_ Pascalův zákon v otázkách Číslo projektu: CZ.1.07/1.4.00/21.1115  </vt:lpstr>
      <vt:lpstr>Pascalův zákon             v otázkách</vt:lpstr>
      <vt:lpstr>Snímek 3</vt:lpstr>
      <vt:lpstr>Snímek 4</vt:lpstr>
      <vt:lpstr>Snímek 5</vt:lpstr>
      <vt:lpstr>Snímek 6</vt:lpstr>
      <vt:lpstr>Snímek 7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Pascalův zákon v otázkách</dc:title>
  <dc:creator>Kabinet</dc:creator>
  <cp:lastModifiedBy>Dum</cp:lastModifiedBy>
  <cp:revision>17</cp:revision>
  <dcterms:created xsi:type="dcterms:W3CDTF">2012-03-28T17:27:32Z</dcterms:created>
  <dcterms:modified xsi:type="dcterms:W3CDTF">2012-07-14T21:03:38Z</dcterms:modified>
</cp:coreProperties>
</file>