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9"/>
  </p:notesMasterIdLst>
  <p:sldIdLst>
    <p:sldId id="271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  <p:sldId id="265" r:id="rId12"/>
    <p:sldId id="266" r:id="rId13"/>
    <p:sldId id="267" r:id="rId14"/>
    <p:sldId id="268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B4275-073F-4772-894E-B3A244ED2EC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DD0404-3573-46E0-866C-C97E71321B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296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98C87F8-2D65-4579-B8FB-49B490BEF6E4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F75D7A-2612-4897-954D-9D50F9940518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8A30BF-A37C-4459-8B8A-7A0DAA975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06726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6641749-A96D-41CB-BEC3-C447110C46D5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38D0BF-A37A-4CEE-8604-D56513062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2596619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2B7749-8CC6-49E2-AB1E-9B936A7326B7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B081F4A-BB81-4FEB-8E43-A6699A23A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0097163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DE8EB94-EC6E-454B-AF04-58D4B12C3F9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714B7A4-C6E0-4EE2-9089-5653498B6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868637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4DAA3DB-80C2-47FE-B66C-82971A2ACE3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72C47A-1275-4420-96B8-F7A312FE6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935265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B697BC9-1820-4804-AD9F-99BBCA9EFF5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F369A0-C24B-4157-A5E4-E27367CBC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6644917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93C9DDD-19BA-4738-BB5A-3FE436BDE481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02474A-165A-43BF-AF90-798C7387E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5868308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FF22439-056E-44C1-BA8F-A8C96764E2D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1AF2E5F-64AA-4C90-A7EB-E6F60C00D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8395879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EF34A6-91FF-42BA-8922-772FD563F6EA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2AFEBD5-3EB8-476E-84DC-52D93D2CC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23726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79AF3A2-1CD4-456A-8E54-220BEE1CC2EE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43A853-858D-4934-A48B-2825466C3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6084741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0F43117-4E52-4CC1-B225-D876CEA0B6F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20A71BA-A2E1-411E-B1FD-B65C6A5B1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1077993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455616-E79C-45AF-9053-3F7DDB47B665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8CCB9E7-BED5-45CA-83D1-107241F1B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DEB721A-2E04-4154-8CC1-7D1AA04922AC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32D3609-6381-4E96-814F-30F840FF7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67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olejbus.cz/pce/remorker-zdymadlo.jpg" TargetMode="External"/><Relationship Id="rId2" Type="http://schemas.openxmlformats.org/officeDocument/2006/relationships/hyperlink" Target="http://www.chadt.cz/abc/foto/vkfago01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akvarijni.cz/texty/foto/o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VY_32_INOVACE_16_19_ Hydrostatický tlak v praxi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4684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dirty="0" smtClean="0"/>
              <a:t>Interaktivní prezentace pro  7. ročník. </a:t>
            </a:r>
            <a:r>
              <a:rPr lang="cs-CZ" sz="2400" dirty="0" smtClean="0"/>
              <a:t>                             K </a:t>
            </a:r>
            <a:r>
              <a:rPr lang="cs-CZ" sz="2400" dirty="0" smtClean="0"/>
              <a:t>zopakování hydrostatického tlaku a k jeho působení </a:t>
            </a:r>
            <a:r>
              <a:rPr lang="cs-CZ" sz="2400" dirty="0" smtClean="0"/>
              <a:t>                   a </a:t>
            </a:r>
            <a:r>
              <a:rPr lang="cs-CZ" sz="2400" dirty="0" smtClean="0"/>
              <a:t>využití v běžném životě.</a:t>
            </a: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18436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028226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340768"/>
            <a:ext cx="6172200" cy="189436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Hydrostatický tlak v praxi		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51920" y="5003322"/>
            <a:ext cx="4606280" cy="1371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Spojené nádoby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3697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80728"/>
            <a:ext cx="8291264" cy="554461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Čím může být způsoben tlak v kapalině?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Vnější silou, tíhou kapaliny (gravitační silou).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sz="3200" dirty="0" smtClean="0"/>
              <a:t>Který ze slavných fyziků se zabýval mechanikou kapalin?</a:t>
            </a:r>
          </a:p>
          <a:p>
            <a:pPr marL="0" indent="0">
              <a:buNone/>
            </a:pPr>
            <a:r>
              <a:rPr lang="cs-CZ" sz="3200" dirty="0" smtClean="0"/>
              <a:t>Isaac Newton, </a:t>
            </a:r>
            <a:r>
              <a:rPr lang="cs-CZ" sz="3200" dirty="0" err="1" smtClean="0"/>
              <a:t>Blaise</a:t>
            </a:r>
            <a:r>
              <a:rPr lang="cs-CZ" sz="3200" dirty="0" smtClean="0"/>
              <a:t> Pascal, Albert Einstein, Galileo Galilei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3200" dirty="0" smtClean="0"/>
              <a:t>Na základě čeho jsou založena hydraulická zařízení?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Na základě Pascalova zákona, všude je stejný tlak.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58746" y="3347007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Blaise</a:t>
            </a:r>
            <a:r>
              <a:rPr lang="cs-CZ" sz="3200" dirty="0" smtClean="0"/>
              <a:t> Pascal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9040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850"/>
                            </p:stCondLst>
                            <p:childTnLst>
                              <p:par>
                                <p:cTn id="2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60A2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60A2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build="allAtOnce"/>
      <p:bldP spid="4" grpId="1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219256" cy="633670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sz="3200" dirty="0" smtClean="0"/>
              <a:t>Uveď příklady hydraulického zařízení?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Lžíce u bagru, vysokozdvižný vozík, hydraulické brzdy, hydraulický lis, …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sz="3200" dirty="0" smtClean="0"/>
              <a:t>Co je příčinou hydrostatického tlaku?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Působení gravitační síly na kapalinu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sz="3200" dirty="0" smtClean="0"/>
              <a:t>Jak se vypočítá hydrostatický tlak?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p</a:t>
            </a:r>
            <a:r>
              <a:rPr lang="cs-CZ" sz="3200" baseline="-25000" dirty="0" err="1" smtClean="0">
                <a:solidFill>
                  <a:srgbClr val="FF0000"/>
                </a:solidFill>
              </a:rPr>
              <a:t>h</a:t>
            </a:r>
            <a:r>
              <a:rPr lang="cs-CZ" sz="3200" dirty="0" smtClean="0">
                <a:solidFill>
                  <a:srgbClr val="FF0000"/>
                </a:solidFill>
              </a:rPr>
              <a:t>=h.</a:t>
            </a:r>
            <a:r>
              <a:rPr lang="el-GR" sz="3200" dirty="0" smtClean="0">
                <a:solidFill>
                  <a:srgbClr val="FF0000"/>
                </a:solidFill>
              </a:rPr>
              <a:t>ρ</a:t>
            </a:r>
            <a:r>
              <a:rPr lang="cs-CZ" sz="3200" dirty="0" smtClean="0">
                <a:solidFill>
                  <a:srgbClr val="FF0000"/>
                </a:solidFill>
              </a:rPr>
              <a:t>.g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sz="3200" dirty="0" smtClean="0"/>
              <a:t>Vyber na čem závisí hydrostatický tlak.</a:t>
            </a:r>
          </a:p>
          <a:p>
            <a:pPr marL="0" indent="0">
              <a:buNone/>
            </a:pPr>
            <a:r>
              <a:rPr lang="cs-CZ" sz="3200" dirty="0" smtClean="0"/>
              <a:t>Objem kapaliny, hustota kapaliny, teplota kapaliny, hloubka, tvar </a:t>
            </a:r>
            <a:r>
              <a:rPr lang="cs-CZ" sz="3200" dirty="0" smtClean="0"/>
              <a:t>nádoby, </a:t>
            </a:r>
            <a:r>
              <a:rPr lang="cs-CZ" sz="3200" dirty="0" smtClean="0"/>
              <a:t>v níž je kapalina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4788509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hustota kapaliny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1959" y="523853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hloubka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21851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150"/>
                            </p:stCondLst>
                            <p:childTnLst>
                              <p:par>
                                <p:cTn id="6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60A2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60A2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60A2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60A2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4" grpId="1"/>
      <p:bldP spid="5" grpId="0"/>
      <p:bldP spid="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4005064"/>
            <a:ext cx="7467600" cy="2520280"/>
          </a:xfrm>
        </p:spPr>
        <p:txBody>
          <a:bodyPr>
            <a:noAutofit/>
          </a:bodyPr>
          <a:lstStyle/>
          <a:p>
            <a:r>
              <a:rPr lang="cs-CZ" sz="3200" dirty="0" smtClean="0"/>
              <a:t>ve spojených nádobách se ustálí </a:t>
            </a:r>
            <a:r>
              <a:rPr lang="cs-CZ" sz="3200" dirty="0" smtClean="0"/>
              <a:t>kapalina tak, </a:t>
            </a:r>
            <a:r>
              <a:rPr lang="cs-CZ" sz="3200" dirty="0" smtClean="0"/>
              <a:t>že jsou hladiny ve stejné výšce</a:t>
            </a:r>
          </a:p>
          <a:p>
            <a:r>
              <a:rPr lang="cs-CZ" sz="3200" dirty="0" smtClean="0"/>
              <a:t>hydrostatický tlak se vyrovnává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301280" y="-420960"/>
            <a:ext cx="3657600" cy="4876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2339752" y="-531440"/>
            <a:ext cx="3657600" cy="4876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301280" y="947192"/>
            <a:ext cx="36576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343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spojené nádoby, které se nacházejí v našich domácnostech.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754760" cy="16127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sifon u umyvadla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886755" cy="4231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Kabinet\AppData\Local\Microsoft\Windows\Temporary Internet Files\Content.IE5\MW70JOAT\MC9001987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35732"/>
            <a:ext cx="2736304" cy="287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79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899592" y="764704"/>
            <a:ext cx="2128132" cy="1936924"/>
          </a:xfrm>
        </p:spPr>
        <p:txBody>
          <a:bodyPr>
            <a:normAutofit/>
          </a:bodyPr>
          <a:lstStyle/>
          <a:p>
            <a:r>
              <a:rPr lang="cs-CZ" sz="3200" dirty="0"/>
              <a:t>záchod</a:t>
            </a:r>
          </a:p>
          <a:p>
            <a:endParaRPr lang="cs-CZ" sz="3200" dirty="0"/>
          </a:p>
        </p:txBody>
      </p:sp>
      <p:pic>
        <p:nvPicPr>
          <p:cNvPr id="2050" name="Picture 2" descr="C:\Users\Kabinet\AppData\Local\Microsoft\Windows\Temporary Internet Files\Content.IE5\IL9I6ASM\MC9003448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84984"/>
            <a:ext cx="2995680" cy="3021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62950"/>
            <a:ext cx="3581871" cy="39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599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sifon a záchod – podobný princip</a:t>
            </a:r>
          </a:p>
          <a:p>
            <a:pPr lvl="1"/>
            <a:r>
              <a:rPr lang="cs-CZ" dirty="0" smtClean="0"/>
              <a:t>voda z nádržky po uvolnění záklopky </a:t>
            </a:r>
            <a:r>
              <a:rPr lang="cs-CZ" dirty="0" smtClean="0"/>
              <a:t>vytéká, </a:t>
            </a:r>
            <a:r>
              <a:rPr lang="cs-CZ" dirty="0" smtClean="0"/>
              <a:t>aby se vyrovnaly hladiny ve spojených nádobách</a:t>
            </a:r>
          </a:p>
          <a:p>
            <a:pPr lvl="1"/>
            <a:r>
              <a:rPr lang="cs-CZ" dirty="0" smtClean="0"/>
              <a:t>voda </a:t>
            </a:r>
            <a:r>
              <a:rPr lang="cs-CZ" dirty="0" smtClean="0"/>
              <a:t>odteče, </a:t>
            </a:r>
            <a:r>
              <a:rPr lang="cs-CZ" dirty="0" smtClean="0"/>
              <a:t>v sifonu/ záchodu zůstane </a:t>
            </a:r>
            <a:r>
              <a:rPr lang="cs-CZ" dirty="0" smtClean="0"/>
              <a:t>voda, </a:t>
            </a:r>
            <a:r>
              <a:rPr lang="cs-CZ" dirty="0" smtClean="0"/>
              <a:t>aby nepronikal potrubím zápach z kanalizace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311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20688"/>
            <a:ext cx="3657600" cy="3662875"/>
          </a:xfrm>
        </p:spPr>
        <p:txBody>
          <a:bodyPr>
            <a:normAutofit/>
          </a:bodyPr>
          <a:lstStyle/>
          <a:p>
            <a:r>
              <a:rPr lang="cs-CZ" sz="3200" dirty="0"/>
              <a:t>vodoznak </a:t>
            </a:r>
            <a:r>
              <a:rPr lang="cs-CZ" sz="3200" dirty="0" smtClean="0"/>
              <a:t>                   u </a:t>
            </a:r>
            <a:r>
              <a:rPr lang="cs-CZ" sz="3200" dirty="0"/>
              <a:t>varné konvice, bojleru</a:t>
            </a:r>
          </a:p>
          <a:p>
            <a:r>
              <a:rPr lang="cs-CZ" sz="3200" dirty="0" smtClean="0"/>
              <a:t>konvice </a:t>
            </a:r>
            <a:r>
              <a:rPr lang="cs-CZ" sz="3200" dirty="0" smtClean="0"/>
              <a:t>                       v </a:t>
            </a:r>
            <a:r>
              <a:rPr lang="cs-CZ" sz="3200" dirty="0" smtClean="0"/>
              <a:t>kuchyni, </a:t>
            </a:r>
            <a:r>
              <a:rPr lang="cs-CZ" sz="3200" dirty="0" smtClean="0"/>
              <a:t>                   na </a:t>
            </a:r>
            <a:r>
              <a:rPr lang="cs-CZ" sz="3200" dirty="0" smtClean="0"/>
              <a:t>zahradě</a:t>
            </a:r>
            <a:endParaRPr lang="cs-CZ" sz="3200" dirty="0"/>
          </a:p>
          <a:p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8931" y="1700808"/>
            <a:ext cx="3854921" cy="410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Kabinet\AppData\Local\Microsoft\Windows\Temporary Internet Files\Content.IE5\W4SL80Y4\MC9003538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4210" y="3573016"/>
            <a:ext cx="3254721" cy="293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015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3657600" cy="1612776"/>
          </a:xfrm>
        </p:spPr>
        <p:txBody>
          <a:bodyPr>
            <a:normAutofit/>
          </a:bodyPr>
          <a:lstStyle/>
          <a:p>
            <a:r>
              <a:rPr lang="cs-CZ" sz="3200" dirty="0"/>
              <a:t>odtok z pračky, myčky</a:t>
            </a:r>
          </a:p>
          <a:p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6884" y="2352634"/>
            <a:ext cx="3803428" cy="3379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7360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využití: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plavební komory (zdymadla)</a:t>
            </a:r>
          </a:p>
          <a:p>
            <a:pPr lvl="1"/>
            <a:r>
              <a:rPr lang="cs-CZ" sz="2800" dirty="0" smtClean="0"/>
              <a:t>plavba lodí </a:t>
            </a:r>
            <a:r>
              <a:rPr lang="cs-CZ" sz="2800" dirty="0" smtClean="0"/>
              <a:t>                  na </a:t>
            </a:r>
            <a:r>
              <a:rPr lang="cs-CZ" sz="2800" dirty="0" smtClean="0"/>
              <a:t>řece u jezů (přehrad), kde je třeba zdolat výškové rozdíly hladin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1674" y="792211"/>
            <a:ext cx="4224337" cy="563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3689" y="1047827"/>
            <a:ext cx="4580309" cy="5197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259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18131" y="404664"/>
            <a:ext cx="3657600" cy="26208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vodotrysk</a:t>
            </a:r>
            <a:endParaRPr lang="cs-CZ" sz="3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53856"/>
            <a:ext cx="3888432" cy="4798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1649"/>
            <a:ext cx="4389437" cy="585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84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476672"/>
            <a:ext cx="5040560" cy="21602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hráze přehrad</a:t>
            </a:r>
          </a:p>
          <a:p>
            <a:pPr lvl="1"/>
            <a:r>
              <a:rPr lang="cs-CZ" sz="2800" dirty="0" smtClean="0"/>
              <a:t>u dna je větší tlak, musí být pevnější (silnější)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2042213"/>
            <a:ext cx="6103755" cy="4577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095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548680"/>
            <a:ext cx="7200800" cy="1800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systém vodovodního řadu ve městě</a:t>
            </a:r>
          </a:p>
          <a:p>
            <a:pPr lvl="1"/>
            <a:r>
              <a:rPr lang="cs-CZ" sz="2400" dirty="0" smtClean="0"/>
              <a:t>vodojem na vyšším </a:t>
            </a:r>
            <a:r>
              <a:rPr lang="cs-CZ" sz="2400" dirty="0" smtClean="0"/>
              <a:t>místě, </a:t>
            </a:r>
            <a:r>
              <a:rPr lang="cs-CZ" sz="2400" dirty="0" smtClean="0"/>
              <a:t>než je nejvyšší bod ve městě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09451"/>
            <a:ext cx="6712334" cy="431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4300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9075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/>
          <a:lstStyle/>
          <a:p>
            <a:r>
              <a:rPr lang="cs-CZ" dirty="0" smtClean="0"/>
              <a:t>kdy může hydrostatický tlak uškodit?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16832"/>
            <a:ext cx="5915000" cy="44210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potápění</a:t>
            </a:r>
          </a:p>
          <a:p>
            <a:pPr lvl="1"/>
            <a:r>
              <a:rPr lang="cs-CZ" sz="2400" dirty="0" smtClean="0"/>
              <a:t>čím větší hloubka, tím větší hydrostatický tlak na tělo</a:t>
            </a:r>
          </a:p>
          <a:p>
            <a:pPr lvl="1"/>
            <a:r>
              <a:rPr lang="cs-CZ" sz="2400" dirty="0" smtClean="0"/>
              <a:t>nebezpečí poškození sluchu</a:t>
            </a:r>
          </a:p>
          <a:p>
            <a:pPr lvl="1"/>
            <a:r>
              <a:rPr lang="cs-CZ" sz="2400" dirty="0" smtClean="0"/>
              <a:t>tzv.: </a:t>
            </a:r>
            <a:r>
              <a:rPr lang="cs-CZ" sz="2400" dirty="0" err="1" smtClean="0"/>
              <a:t>Kesonova</a:t>
            </a:r>
            <a:r>
              <a:rPr lang="cs-CZ" sz="2400" dirty="0" smtClean="0"/>
              <a:t> nemoc – nemoc potápěčů - po </a:t>
            </a:r>
            <a:r>
              <a:rPr lang="cs-CZ" sz="2400" dirty="0"/>
              <a:t>prudkém snížení tlaku se vytvoří bublinky dusíku v kloubech a cévním systému (onemocnění vyvolané nedodržením času potřebného k dekompresi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pic>
        <p:nvPicPr>
          <p:cNvPr id="8196" name="Picture 4" descr="C:\Users\Kabinet\AppData\Local\Microsoft\Windows\Temporary Internet Files\Content.IE5\6IC5Q9QA\MC900250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2453" y="1196752"/>
            <a:ext cx="397849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448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Obrázky jsou z galerie MS Office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fotografie autorky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www.chadt.cz/abc/foto/vkfago01.jpg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www.trolejbus.cz/pce/remorker-zdymadlo.jpg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hlinkClick r:id="rId4"/>
              </a:rPr>
              <a:t>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www.akvarijni.cz/texty/foto/o4.jpg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/>
              <a:t>Není-li </a:t>
            </a:r>
            <a:r>
              <a:rPr lang="cs-CZ" sz="2400"/>
              <a:t>uvedeno </a:t>
            </a:r>
            <a:r>
              <a:rPr lang="cs-CZ" sz="2400" smtClean="0"/>
              <a:t>jinak, </a:t>
            </a:r>
            <a:r>
              <a:rPr lang="cs-CZ" sz="2400" dirty="0"/>
              <a:t>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Citováno dne 1. 5. 2012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607763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216</TotalTime>
  <Words>448</Words>
  <Application>Microsoft Office PowerPoint</Application>
  <PresentationFormat>Předvádění na obrazovce (4:3)</PresentationFormat>
  <Paragraphs>60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Arkýř</vt:lpstr>
      <vt:lpstr>Motiv sady Office</vt:lpstr>
      <vt:lpstr>Název školy: ZŠ Klášterec nad Ohří, Krátká 676 Autor: Mgr. Zdeňka Horská Název materiálu: VY_32_INOVACE_16_19_ Hydrostatický tlak v praxi Číslo projektu: CZ.1.07/1.4.00/21.1115  </vt:lpstr>
      <vt:lpstr>Hydrostatický tlak v praxi  </vt:lpstr>
      <vt:lpstr>Odpověz na otázky:</vt:lpstr>
      <vt:lpstr>Snímek 4</vt:lpstr>
      <vt:lpstr>Snímek 5</vt:lpstr>
      <vt:lpstr>vyjmenuj spojené nádoby, které se nacházejí v našich domácnostech.</vt:lpstr>
      <vt:lpstr>Snímek 7</vt:lpstr>
      <vt:lpstr>Snímek 8</vt:lpstr>
      <vt:lpstr>Snímek 9</vt:lpstr>
      <vt:lpstr>Snímek 10</vt:lpstr>
      <vt:lpstr>další využití:</vt:lpstr>
      <vt:lpstr>Snímek 12</vt:lpstr>
      <vt:lpstr>Snímek 13</vt:lpstr>
      <vt:lpstr>Snímek 14</vt:lpstr>
      <vt:lpstr>kdy může hydrostatický tlak uškodit?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 v praxi</dc:title>
  <dc:creator>Kabinet</dc:creator>
  <cp:lastModifiedBy>Dum</cp:lastModifiedBy>
  <cp:revision>22</cp:revision>
  <dcterms:created xsi:type="dcterms:W3CDTF">2012-05-01T19:14:36Z</dcterms:created>
  <dcterms:modified xsi:type="dcterms:W3CDTF">2012-07-14T21:08:08Z</dcterms:modified>
</cp:coreProperties>
</file>