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57" r:id="rId3"/>
    <p:sldId id="261" r:id="rId4"/>
    <p:sldId id="262" r:id="rId5"/>
    <p:sldId id="263" r:id="rId6"/>
    <p:sldId id="264" r:id="rId7"/>
    <p:sldId id="265" r:id="rId8"/>
    <p:sldId id="260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02A2C-A8AB-4B84-BF58-77736230080F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B55F4-CBF3-4AF2-99AF-5E9F690904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3D185-7C6A-4314-BF2B-2E8A9DB7F28F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3CC8F-5D56-4B28-BC22-571C55939D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06BD3-8459-4A98-A169-CC586F2AE879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7373E-6B4E-4940-AAC7-34FABD1BDC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9B34C-F2A5-409C-8E85-4A163121A9C7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8B92A-2B7A-4E7B-B27E-9E549F6B54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1331E-B6CC-435D-A953-856C94190189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9D85F-322A-4C9D-B686-B428EE46D1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FBCDA-BD5F-4F73-AC8F-84FA8839EF74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15924-30DA-4E02-836D-D8D415903C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7E8AC-885F-4481-BD0B-FF1379D93849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F9F2F-8554-408F-95AF-587CA07189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29EE2-F8DB-45CF-9E4A-824B9EDACB53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9B2B7-AD00-405D-8256-6C98DC9864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129C9-2021-4C3E-8EAE-FEEF783C4232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DE509-E4CE-40F2-826A-8186B03FC5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62D0E-1161-4C36-8198-9B0EB5326D29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E4350-C317-4799-BC1B-14416131F3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FF15F-0703-44AD-84D6-2535D341F811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296B7-DB7F-4999-9D16-A55B8E4C68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7250EE-28C6-4A9B-B7E9-F23489700886}" type="datetimeFigureOut">
              <a:rPr lang="cs-CZ"/>
              <a:pPr>
                <a:defRPr/>
              </a:pPr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B19497-78A4-4DAF-8F07-E43B199276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9/B%C3%ADl%C3%BD_fosfor.gif" TargetMode="External"/><Relationship Id="rId2" Type="http://schemas.openxmlformats.org/officeDocument/2006/relationships/hyperlink" Target="http://upload.wikimedia.org/wikipedia/commons/c/c5/P%2C15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1/1e/%C4%8Cern%C3%BD_fosfor.gif" TargetMode="External"/><Relationship Id="rId4" Type="http://schemas.openxmlformats.org/officeDocument/2006/relationships/hyperlink" Target="http://upload.wikimedia.org/wikipedia/commons/7/7b/%C4%8Cerven%C3%BD_fosfor2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5" descr="logo3up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4292600"/>
            <a:ext cx="2438400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827088" y="1628775"/>
          <a:ext cx="7272808" cy="2468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728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200" b="1" dirty="0" smtClean="0"/>
                        <a:t>Název</a:t>
                      </a:r>
                      <a:r>
                        <a:rPr lang="cs-CZ" sz="2200" b="1" baseline="0" dirty="0" smtClean="0"/>
                        <a:t> školy: Základní škola Mnichovo Hradiště</a:t>
                      </a:r>
                      <a:endParaRPr lang="cs-CZ" sz="22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b="1" dirty="0" smtClean="0"/>
                        <a:t>Autor DUM: Mgr. Veronika Sluková</a:t>
                      </a:r>
                      <a:endParaRPr lang="cs-CZ" sz="22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b="1" dirty="0" smtClean="0"/>
                        <a:t>Název: VY_32_INOVACE_15_Fosfor_Sluková</a:t>
                      </a:r>
                      <a:endParaRPr lang="cs-CZ" sz="22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200" b="1" dirty="0" smtClean="0"/>
                        <a:t>Téma: Fosfor</a:t>
                      </a:r>
                      <a:endParaRPr lang="cs-CZ" sz="22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200" b="1" dirty="0" smtClean="0"/>
                        <a:t>Číslo projektu: CZ.1.07/1.4.00/21.3380</a:t>
                      </a:r>
                    </a:p>
                    <a:p>
                      <a:endParaRPr lang="cs-CZ" sz="22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066" name="Obdélník 6"/>
          <p:cNvSpPr>
            <a:spLocks noChangeArrowheads="1"/>
          </p:cNvSpPr>
          <p:nvPr/>
        </p:nvSpPr>
        <p:spPr bwMode="auto">
          <a:xfrm>
            <a:off x="684213" y="6092825"/>
            <a:ext cx="7848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>
                <a:latin typeface="Calibri" pitchFamily="34" charset="0"/>
              </a:rPr>
              <a:t>Vytvořeno v rámci v projektu „EU peníze školám“ </a:t>
            </a:r>
          </a:p>
          <a:p>
            <a:pPr algn="ctr"/>
            <a:r>
              <a:rPr lang="cs-CZ" sz="1400" b="1">
                <a:latin typeface="Calibri" pitchFamily="34" charset="0"/>
              </a:rPr>
              <a:t>OP VK oblast podpory 1.4 s názvem Zlepšení podmínek pro vzdělávání na základních školách</a:t>
            </a:r>
            <a:endParaRPr lang="cs-CZ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Škola: ZŠ Mnichovo Hradiště, Sokolovská 254, okres MB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Třída:  8. ročník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Období : 1.pololetí školního roku 2011/2012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Výstup: prezentace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Vzdělávací oblast: Člověk a příroda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Obor: Chemie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Tematický okruh: Periodická tabulka prvků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Využití: interaktivní tabule, </a:t>
            </a:r>
            <a:r>
              <a:rPr lang="cs-CZ" dirty="0" err="1" smtClean="0"/>
              <a:t>dataprojektor</a:t>
            </a:r>
            <a:r>
              <a:rPr lang="cs-CZ" dirty="0" smtClean="0"/>
              <a:t>, monitory žáků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Pomůcky: PTP, internet, encyklopedie, učebnice, …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Zástupný symbol pro obsah 3" descr="P,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781" r="16727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09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600"/>
          </a:xfrm>
        </p:spPr>
        <p:txBody>
          <a:bodyPr/>
          <a:lstStyle/>
          <a:p>
            <a:pPr algn="l" eaLnBrk="1" hangingPunct="1"/>
            <a:r>
              <a:rPr lang="cs-CZ" sz="9600" b="1" smtClean="0">
                <a:latin typeface="Comic Sans MS" pitchFamily="66" charset="0"/>
              </a:rPr>
              <a:t>Fosfor</a:t>
            </a:r>
            <a:r>
              <a:rPr lang="cs-CZ" sz="9600" b="1" u="sng" smtClean="0">
                <a:latin typeface="Comic Sans MS" pitchFamily="66" charset="0"/>
              </a:rPr>
              <a:t> </a:t>
            </a:r>
          </a:p>
        </p:txBody>
      </p:sp>
      <p:sp>
        <p:nvSpPr>
          <p:cNvPr id="4100" name="TextovéPole 4"/>
          <p:cNvSpPr txBox="1">
            <a:spLocks noChangeArrowheads="1"/>
          </p:cNvSpPr>
          <p:nvPr/>
        </p:nvSpPr>
        <p:spPr bwMode="auto">
          <a:xfrm>
            <a:off x="8459788" y="6381750"/>
            <a:ext cx="50958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100">
                <a:latin typeface="Calibri" pitchFamily="34" charset="0"/>
              </a:rPr>
              <a:t>Obr.1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395288" y="593725"/>
            <a:ext cx="8229600" cy="5788025"/>
          </a:xfrm>
        </p:spPr>
        <p:txBody>
          <a:bodyPr/>
          <a:lstStyle/>
          <a:p>
            <a:pPr eaLnBrk="1" hangingPunct="1"/>
            <a:r>
              <a:rPr lang="cs-CZ" u="sng" smtClean="0">
                <a:latin typeface="Comic Sans MS" pitchFamily="66" charset="0"/>
              </a:rPr>
              <a:t>značka</a:t>
            </a:r>
            <a:r>
              <a:rPr lang="cs-CZ" smtClean="0">
                <a:latin typeface="Comic Sans MS" pitchFamily="66" charset="0"/>
              </a:rPr>
              <a:t> - P </a:t>
            </a:r>
          </a:p>
          <a:p>
            <a:pPr eaLnBrk="1" hangingPunct="1"/>
            <a:r>
              <a:rPr lang="cs-CZ" u="sng" smtClean="0">
                <a:latin typeface="Comic Sans MS" pitchFamily="66" charset="0"/>
              </a:rPr>
              <a:t>latinský název </a:t>
            </a:r>
            <a:r>
              <a:rPr lang="cs-CZ" i="1" smtClean="0">
                <a:latin typeface="Comic Sans MS" pitchFamily="66" charset="0"/>
              </a:rPr>
              <a:t>– Phosphorus</a:t>
            </a:r>
            <a:endParaRPr lang="cs-CZ" smtClean="0">
              <a:latin typeface="Comic Sans MS" pitchFamily="66" charset="0"/>
            </a:endParaRPr>
          </a:p>
          <a:p>
            <a:pPr eaLnBrk="1" hangingPunct="1"/>
            <a:r>
              <a:rPr lang="cs-CZ" smtClean="0">
                <a:latin typeface="Comic Sans MS" pitchFamily="66" charset="0"/>
              </a:rPr>
              <a:t> je nekovový chemický prvek</a:t>
            </a:r>
          </a:p>
          <a:p>
            <a:pPr eaLnBrk="1" hangingPunct="1"/>
            <a:r>
              <a:rPr lang="cs-CZ" smtClean="0">
                <a:latin typeface="Comic Sans MS" pitchFamily="66" charset="0"/>
              </a:rPr>
              <a:t>vyskytuje se v zemské kůře, který má zároveň důležitou roli i ve stavbě živých organizmů</a:t>
            </a:r>
          </a:p>
          <a:p>
            <a:pPr eaLnBrk="1" hangingPunct="1"/>
            <a:r>
              <a:rPr lang="cs-CZ" smtClean="0">
                <a:latin typeface="Comic Sans MS" pitchFamily="66" charset="0"/>
              </a:rPr>
              <a:t>tvoří významné modifikace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Comic Sans MS" pitchFamily="66" charset="0"/>
              </a:rPr>
              <a:t>			bílý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Comic Sans MS" pitchFamily="66" charset="0"/>
              </a:rPr>
              <a:t>			červený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latin typeface="Comic Sans MS" pitchFamily="66" charset="0"/>
              </a:rPr>
              <a:t>			černý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1042988" y="4724400"/>
            <a:ext cx="9366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042988" y="4724400"/>
            <a:ext cx="1225550" cy="6492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1116013" y="4724400"/>
            <a:ext cx="1008062" cy="12255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600" b="1" u="sng" smtClean="0">
                <a:latin typeface="Comic Sans MS" pitchFamily="66" charset="0"/>
              </a:rPr>
              <a:t>Bílý fosfor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111750"/>
          </a:xfrm>
        </p:spPr>
        <p:txBody>
          <a:bodyPr/>
          <a:lstStyle/>
          <a:p>
            <a:pPr eaLnBrk="1" hangingPunct="1"/>
            <a:r>
              <a:rPr lang="cs-CZ" sz="2800" dirty="0" smtClean="0">
                <a:latin typeface="Comic Sans MS" pitchFamily="66" charset="0"/>
              </a:rPr>
              <a:t>je to měkká látka nažloutlé barvy (někdy se proto označuje jako žlutý fosfor), kterou lze krájet nožem</a:t>
            </a:r>
          </a:p>
          <a:p>
            <a:pPr eaLnBrk="1" hangingPunct="1"/>
            <a:r>
              <a:rPr lang="cs-CZ" sz="2800" dirty="0" smtClean="0">
                <a:latin typeface="Comic Sans MS" pitchFamily="66" charset="0"/>
              </a:rPr>
              <a:t>je značně jedovatý a na vzduchu </a:t>
            </a:r>
            <a:r>
              <a:rPr lang="cs-CZ" sz="2800" dirty="0" err="1" smtClean="0">
                <a:latin typeface="Comic Sans MS" pitchFamily="66" charset="0"/>
              </a:rPr>
              <a:t>samovznětlivý</a:t>
            </a:r>
            <a:endParaRPr lang="cs-CZ" sz="2800" dirty="0" smtClean="0">
              <a:latin typeface="Comic Sans MS" pitchFamily="66" charset="0"/>
            </a:endParaRPr>
          </a:p>
          <a:p>
            <a:pPr eaLnBrk="1" hangingPunct="1"/>
            <a:r>
              <a:rPr lang="cs-CZ" sz="2800" dirty="0" smtClean="0">
                <a:latin typeface="Comic Sans MS" pitchFamily="66" charset="0"/>
              </a:rPr>
              <a:t>je </a:t>
            </a:r>
            <a:r>
              <a:rPr lang="cs-CZ" sz="2800" dirty="0" smtClean="0">
                <a:latin typeface="Comic Sans MS" pitchFamily="66" charset="0"/>
              </a:rPr>
              <a:t>nerozpustný ve vodě, ale dobře se rozpouští v sirouhlíku CS</a:t>
            </a:r>
            <a:r>
              <a:rPr lang="cs-CZ" sz="2800" baseline="-25000" dirty="0" smtClean="0">
                <a:latin typeface="Comic Sans MS" pitchFamily="66" charset="0"/>
              </a:rPr>
              <a:t>2</a:t>
            </a:r>
            <a:endParaRPr lang="cs-CZ" sz="2800" dirty="0" smtClean="0">
              <a:latin typeface="Comic Sans MS" pitchFamily="66" charset="0"/>
            </a:endParaRPr>
          </a:p>
          <a:p>
            <a:pPr eaLnBrk="1" hangingPunct="1"/>
            <a:r>
              <a:rPr lang="cs-CZ" sz="2800" dirty="0" smtClean="0">
                <a:latin typeface="Comic Sans MS" pitchFamily="66" charset="0"/>
              </a:rPr>
              <a:t>velmi reaktivní látka, která se již za pokojové teploty slučuje s mnoha prvky a látkami </a:t>
            </a:r>
          </a:p>
        </p:txBody>
      </p:sp>
      <p:pic>
        <p:nvPicPr>
          <p:cNvPr id="6148" name="Picture 2" descr="http://upload.wikimedia.org/wikipedia/commons/b/b9/B%C3%ADl%C3%BD_fosfo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4581525"/>
            <a:ext cx="17526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ovéPole 4"/>
          <p:cNvSpPr txBox="1">
            <a:spLocks noChangeArrowheads="1"/>
          </p:cNvSpPr>
          <p:nvPr/>
        </p:nvSpPr>
        <p:spPr bwMode="auto">
          <a:xfrm>
            <a:off x="7885113" y="6308725"/>
            <a:ext cx="5683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100">
                <a:latin typeface="Comic Sans MS" pitchFamily="66" charset="0"/>
              </a:rPr>
              <a:t>Obr.2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b="1" u="sng" smtClean="0">
                <a:latin typeface="Comic Sans MS" pitchFamily="66" charset="0"/>
              </a:rPr>
              <a:t>Červený fosfor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8888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300" dirty="0" smtClean="0">
                <a:latin typeface="Comic Sans MS" pitchFamily="66" charset="0"/>
              </a:rPr>
              <a:t>vzniká </a:t>
            </a:r>
            <a:r>
              <a:rPr lang="cs-CZ" sz="3300" dirty="0" err="1" smtClean="0">
                <a:latin typeface="Comic Sans MS" pitchFamily="66" charset="0"/>
              </a:rPr>
              <a:t>zahřátím</a:t>
            </a:r>
            <a:r>
              <a:rPr lang="cs-CZ" sz="3300" dirty="0" smtClean="0">
                <a:latin typeface="Comic Sans MS" pitchFamily="66" charset="0"/>
              </a:rPr>
              <a:t> bílého fosforu v inertním prostředí na 250 °C v uzavřené nádobě.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300" dirty="0" smtClean="0">
                <a:latin typeface="Comic Sans MS" pitchFamily="66" charset="0"/>
              </a:rPr>
              <a:t>není rozpustný v polárních ani nepolárních rozpouštědlech (není rozpustný ve vodě ani v sirouhlíku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300" dirty="0" smtClean="0">
                <a:latin typeface="Comic Sans MS" pitchFamily="66" charset="0"/>
              </a:rPr>
              <a:t>není jedovatý a s většinou prvků se slučuje až při vyšších teplotách.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300" dirty="0" smtClean="0">
                <a:latin typeface="Comic Sans MS" pitchFamily="66" charset="0"/>
              </a:rPr>
              <a:t>reaktivnější než červený fosfor je světle červený fosfor, který je jemně rozptýlenou formou červeného fosforu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300" dirty="0" smtClean="0">
                <a:latin typeface="Comic Sans MS" pitchFamily="66" charset="0"/>
              </a:rPr>
              <a:t>červený fosfor má polymerní strukturu a vyskytuje se ve čtyřech modifikacích - např. fialový fosfor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7172" name="Picture 2" descr="http://upload.wikimedia.org/wikipedia/commons/7/7b/%C4%8Cerven%C3%BD_fosfor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188913"/>
            <a:ext cx="44958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7885113" y="1412875"/>
            <a:ext cx="5683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100">
                <a:latin typeface="Comic Sans MS" pitchFamily="66" charset="0"/>
              </a:rPr>
              <a:t>Obr.3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upload.wikimedia.org/wikipedia/commons/1/1e/%C4%8Cern%C3%BD_fosfo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188913"/>
            <a:ext cx="5089525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b="1" u="sng" smtClean="0">
                <a:latin typeface="Comic Sans MS" pitchFamily="66" charset="0"/>
              </a:rPr>
              <a:t>Černý fosfor</a:t>
            </a:r>
          </a:p>
        </p:txBody>
      </p:sp>
      <p:sp>
        <p:nvSpPr>
          <p:cNvPr id="8196" name="Zástupný symbol pro obsah 2"/>
          <p:cNvSpPr>
            <a:spLocks noGrp="1"/>
          </p:cNvSpPr>
          <p:nvPr>
            <p:ph idx="1"/>
          </p:nvPr>
        </p:nvSpPr>
        <p:spPr>
          <a:xfrm>
            <a:off x="395288" y="2924175"/>
            <a:ext cx="8229600" cy="3125788"/>
          </a:xfrm>
        </p:spPr>
        <p:txBody>
          <a:bodyPr/>
          <a:lstStyle/>
          <a:p>
            <a:pPr eaLnBrk="1" hangingPunct="1"/>
            <a:r>
              <a:rPr lang="cs-CZ" smtClean="0">
                <a:latin typeface="Comic Sans MS" pitchFamily="66" charset="0"/>
              </a:rPr>
              <a:t>černý fosfor je velmi stálý </a:t>
            </a:r>
          </a:p>
          <a:p>
            <a:pPr eaLnBrk="1" hangingPunct="1"/>
            <a:r>
              <a:rPr lang="cs-CZ" smtClean="0">
                <a:latin typeface="Comic Sans MS" pitchFamily="66" charset="0"/>
              </a:rPr>
              <a:t>má kovový lesk</a:t>
            </a:r>
          </a:p>
          <a:p>
            <a:pPr eaLnBrk="1" hangingPunct="1"/>
            <a:r>
              <a:rPr lang="cs-CZ" smtClean="0">
                <a:latin typeface="Comic Sans MS" pitchFamily="66" charset="0"/>
              </a:rPr>
              <a:t>je tepelně i elektricky dobře vodivý </a:t>
            </a:r>
          </a:p>
          <a:p>
            <a:pPr eaLnBrk="1" hangingPunct="1"/>
            <a:r>
              <a:rPr lang="cs-CZ" smtClean="0">
                <a:latin typeface="Comic Sans MS" pitchFamily="66" charset="0"/>
              </a:rPr>
              <a:t>má vrstvenou polymerní strukturu</a:t>
            </a:r>
          </a:p>
          <a:p>
            <a:pPr eaLnBrk="1" hangingPunct="1"/>
            <a:r>
              <a:rPr lang="cs-CZ" smtClean="0">
                <a:latin typeface="Comic Sans MS" pitchFamily="66" charset="0"/>
              </a:rPr>
              <a:t>vzniká zahříváním červeného fosforu </a:t>
            </a:r>
          </a:p>
        </p:txBody>
      </p:sp>
      <p:sp>
        <p:nvSpPr>
          <p:cNvPr id="8197" name="TextovéPole 4"/>
          <p:cNvSpPr txBox="1">
            <a:spLocks noChangeArrowheads="1"/>
          </p:cNvSpPr>
          <p:nvPr/>
        </p:nvSpPr>
        <p:spPr bwMode="auto">
          <a:xfrm>
            <a:off x="8101013" y="333375"/>
            <a:ext cx="5683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100">
                <a:latin typeface="Comic Sans MS" pitchFamily="66" charset="0"/>
              </a:rPr>
              <a:t>Obr.4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Metodické využití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DUM slouží jako opakování učiva o prvcích.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Obr.1 </a:t>
            </a:r>
            <a:r>
              <a:rPr lang="cs-CZ" dirty="0" smtClean="0">
                <a:hlinkClick r:id="rId2"/>
              </a:rPr>
              <a:t>http://upload.wikimedia.org/wikipedia/commons/c/c5/P%2C15.jpg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Obr.2 </a:t>
            </a:r>
            <a:r>
              <a:rPr lang="cs-CZ" dirty="0" smtClean="0">
                <a:hlinkClick r:id="rId3"/>
              </a:rPr>
              <a:t>http://upload.wikimedia.org/wikipedia/commons/b/b9/B%C3%ADl%C3%BD_fosfor.gif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Obr.3 </a:t>
            </a:r>
            <a:r>
              <a:rPr lang="cs-CZ" dirty="0" smtClean="0">
                <a:hlinkClick r:id="rId4"/>
              </a:rPr>
              <a:t>http://upload.wikimedia.org/wikipedia/commons/7/7b/%C4%8Cerven%C3%BD_fosfor2.gif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Obr.4 </a:t>
            </a:r>
            <a:r>
              <a:rPr lang="cs-CZ" dirty="0" smtClean="0">
                <a:hlinkClick r:id="rId5"/>
              </a:rPr>
              <a:t>http://upload.wikimedia.org/wikipedia/commons/1/1e/%C4%8Cern%C3%BD_fosfor.gif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</TotalTime>
  <Words>146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Wingdings</vt:lpstr>
      <vt:lpstr>Comic Sans MS</vt:lpstr>
      <vt:lpstr>Motiv sady Office</vt:lpstr>
      <vt:lpstr>Snímek 1</vt:lpstr>
      <vt:lpstr>Anotace</vt:lpstr>
      <vt:lpstr>Fosfor </vt:lpstr>
      <vt:lpstr>Snímek 4</vt:lpstr>
      <vt:lpstr>Bílý fosfor</vt:lpstr>
      <vt:lpstr>Červený fosfor</vt:lpstr>
      <vt:lpstr>Černý fosfor</vt:lpstr>
      <vt:lpstr>Metodické využití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expert</cp:lastModifiedBy>
  <cp:revision>32</cp:revision>
  <dcterms:created xsi:type="dcterms:W3CDTF">2011-08-21T15:31:45Z</dcterms:created>
  <dcterms:modified xsi:type="dcterms:W3CDTF">2012-07-16T05:41:32Z</dcterms:modified>
</cp:coreProperties>
</file>