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7" r:id="rId3"/>
    <p:sldId id="261" r:id="rId4"/>
    <p:sldId id="258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02" y="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27C9C78-25A6-47FD-A1B1-7F6216119FEE}" type="doc">
      <dgm:prSet loTypeId="urn:microsoft.com/office/officeart/2005/8/layout/rings+Icon" loCatId="officeonline" qsTypeId="urn:microsoft.com/office/officeart/2005/8/quickstyle/simple1" qsCatId="simple" csTypeId="urn:microsoft.com/office/officeart/2005/8/colors/accent1_2" csCatId="accent1" phldr="1"/>
      <dgm:spPr/>
    </dgm:pt>
    <dgm:pt modelId="{3B5D4119-C9D7-4022-9033-126B510813CB}">
      <dgm:prSet phldrT="[Text]" custT="1"/>
      <dgm:spPr/>
      <dgm:t>
        <a:bodyPr/>
        <a:lstStyle/>
        <a:p>
          <a:r>
            <a:rPr lang="cs-CZ" sz="4400" b="1" dirty="0" smtClean="0"/>
            <a:t>HMYZ</a:t>
          </a:r>
          <a:endParaRPr lang="cs-CZ" sz="4400" b="1" dirty="0"/>
        </a:p>
      </dgm:t>
    </dgm:pt>
    <dgm:pt modelId="{E4B09404-B367-4968-8EA8-65C44C4EDF18}" type="parTrans" cxnId="{3EF05C4A-EB5C-4209-8645-4BA1BEBA5052}">
      <dgm:prSet/>
      <dgm:spPr/>
      <dgm:t>
        <a:bodyPr/>
        <a:lstStyle/>
        <a:p>
          <a:endParaRPr lang="cs-CZ"/>
        </a:p>
      </dgm:t>
    </dgm:pt>
    <dgm:pt modelId="{94D38D28-3736-45D3-BA6A-5C2AFC0A783A}" type="sibTrans" cxnId="{3EF05C4A-EB5C-4209-8645-4BA1BEBA5052}">
      <dgm:prSet/>
      <dgm:spPr/>
      <dgm:t>
        <a:bodyPr/>
        <a:lstStyle/>
        <a:p>
          <a:endParaRPr lang="cs-CZ"/>
        </a:p>
      </dgm:t>
    </dgm:pt>
    <dgm:pt modelId="{52DF9A9F-3932-4D38-B169-63F3EBB0B016}" type="pres">
      <dgm:prSet presAssocID="{227C9C78-25A6-47FD-A1B1-7F6216119FEE}" presName="Name0" presStyleCnt="0">
        <dgm:presLayoutVars>
          <dgm:chMax val="7"/>
          <dgm:dir/>
          <dgm:resizeHandles val="exact"/>
        </dgm:presLayoutVars>
      </dgm:prSet>
      <dgm:spPr/>
    </dgm:pt>
    <dgm:pt modelId="{93581D0D-B3C0-408C-BBDC-8C22D9D0F3ED}" type="pres">
      <dgm:prSet presAssocID="{227C9C78-25A6-47FD-A1B1-7F6216119FEE}" presName="ellipse1" presStyleLbl="vennNode1" presStyleIdx="0" presStyleCnt="1" custScaleX="70150" custScaleY="6792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12B5AE4-003D-49BF-8348-5910DD547377}" type="presOf" srcId="{227C9C78-25A6-47FD-A1B1-7F6216119FEE}" destId="{52DF9A9F-3932-4D38-B169-63F3EBB0B016}" srcOrd="0" destOrd="0" presId="urn:microsoft.com/office/officeart/2005/8/layout/rings+Icon"/>
    <dgm:cxn modelId="{FE473BF5-6EED-49AC-AA0A-7B0B268A3A9B}" type="presOf" srcId="{3B5D4119-C9D7-4022-9033-126B510813CB}" destId="{93581D0D-B3C0-408C-BBDC-8C22D9D0F3ED}" srcOrd="0" destOrd="0" presId="urn:microsoft.com/office/officeart/2005/8/layout/rings+Icon"/>
    <dgm:cxn modelId="{3EF05C4A-EB5C-4209-8645-4BA1BEBA5052}" srcId="{227C9C78-25A6-47FD-A1B1-7F6216119FEE}" destId="{3B5D4119-C9D7-4022-9033-126B510813CB}" srcOrd="0" destOrd="0" parTransId="{E4B09404-B367-4968-8EA8-65C44C4EDF18}" sibTransId="{94D38D28-3736-45D3-BA6A-5C2AFC0A783A}"/>
    <dgm:cxn modelId="{A54C2DBD-9F8D-4151-B99E-094C7DCEDF5C}" type="presParOf" srcId="{52DF9A9F-3932-4D38-B169-63F3EBB0B016}" destId="{93581D0D-B3C0-408C-BBDC-8C22D9D0F3ED}" srcOrd="0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3581D0D-B3C0-408C-BBDC-8C22D9D0F3ED}">
      <dsp:nvSpPr>
        <dsp:cNvPr id="0" name=""/>
        <dsp:cNvSpPr/>
      </dsp:nvSpPr>
      <dsp:spPr>
        <a:xfrm>
          <a:off x="2386191" y="936108"/>
          <a:ext cx="4094526" cy="396459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b="1" kern="1200" dirty="0" smtClean="0"/>
            <a:t>HMYZ</a:t>
          </a:r>
          <a:endParaRPr lang="cs-CZ" sz="4400" b="1" kern="1200" dirty="0"/>
        </a:p>
      </dsp:txBody>
      <dsp:txXfrm>
        <a:off x="2386191" y="936108"/>
        <a:ext cx="4094526" cy="39645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Propojené kruhy"/>
  <dgm:desc val="Používejte k zobrazení překrývajících se nebo propojených myšlenek nebo konceptů. Prvních sedm řádků textu úrovně 1 odpovídá kruhu. Nepoužitý text se nezobrazuje, zůstává však k dispozici, pokud rozložení přepnete.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5DBBE-88D6-45C7-B5EE-D8BF27DB985A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E1DB674-7A9B-4BB8-A782-0320435F3E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5DBBE-88D6-45C7-B5EE-D8BF27DB985A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DB674-7A9B-4BB8-A782-0320435F3E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5DBBE-88D6-45C7-B5EE-D8BF27DB985A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E1DB674-7A9B-4BB8-A782-0320435F3E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5DBBE-88D6-45C7-B5EE-D8BF27DB985A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DB674-7A9B-4BB8-A782-0320435F3E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5DBBE-88D6-45C7-B5EE-D8BF27DB985A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DB674-7A9B-4BB8-A782-0320435F3E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5DBBE-88D6-45C7-B5EE-D8BF27DB985A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DB674-7A9B-4BB8-A782-0320435F3E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5DBBE-88D6-45C7-B5EE-D8BF27DB985A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DB674-7A9B-4BB8-A782-0320435F3E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5DBBE-88D6-45C7-B5EE-D8BF27DB985A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DB674-7A9B-4BB8-A782-0320435F3E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5DBBE-88D6-45C7-B5EE-D8BF27DB985A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E1DB674-7A9B-4BB8-A782-0320435F3E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5DBBE-88D6-45C7-B5EE-D8BF27DB985A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DB674-7A9B-4BB8-A782-0320435F3E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5DBBE-88D6-45C7-B5EE-D8BF27DB985A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DB674-7A9B-4BB8-A782-0320435F3E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895DBBE-88D6-45C7-B5EE-D8BF27DB985A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E1DB674-7A9B-4BB8-A782-0320435F3E1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microsoft.office.cz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5433" y="116632"/>
            <a:ext cx="8136904" cy="924475"/>
          </a:xfrm>
          <a:solidFill>
            <a:srgbClr val="92D050"/>
          </a:solidFill>
        </p:spPr>
        <p:txBody>
          <a:bodyPr>
            <a:normAutofit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  <a:t>Bezobratlí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81397" y="980728"/>
            <a:ext cx="8784976" cy="4878071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0" lvl="0" indent="0" algn="ctr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Člověk a </a:t>
            </a:r>
            <a:r>
              <a:rPr lang="cs-CZ" sz="1600" b="1" dirty="0" smtClean="0">
                <a:solidFill>
                  <a:prstClr val="black"/>
                </a:solidFill>
                <a:latin typeface="Calibri"/>
              </a:rPr>
              <a:t>jeho svět  (Přírodověda </a:t>
            </a:r>
            <a:r>
              <a:rPr lang="cs-CZ" sz="1600" b="1" dirty="0">
                <a:solidFill>
                  <a:prstClr val="black"/>
                </a:solidFill>
                <a:latin typeface="Calibri"/>
              </a:rPr>
              <a:t>pro 4. ročník)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CZ.1.07/1.4.00/21.0866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Šablona: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III/2 Inovace a zkvalitnění výuky prostřednictvím ICT</a:t>
            </a:r>
            <a:endParaRPr lang="cs-CZ" sz="1600" b="1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VY_32_INOVACE_15_BEZOBRATLÍ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Sada: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3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Druh materiálu: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DUM</a:t>
            </a:r>
            <a:r>
              <a:rPr lang="cs-CZ" sz="1600" b="1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PŘ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č.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15 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Jméno autora: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Jana Weberová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Škola: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ZŠ A MŠ Cholina, okres Olomouc, příspěvková organizace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dirty="0">
                <a:solidFill>
                  <a:prstClr val="black"/>
                </a:solidFill>
                <a:latin typeface="Calibri"/>
              </a:rPr>
              <a:t>         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Cholina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35, 783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22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 smtClean="0">
                <a:solidFill>
                  <a:prstClr val="black"/>
                </a:solidFill>
                <a:latin typeface="Calibri"/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 12.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3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. 2011</a:t>
            </a:r>
            <a:endParaRPr lang="cs-CZ" sz="1600" b="1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Předmět: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Přírodověda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Ročník: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čtvrtý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Anotace: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Materiál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(DUM) slouží k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opakování bezobratlých živočichů.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                Je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určen ke společné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práci, která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proběhne na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interaktivní tabuli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. 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Klíčová slova: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hmyz, části těla, skupiny hmyzu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 smtClean="0">
                <a:solidFill>
                  <a:prstClr val="black"/>
                </a:solidFill>
                <a:latin typeface="Calibri"/>
              </a:rPr>
              <a:t>Zdroje: </a:t>
            </a:r>
            <a:r>
              <a:rPr lang="cs-CZ" sz="1600" b="1" dirty="0" smtClean="0">
                <a:solidFill>
                  <a:schemeClr val="tx1"/>
                </a:solidFill>
                <a:latin typeface="Calibri"/>
                <a:hlinkClick r:id="rId2"/>
              </a:rPr>
              <a:t>www.microsoft.office.cz</a:t>
            </a:r>
            <a:r>
              <a:rPr lang="cs-CZ" sz="1600" b="1" dirty="0" smtClean="0">
                <a:solidFill>
                  <a:schemeClr val="tx1"/>
                </a:solidFill>
                <a:latin typeface="Calibri"/>
              </a:rPr>
              <a:t> 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600" dirty="0">
              <a:solidFill>
                <a:schemeClr val="bg1"/>
              </a:solidFill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700" dirty="0">
              <a:solidFill>
                <a:schemeClr val="bg1"/>
              </a:solidFill>
              <a:latin typeface="Calibri"/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730874"/>
            <a:ext cx="6340475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31741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/>
              <a:t>BEZOBRATLÍ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xmlns="" val="10539961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836712"/>
            <a:ext cx="7772400" cy="518308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 nemají kostru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nejpočetnější skupinu </a:t>
            </a:r>
            <a:r>
              <a:rPr lang="cs-CZ" sz="3600" dirty="0" smtClean="0"/>
              <a:t>tvoří </a:t>
            </a:r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hmyz</a:t>
            </a:r>
          </a:p>
          <a:p>
            <a:r>
              <a:rPr lang="cs-CZ" sz="3600" b="1" dirty="0"/>
              <a:t> </a:t>
            </a:r>
            <a:r>
              <a:rPr lang="cs-CZ" sz="3600" dirty="0" smtClean="0"/>
              <a:t>další příklady zástupců:</a:t>
            </a:r>
          </a:p>
          <a:p>
            <a:pPr marL="0" indent="0">
              <a:buNone/>
            </a:pPr>
            <a:endParaRPr lang="cs-CZ" sz="1100" dirty="0" smtClean="0"/>
          </a:p>
          <a:p>
            <a:pPr marL="0" indent="0" algn="ctr">
              <a:buNone/>
            </a:pPr>
            <a:r>
              <a:rPr lang="cs-CZ" sz="3600" b="1" dirty="0">
                <a:solidFill>
                  <a:schemeClr val="accent1">
                    <a:lumMod val="50000"/>
                  </a:schemeClr>
                </a:solidFill>
              </a:rPr>
              <a:t>k</a:t>
            </a:r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líště</a:t>
            </a:r>
          </a:p>
          <a:p>
            <a:pPr marL="0" indent="0" algn="ctr">
              <a:buNone/>
            </a:pPr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hlemýžď</a:t>
            </a:r>
          </a:p>
          <a:p>
            <a:pPr marL="0" indent="0" algn="ctr">
              <a:buNone/>
            </a:pPr>
            <a:r>
              <a:rPr lang="cs-CZ" sz="3600" b="1" dirty="0">
                <a:solidFill>
                  <a:schemeClr val="accent1">
                    <a:lumMod val="50000"/>
                  </a:schemeClr>
                </a:solidFill>
              </a:rPr>
              <a:t>ž</a:t>
            </a:r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ížala</a:t>
            </a:r>
          </a:p>
          <a:p>
            <a:pPr marL="0" indent="0" algn="ctr">
              <a:buNone/>
            </a:pPr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pavouk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072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991168746"/>
              </p:ext>
            </p:extLst>
          </p:nvPr>
        </p:nvGraphicFramePr>
        <p:xfrm>
          <a:off x="107504" y="692696"/>
          <a:ext cx="8866909" cy="5836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021518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ČÁSTI TĚLA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26" name="Picture 2" descr="D:\MB900438020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2079443" y="3358273"/>
            <a:ext cx="4716016" cy="3519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2060848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hlava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91880" y="2711942"/>
            <a:ext cx="13321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hruď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00192" y="3571275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zadeček</a:t>
            </a:r>
            <a:endParaRPr lang="cs-CZ" sz="3600" dirty="0"/>
          </a:p>
        </p:txBody>
      </p:sp>
      <p:sp>
        <p:nvSpPr>
          <p:cNvPr id="11" name="Šipka dolů 10"/>
          <p:cNvSpPr/>
          <p:nvPr/>
        </p:nvSpPr>
        <p:spPr>
          <a:xfrm rot="19344261">
            <a:off x="2309243" y="2411216"/>
            <a:ext cx="242316" cy="248883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lů 12"/>
          <p:cNvSpPr/>
          <p:nvPr/>
        </p:nvSpPr>
        <p:spPr>
          <a:xfrm rot="21365573">
            <a:off x="4007597" y="3380907"/>
            <a:ext cx="262474" cy="110620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lů 13"/>
          <p:cNvSpPr/>
          <p:nvPr/>
        </p:nvSpPr>
        <p:spPr>
          <a:xfrm rot="3445244">
            <a:off x="5949838" y="3771773"/>
            <a:ext cx="228830" cy="202832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5154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11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SKUPINY HMYZU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sz="3200" dirty="0" smtClean="0"/>
          </a:p>
          <a:p>
            <a:r>
              <a:rPr lang="cs-CZ" sz="3200" dirty="0" smtClean="0"/>
              <a:t> 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MOTÝLI</a:t>
            </a:r>
            <a:r>
              <a:rPr lang="cs-CZ" sz="3200" dirty="0" smtClean="0"/>
              <a:t> – např. bělásek zelný</a:t>
            </a:r>
            <a:endParaRPr lang="cs-CZ" sz="32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32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32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BLANOKŘÍDLÍ</a:t>
            </a:r>
            <a:r>
              <a:rPr lang="cs-CZ" sz="3200" dirty="0" smtClean="0"/>
              <a:t> – např. včela medonosná</a:t>
            </a:r>
            <a:endParaRPr lang="cs-CZ" sz="3200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sz="32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BROUCI</a:t>
            </a:r>
            <a:r>
              <a:rPr lang="cs-CZ" sz="3200" dirty="0" smtClean="0"/>
              <a:t> – střevlík, slunéčko sedmitečné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163364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VÝZNAM HMYZU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 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UŽITEČNÝ HMYZ</a:t>
            </a:r>
          </a:p>
          <a:p>
            <a:pPr>
              <a:buFontTx/>
              <a:buChar char="-"/>
            </a:pPr>
            <a:r>
              <a:rPr lang="cs-CZ" sz="3200" dirty="0" smtClean="0"/>
              <a:t>hubí škůdce</a:t>
            </a:r>
          </a:p>
          <a:p>
            <a:pPr>
              <a:buFontTx/>
              <a:buChar char="-"/>
            </a:pPr>
            <a:r>
              <a:rPr lang="cs-CZ" sz="3200" dirty="0" smtClean="0"/>
              <a:t>opyluje rostliny</a:t>
            </a:r>
          </a:p>
          <a:p>
            <a:pPr>
              <a:buFontTx/>
              <a:buChar char="-"/>
            </a:pPr>
            <a:r>
              <a:rPr lang="cs-CZ" sz="3200" dirty="0" smtClean="0"/>
              <a:t>poskytuje med</a:t>
            </a:r>
          </a:p>
          <a:p>
            <a:pPr marL="0" indent="0">
              <a:buNone/>
            </a:pPr>
            <a:endParaRPr lang="cs-CZ" sz="32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32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ŠKODLIVÝ HMYZ</a:t>
            </a:r>
          </a:p>
          <a:p>
            <a:pPr>
              <a:buFontTx/>
              <a:buChar char="-"/>
            </a:pPr>
            <a:r>
              <a:rPr lang="cs-CZ" sz="3200" dirty="0" smtClean="0"/>
              <a:t>přenáší nemoci</a:t>
            </a:r>
          </a:p>
          <a:p>
            <a:pPr>
              <a:buFontTx/>
              <a:buChar char="-"/>
            </a:pPr>
            <a:r>
              <a:rPr lang="cs-CZ" sz="3200" dirty="0"/>
              <a:t> </a:t>
            </a:r>
            <a:r>
              <a:rPr lang="cs-CZ" sz="3200" dirty="0" smtClean="0"/>
              <a:t>škodí v zahradách i na polích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580093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57</TotalTime>
  <Words>184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Bezobratlí</vt:lpstr>
      <vt:lpstr>BEZOBRATLÍ</vt:lpstr>
      <vt:lpstr>Snímek 3</vt:lpstr>
      <vt:lpstr>Snímek 4</vt:lpstr>
      <vt:lpstr>ČÁSTI TĚLA</vt:lpstr>
      <vt:lpstr>SKUPINY HMYZU</vt:lpstr>
      <vt:lpstr>VÝZNAM HMYZU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BEZOBRATLÍ</dc:title>
  <dc:creator>PC-0C4S</dc:creator>
  <cp:lastModifiedBy>expert</cp:lastModifiedBy>
  <cp:revision>9</cp:revision>
  <dcterms:created xsi:type="dcterms:W3CDTF">2012-05-12T12:08:29Z</dcterms:created>
  <dcterms:modified xsi:type="dcterms:W3CDTF">2012-07-16T16:53:32Z</dcterms:modified>
</cp:coreProperties>
</file>