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8" r:id="rId2"/>
  </p:sldMasterIdLst>
  <p:notesMasterIdLst>
    <p:notesMasterId r:id="rId14"/>
  </p:notesMasterIdLst>
  <p:sldIdLst>
    <p:sldId id="292" r:id="rId3"/>
    <p:sldId id="294" r:id="rId4"/>
    <p:sldId id="281" r:id="rId5"/>
    <p:sldId id="282" r:id="rId6"/>
    <p:sldId id="283" r:id="rId7"/>
    <p:sldId id="291" r:id="rId8"/>
    <p:sldId id="286" r:id="rId9"/>
    <p:sldId id="285" r:id="rId10"/>
    <p:sldId id="287" r:id="rId11"/>
    <p:sldId id="289" r:id="rId12"/>
    <p:sldId id="29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CEF50B"/>
    <a:srgbClr val="D1F2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10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967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6313414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0520735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28596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627541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258854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612074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1717070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544522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657602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024903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0086069"/>
      </p:ext>
    </p:extLst>
  </p:cSld>
  <p:clrMapOvr>
    <a:masterClrMapping/>
  </p:clrMapOvr>
  <p:transition spd="slow">
    <p:pull dir="d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</p:sldLayoutIdLst>
  <p:transition spd="slow">
    <p:pull dir="d"/>
    <p:sndAc>
      <p:stSnd>
        <p:snd r:embed="rId15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16.7.2012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719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ransition spd="slow">
    <p:pull dir="d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/>
              <a:t>VY_32_INOVACE_II_1_01_Sudá a lichá čísla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II</a:t>
            </a:r>
            <a:r>
              <a:rPr lang="cs-CZ" b="1" dirty="0" smtClean="0"/>
              <a:t>            Sada číslo:    </a:t>
            </a:r>
            <a:r>
              <a:rPr lang="cs-CZ" dirty="0"/>
              <a:t>1</a:t>
            </a:r>
            <a:r>
              <a:rPr lang="cs-CZ" b="1" dirty="0" smtClean="0"/>
              <a:t>       Pořadové číslo DUM:  </a:t>
            </a:r>
            <a:r>
              <a:rPr lang="cs-CZ" dirty="0" smtClean="0"/>
              <a:t>01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 Mgr. </a:t>
            </a:r>
            <a:r>
              <a:rPr lang="cs-CZ" dirty="0" smtClean="0"/>
              <a:t>Jitka Valentová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4129052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425470"/>
            <a:ext cx="7704855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 </a:t>
            </a:r>
            <a:r>
              <a:rPr lang="cs-CZ" dirty="0" smtClean="0"/>
              <a:t>Žáci se seznamují se sudými a lichými čísly.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sz="1600" b="1" dirty="0"/>
              <a:t>: </a:t>
            </a:r>
            <a:r>
              <a:rPr lang="cs-CZ" sz="1600" b="1" dirty="0" smtClean="0"/>
              <a:t> </a:t>
            </a:r>
            <a:r>
              <a:rPr lang="cs-CZ" dirty="0" smtClean="0"/>
              <a:t>Žáci rozlišují čísla sudá a lichá.</a:t>
            </a:r>
            <a:endParaRPr lang="cs-CZ" dirty="0"/>
          </a:p>
          <a:p>
            <a:endParaRPr lang="cs-CZ" sz="1600" dirty="0"/>
          </a:p>
          <a:p>
            <a:r>
              <a:rPr lang="cs-CZ" b="1" dirty="0"/>
              <a:t>Druh učebního materiálu: </a:t>
            </a:r>
            <a:r>
              <a:rPr lang="cs-CZ" dirty="0"/>
              <a:t>prezentace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skupina: </a:t>
            </a:r>
            <a:r>
              <a:rPr lang="cs-CZ" dirty="0"/>
              <a:t>7-8 let, </a:t>
            </a:r>
            <a:r>
              <a:rPr lang="cs-CZ" dirty="0" smtClean="0"/>
              <a:t>2. </a:t>
            </a:r>
            <a:r>
              <a:rPr lang="cs-CZ" dirty="0"/>
              <a:t>třída 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</a:t>
            </a:r>
            <a:r>
              <a:rPr lang="cs-CZ" dirty="0"/>
              <a:t>sudá a lichá čísla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Pomůcky a materiál: </a:t>
            </a:r>
            <a:r>
              <a:rPr lang="cs-CZ" dirty="0"/>
              <a:t>interaktivní tabule, pracovní </a:t>
            </a:r>
            <a:r>
              <a:rPr lang="cs-CZ" dirty="0" smtClean="0"/>
              <a:t>list, </a:t>
            </a:r>
            <a:r>
              <a:rPr lang="cs-CZ" dirty="0"/>
              <a:t>pero</a:t>
            </a:r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DUM:</a:t>
            </a:r>
            <a:r>
              <a:rPr lang="cs-CZ" dirty="0"/>
              <a:t> 30 min</a:t>
            </a:r>
            <a:endParaRPr lang="cs-CZ" b="1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</a:t>
            </a:r>
          </a:p>
          <a:p>
            <a:r>
              <a:rPr lang="cs-CZ" dirty="0"/>
              <a:t>Materiál je vhodný pro </a:t>
            </a:r>
            <a:r>
              <a:rPr lang="cs-CZ" dirty="0" smtClean="0"/>
              <a:t>ověření, </a:t>
            </a:r>
            <a:r>
              <a:rPr lang="cs-CZ" dirty="0"/>
              <a:t>zda žáci pochopili probranou látku. Dokáží poznat sudá a lichá čísla.</a:t>
            </a:r>
          </a:p>
          <a:p>
            <a:r>
              <a:rPr lang="cs-CZ" dirty="0"/>
              <a:t>Nejprve zopakujeme  na interaktivní tabuli.</a:t>
            </a:r>
          </a:p>
          <a:p>
            <a:r>
              <a:rPr lang="cs-CZ" dirty="0"/>
              <a:t>Potom rozdáme pracovní listy, tak aby děti neviděly obsah. Pracujeme najednou.</a:t>
            </a:r>
          </a:p>
          <a:p>
            <a:r>
              <a:rPr lang="cs-CZ" dirty="0"/>
              <a:t>S pokynem: napište své jméno a příjmení a přečtěte si vaše úkoly.</a:t>
            </a:r>
          </a:p>
          <a:p>
            <a:r>
              <a:rPr lang="cs-CZ" dirty="0"/>
              <a:t>Žáci si  sami čtou pokyny.</a:t>
            </a:r>
          </a:p>
          <a:p>
            <a:r>
              <a:rPr lang="cs-CZ" dirty="0"/>
              <a:t>Časový limit na pracovní list je 10 min. Učitel hodnotí výsledek po uplynutí časového limitu.</a:t>
            </a:r>
          </a:p>
          <a:p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752771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20688"/>
            <a:ext cx="3496546" cy="3718119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ětiúhelník 2"/>
          <p:cNvSpPr/>
          <p:nvPr/>
        </p:nvSpPr>
        <p:spPr>
          <a:xfrm>
            <a:off x="1547664" y="2780928"/>
            <a:ext cx="2664296" cy="136815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CRRRR!!!!!</a:t>
            </a:r>
            <a:endParaRPr lang="cs-CZ" dirty="0"/>
          </a:p>
        </p:txBody>
      </p:sp>
      <p:sp>
        <p:nvSpPr>
          <p:cNvPr id="4" name="Pětiúhelník 3"/>
          <p:cNvSpPr/>
          <p:nvPr/>
        </p:nvSpPr>
        <p:spPr>
          <a:xfrm>
            <a:off x="1547664" y="4869160"/>
            <a:ext cx="3744416" cy="1224136"/>
          </a:xfrm>
          <a:prstGeom prst="homePlate">
            <a:avLst>
              <a:gd name="adj" fmla="val 969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Jdeme se učit!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4089530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22321"/>
            <a:ext cx="2592288" cy="2756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TextovéPole 1"/>
          <p:cNvSpPr txBox="1"/>
          <p:nvPr/>
        </p:nvSpPr>
        <p:spPr>
          <a:xfrm>
            <a:off x="611560" y="2204864"/>
            <a:ext cx="3568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Sudá čísla: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3861048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Na místě jednotek mají čísla:</a:t>
            </a:r>
          </a:p>
          <a:p>
            <a:r>
              <a:rPr lang="cs-CZ" sz="4800" dirty="0" smtClean="0"/>
              <a:t>2	4	6	8	0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2456229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5386" y="2276872"/>
            <a:ext cx="36405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Lichá čísla:</a:t>
            </a:r>
            <a:endParaRPr lang="cs-CZ" sz="4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3861048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Na místě jednotek mají čísla:</a:t>
            </a:r>
          </a:p>
          <a:p>
            <a:r>
              <a:rPr lang="cs-CZ" sz="4800" dirty="0"/>
              <a:t>1</a:t>
            </a:r>
            <a:r>
              <a:rPr lang="cs-CZ" sz="4800" dirty="0" smtClean="0"/>
              <a:t>	3	7	9	</a:t>
            </a:r>
            <a:endParaRPr lang="cs-CZ" sz="4800" dirty="0"/>
          </a:p>
        </p:txBody>
      </p:sp>
      <p:pic>
        <p:nvPicPr>
          <p:cNvPr id="3074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666" y="314607"/>
            <a:ext cx="2793630" cy="2970659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1485606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2656"/>
            <a:ext cx="2776466" cy="295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3645024"/>
            <a:ext cx="89644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>
              <a:buAutoNum type="arabicPeriod"/>
            </a:pPr>
            <a:r>
              <a:rPr lang="cs-CZ" sz="4800" dirty="0" smtClean="0"/>
              <a:t>Vyhledej </a:t>
            </a:r>
            <a:r>
              <a:rPr lang="cs-CZ" sz="4800" dirty="0"/>
              <a:t>sudá </a:t>
            </a:r>
            <a:r>
              <a:rPr lang="cs-CZ" sz="4800" dirty="0" smtClean="0"/>
              <a:t>čísla</a:t>
            </a:r>
          </a:p>
          <a:p>
            <a:r>
              <a:rPr lang="cs-CZ" sz="4800" dirty="0" smtClean="0"/>
              <a:t>	a </a:t>
            </a:r>
            <a:r>
              <a:rPr lang="cs-CZ" sz="4800" dirty="0"/>
              <a:t>označ </a:t>
            </a:r>
            <a:r>
              <a:rPr lang="cs-CZ" sz="4800" dirty="0" smtClean="0"/>
              <a:t>je červeným 	kroužkem</a:t>
            </a:r>
            <a:endParaRPr lang="cs-CZ" sz="4800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5980314" y="5445224"/>
            <a:ext cx="1296144" cy="1246448"/>
          </a:xfrm>
          <a:prstGeom prst="flowChartConnecto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0663407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021127"/>
              </p:ext>
            </p:extLst>
          </p:nvPr>
        </p:nvGraphicFramePr>
        <p:xfrm>
          <a:off x="755576" y="116625"/>
          <a:ext cx="6048674" cy="67413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447"/>
                <a:gridCol w="748447"/>
                <a:gridCol w="748447"/>
                <a:gridCol w="748447"/>
                <a:gridCol w="748447"/>
                <a:gridCol w="748447"/>
                <a:gridCol w="809545"/>
                <a:gridCol w="748447"/>
              </a:tblGrid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100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68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49425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</a:tbl>
          </a:graphicData>
        </a:graphic>
      </p:graphicFrame>
      <p:pic>
        <p:nvPicPr>
          <p:cNvPr id="5121" name="Picture 1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157" y="188641"/>
            <a:ext cx="176063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7380312" y="2348880"/>
            <a:ext cx="1368152" cy="1440160"/>
          </a:xfrm>
          <a:prstGeom prst="cloudCallout">
            <a:avLst>
              <a:gd name="adj1" fmla="val 3980"/>
              <a:gd name="adj2" fmla="val -1226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Sudá čísla:</a:t>
            </a:r>
            <a:endParaRPr lang="cs-CZ" dirty="0"/>
          </a:p>
        </p:txBody>
      </p:sp>
      <p:sp>
        <p:nvSpPr>
          <p:cNvPr id="5" name="Vývojový diagram: spojnice 4"/>
          <p:cNvSpPr/>
          <p:nvPr/>
        </p:nvSpPr>
        <p:spPr>
          <a:xfrm>
            <a:off x="7372404" y="4293096"/>
            <a:ext cx="1296144" cy="1246448"/>
          </a:xfrm>
          <a:prstGeom prst="flowChartConnecto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9822042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2656"/>
            <a:ext cx="2776466" cy="295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3645024"/>
            <a:ext cx="89644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2.  Vyhledej lichá čísla</a:t>
            </a:r>
          </a:p>
          <a:p>
            <a:r>
              <a:rPr lang="cs-CZ" sz="4800" dirty="0" smtClean="0"/>
              <a:t>	a </a:t>
            </a:r>
            <a:r>
              <a:rPr lang="cs-CZ" sz="4800" dirty="0"/>
              <a:t>označ </a:t>
            </a:r>
            <a:r>
              <a:rPr lang="cs-CZ" sz="4800" dirty="0" smtClean="0"/>
              <a:t>je modrým 	kroužkem</a:t>
            </a:r>
            <a:endParaRPr lang="cs-CZ" sz="4800" dirty="0"/>
          </a:p>
        </p:txBody>
      </p:sp>
      <p:sp>
        <p:nvSpPr>
          <p:cNvPr id="4" name="Vývojový diagram: spojnice 3"/>
          <p:cNvSpPr/>
          <p:nvPr/>
        </p:nvSpPr>
        <p:spPr>
          <a:xfrm>
            <a:off x="4705481" y="5298831"/>
            <a:ext cx="1296144" cy="1246448"/>
          </a:xfrm>
          <a:prstGeom prst="flowChartConnecto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0755009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7111826"/>
              </p:ext>
            </p:extLst>
          </p:nvPr>
        </p:nvGraphicFramePr>
        <p:xfrm>
          <a:off x="1259632" y="184787"/>
          <a:ext cx="5544616" cy="66663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6076"/>
                <a:gridCol w="686076"/>
                <a:gridCol w="686076"/>
                <a:gridCol w="686076"/>
                <a:gridCol w="686076"/>
                <a:gridCol w="686076"/>
                <a:gridCol w="742084"/>
                <a:gridCol w="686076"/>
              </a:tblGrid>
              <a:tr h="581374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5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98746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1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100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3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44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46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55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63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26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93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30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14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29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72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  <a:tr h="429713"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 dirty="0">
                          <a:effectLst/>
                        </a:rPr>
                        <a:t>22</a:t>
                      </a:r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17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58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cs-CZ" sz="1800" u="none" strike="noStrike">
                          <a:effectLst/>
                        </a:rPr>
                        <a:t>81</a:t>
                      </a:r>
                      <a:endParaRPr lang="cs-CZ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cs-CZ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286" marR="6286" marT="6286" marB="0" anchor="b"/>
                </a:tc>
              </a:tr>
            </a:tbl>
          </a:graphicData>
        </a:graphic>
      </p:graphicFrame>
      <p:pic>
        <p:nvPicPr>
          <p:cNvPr id="7169" name="Picture 1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087" y="32530"/>
            <a:ext cx="1433427" cy="152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láček 2"/>
          <p:cNvSpPr/>
          <p:nvPr/>
        </p:nvSpPr>
        <p:spPr>
          <a:xfrm>
            <a:off x="7596336" y="2276872"/>
            <a:ext cx="1440160" cy="1584176"/>
          </a:xfrm>
          <a:prstGeom prst="cloudCallout">
            <a:avLst>
              <a:gd name="adj1" fmla="val -13506"/>
              <a:gd name="adj2" fmla="val -10290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Lichá</a:t>
            </a:r>
          </a:p>
          <a:p>
            <a:pPr algn="ctr"/>
            <a:r>
              <a:rPr lang="cs-CZ" dirty="0" smtClean="0"/>
              <a:t>čísla:</a:t>
            </a:r>
            <a:endParaRPr lang="cs-CZ" dirty="0"/>
          </a:p>
        </p:txBody>
      </p:sp>
      <p:sp>
        <p:nvSpPr>
          <p:cNvPr id="5" name="Vývojový diagram: spojnice 4"/>
          <p:cNvSpPr/>
          <p:nvPr/>
        </p:nvSpPr>
        <p:spPr>
          <a:xfrm>
            <a:off x="7596336" y="4149080"/>
            <a:ext cx="1296144" cy="1246448"/>
          </a:xfrm>
          <a:prstGeom prst="flowChartConnector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8046487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916832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Teď pracuj samostatně</a:t>
            </a:r>
          </a:p>
          <a:p>
            <a:r>
              <a:rPr lang="cs-CZ" sz="4800" dirty="0" smtClean="0"/>
              <a:t>v pracovním listu:</a:t>
            </a:r>
            <a:endParaRPr lang="cs-CZ" sz="4800" dirty="0"/>
          </a:p>
        </p:txBody>
      </p:sp>
      <p:pic>
        <p:nvPicPr>
          <p:cNvPr id="2050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963" y="3284984"/>
            <a:ext cx="237009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5805264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Máš na to 10 minut!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786019924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Použité zdroje:</a:t>
            </a:r>
            <a:br>
              <a:rPr lang="cs-CZ" smtClean="0"/>
            </a:br>
            <a:endParaRPr lang="cs-CZ" dirty="0"/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755576" y="3789040"/>
            <a:ext cx="7016824" cy="18497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"/>
              <a:defRPr sz="1800" kern="1200">
                <a:solidFill>
                  <a:schemeClr val="tx1"/>
                </a:solidFill>
                <a:effectLst>
                  <a:outerShdw blurRad="76200" sx="101000" sy="101000" algn="ctr" rotWithShape="0">
                    <a:schemeClr val="tx1">
                      <a:lumMod val="85000"/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514350" indent="-228600" algn="l" defTabSz="914400" rtl="0" eaLnBrk="1" latinLnBrk="0" hangingPunct="1">
              <a:spcBef>
                <a:spcPts val="1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76200" sx="101000" sy="101000" algn="ctr" rotWithShape="0">
                    <a:schemeClr val="tx1">
                      <a:lumMod val="85000"/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000"/>
              </a:spcBef>
              <a:buFont typeface="Wingdings" pitchFamily="2" charset="2"/>
              <a:buChar char=""/>
              <a:defRPr sz="1800" kern="1200">
                <a:solidFill>
                  <a:schemeClr val="tx1"/>
                </a:solidFill>
                <a:effectLst>
                  <a:outerShdw blurRad="76200" sx="101000" sy="101000" algn="ctr" rotWithShape="0">
                    <a:schemeClr val="tx1">
                      <a:lumMod val="85000"/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effectLst>
                  <a:outerShdw blurRad="76200" sx="101000" sy="101000" algn="ctr" rotWithShape="0">
                    <a:schemeClr val="tx1">
                      <a:lumMod val="85000"/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000"/>
              </a:spcBef>
              <a:buFont typeface="Wingdings" pitchFamily="2" charset="2"/>
              <a:buChar char="l"/>
              <a:defRPr sz="1800" kern="1200">
                <a:solidFill>
                  <a:schemeClr val="tx1"/>
                </a:solidFill>
                <a:effectLst>
                  <a:outerShdw blurRad="76200" sx="101000" sy="101000" algn="ctr" rotWithShape="0">
                    <a:schemeClr val="tx1">
                      <a:lumMod val="85000"/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Otevřená galerie Microsoft Office</a:t>
            </a:r>
          </a:p>
          <a:p>
            <a:pPr marL="0" indent="0">
              <a:buNone/>
            </a:pPr>
            <a:r>
              <a:rPr lang="cs-CZ" b="1" u="sng">
                <a:hlinkClick r:id="rId3"/>
              </a:rPr>
              <a:t>www.microsoft.office.com</a:t>
            </a:r>
            <a:endParaRPr lang="cs-CZ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9032157"/>
      </p:ext>
    </p:extLst>
  </p:cSld>
  <p:clrMapOvr>
    <a:masterClrMapping/>
  </p:clrMapOvr>
  <p:transition spd="slow">
    <p:pull dir="d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242</Words>
  <Application>Microsoft Office PowerPoint</Application>
  <PresentationFormat>Předvádění na obrazovce (4:3)</PresentationFormat>
  <Paragraphs>167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1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Jitka</cp:lastModifiedBy>
  <cp:revision>112</cp:revision>
  <dcterms:created xsi:type="dcterms:W3CDTF">2012-03-26T21:10:22Z</dcterms:created>
  <dcterms:modified xsi:type="dcterms:W3CDTF">2012-07-16T12:11:35Z</dcterms:modified>
</cp:coreProperties>
</file>