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3"/>
  </p:notesMasterIdLst>
  <p:sldIdLst>
    <p:sldId id="289" r:id="rId3"/>
    <p:sldId id="290" r:id="rId4"/>
    <p:sldId id="282" r:id="rId5"/>
    <p:sldId id="283" r:id="rId6"/>
    <p:sldId id="284" r:id="rId7"/>
    <p:sldId id="285" r:id="rId8"/>
    <p:sldId id="286" r:id="rId9"/>
    <p:sldId id="287" r:id="rId10"/>
    <p:sldId id="291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33"/>
    <a:srgbClr val="CEF50B"/>
    <a:srgbClr val="D1F20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10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18A3E9-25C1-498A-8E51-4FEF8159FF2C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C6EBE8-6D38-4A62-BB11-0762BD97FCB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09670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1802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752475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16152" y="1267485"/>
            <a:ext cx="7235981" cy="5133316"/>
          </a:xfrm>
        </p:spPr>
        <p:txBody>
          <a:bodyPr/>
          <a:lstStyle>
            <a:lvl1pPr>
              <a:defRPr sz="11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6151" y="201702"/>
            <a:ext cx="6189583" cy="949569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150469" y="236415"/>
            <a:ext cx="785301" cy="365125"/>
          </a:xfrm>
        </p:spPr>
        <p:txBody>
          <a:bodyPr/>
          <a:lstStyle>
            <a:lvl1pPr>
              <a:defRPr sz="1400"/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>
            <a:off x="7467600" y="209550"/>
            <a:ext cx="657226" cy="431800"/>
            <a:chOff x="7467600" y="209550"/>
            <a:chExt cx="657226" cy="431800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" name="Freeform 5"/>
            <p:cNvSpPr>
              <a:spLocks/>
            </p:cNvSpPr>
            <p:nvPr/>
          </p:nvSpPr>
          <p:spPr bwMode="auto">
            <a:xfrm>
              <a:off x="7467600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5"/>
            <p:cNvSpPr>
              <a:spLocks/>
            </p:cNvSpPr>
            <p:nvPr/>
          </p:nvSpPr>
          <p:spPr bwMode="auto">
            <a:xfrm>
              <a:off x="7677151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5"/>
            <p:cNvSpPr>
              <a:spLocks/>
            </p:cNvSpPr>
            <p:nvPr/>
          </p:nvSpPr>
          <p:spPr bwMode="auto">
            <a:xfrm>
              <a:off x="7881939" y="209550"/>
              <a:ext cx="242887" cy="431800"/>
            </a:xfrm>
            <a:custGeom>
              <a:avLst/>
              <a:gdLst/>
              <a:ahLst/>
              <a:cxnLst>
                <a:cxn ang="0">
                  <a:pos x="62" y="0"/>
                </a:cxn>
                <a:cxn ang="0">
                  <a:pos x="0" y="0"/>
                </a:cxn>
                <a:cxn ang="0">
                  <a:pos x="89" y="136"/>
                </a:cxn>
                <a:cxn ang="0">
                  <a:pos x="89" y="136"/>
                </a:cxn>
                <a:cxn ang="0">
                  <a:pos x="0" y="272"/>
                </a:cxn>
                <a:cxn ang="0">
                  <a:pos x="62" y="272"/>
                </a:cxn>
                <a:cxn ang="0">
                  <a:pos x="153" y="136"/>
                </a:cxn>
                <a:cxn ang="0">
                  <a:pos x="62" y="0"/>
                </a:cxn>
              </a:cxnLst>
              <a:rect l="0" t="0" r="r" b="b"/>
              <a:pathLst>
                <a:path w="153" h="272">
                  <a:moveTo>
                    <a:pt x="62" y="0"/>
                  </a:moveTo>
                  <a:lnTo>
                    <a:pt x="0" y="0"/>
                  </a:lnTo>
                  <a:lnTo>
                    <a:pt x="89" y="136"/>
                  </a:lnTo>
                  <a:lnTo>
                    <a:pt x="89" y="136"/>
                  </a:lnTo>
                  <a:lnTo>
                    <a:pt x="0" y="272"/>
                  </a:lnTo>
                  <a:lnTo>
                    <a:pt x="62" y="272"/>
                  </a:lnTo>
                  <a:lnTo>
                    <a:pt x="153" y="136"/>
                  </a:lnTo>
                  <a:lnTo>
                    <a:pt x="62" y="0"/>
                  </a:lnTo>
                  <a:close/>
                </a:path>
              </a:pathLst>
            </a:custGeom>
            <a:grpFill/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1" grpId="1" animBg="1"/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9200" y="838200"/>
            <a:ext cx="7467600" cy="44196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1800">
                <a:solidFill>
                  <a:schemeClr val="tx1"/>
                </a:solidFill>
              </a:defRPr>
            </a:lvl2pPr>
            <a:lvl3pPr>
              <a:defRPr sz="18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199" y="4484080"/>
            <a:ext cx="7239001" cy="762000"/>
          </a:xfrm>
        </p:spPr>
        <p:txBody>
          <a:bodyPr bIns="0"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</p:spPr>
        <p:txBody>
          <a:bodyPr>
            <a:noAutofit/>
          </a:bodyPr>
          <a:lstStyle>
            <a:lvl1pPr algn="l">
              <a:defRPr sz="7200" baseline="0">
                <a:ln w="12700">
                  <a:solidFill>
                    <a:schemeClr val="tx2"/>
                  </a:solidFill>
                </a:ln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161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5102352" y="841248"/>
            <a:ext cx="3730752" cy="43891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41248"/>
            <a:ext cx="3733800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5400" y="841248"/>
            <a:ext cx="3735267" cy="533400"/>
          </a:xfrm>
        </p:spPr>
        <p:txBody>
          <a:bodyPr anchor="t">
            <a:normAutofit/>
          </a:bodyPr>
          <a:lstStyle>
            <a:lvl1pPr marL="0" indent="0">
              <a:buNone/>
              <a:defRPr sz="1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16152" y="1380744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02352" y="1380743"/>
            <a:ext cx="3730752" cy="38404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5000" y="395287"/>
            <a:ext cx="3008313" cy="1162050"/>
          </a:xfrm>
        </p:spPr>
        <p:txBody>
          <a:bodyPr anchor="b"/>
          <a:lstStyle>
            <a:lvl1pPr algn="l">
              <a:defRPr sz="2000" b="1">
                <a:ln>
                  <a:noFill/>
                </a:ln>
                <a:solidFill>
                  <a:srgbClr val="FF7605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1557337"/>
            <a:ext cx="3008313" cy="4386263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quarter" idx="13"/>
          </p:nvPr>
        </p:nvSpPr>
        <p:spPr>
          <a:xfrm>
            <a:off x="914400" y="381000"/>
            <a:ext cx="4800600" cy="59436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4624754"/>
            <a:ext cx="5486400" cy="404446"/>
          </a:xfrm>
        </p:spPr>
        <p:txBody>
          <a:bodyPr bIns="0" anchor="b"/>
          <a:lstStyle>
            <a:lvl1pPr algn="l">
              <a:defRPr sz="2000" b="1">
                <a:ln w="12700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323975" y="381000"/>
            <a:ext cx="5867400" cy="408146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9200" y="5029200"/>
            <a:ext cx="4038600" cy="1371600"/>
          </a:xfrm>
        </p:spPr>
        <p:txBody>
          <a:bodyPr/>
          <a:lstStyle>
            <a:lvl1pPr marL="0" indent="0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80439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36038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248671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155127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9675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89134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22632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556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93389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4761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490309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/>
              </a:gs>
              <a:gs pos="52000">
                <a:schemeClr val="accent6">
                  <a:lumMod val="75000"/>
                </a:schemeClr>
              </a:gs>
              <a:gs pos="100000">
                <a:schemeClr val="accent6">
                  <a:lumMod val="50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0000">
                <a:schemeClr val="accent1"/>
              </a:gs>
              <a:gs pos="100000">
                <a:schemeClr val="accent6">
                  <a:lumMod val="75000"/>
                </a:schemeClr>
              </a:gs>
            </a:gsLst>
            <a:lin ang="5400000" scaled="0"/>
          </a:gradFill>
          <a:ln>
            <a:noFill/>
          </a:ln>
          <a:effectLst>
            <a:innerShdw blurRad="190500" dist="25400">
              <a:prstClr val="black">
                <a:alpha val="6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9200" y="52578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9200" y="838200"/>
            <a:ext cx="7467600" cy="4419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59680" y="6553200"/>
            <a:ext cx="7162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0000"/>
                    <a:lumOff val="4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86800" y="5740400"/>
            <a:ext cx="381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0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Freeform 5"/>
          <p:cNvSpPr>
            <a:spLocks/>
          </p:cNvSpPr>
          <p:nvPr/>
        </p:nvSpPr>
        <p:spPr bwMode="auto">
          <a:xfrm>
            <a:off x="8453438" y="5715000"/>
            <a:ext cx="242887" cy="431800"/>
          </a:xfrm>
          <a:custGeom>
            <a:avLst/>
            <a:gdLst/>
            <a:ahLst/>
            <a:cxnLst>
              <a:cxn ang="0">
                <a:pos x="62" y="0"/>
              </a:cxn>
              <a:cxn ang="0">
                <a:pos x="0" y="0"/>
              </a:cxn>
              <a:cxn ang="0">
                <a:pos x="89" y="136"/>
              </a:cxn>
              <a:cxn ang="0">
                <a:pos x="89" y="136"/>
              </a:cxn>
              <a:cxn ang="0">
                <a:pos x="0" y="272"/>
              </a:cxn>
              <a:cxn ang="0">
                <a:pos x="62" y="272"/>
              </a:cxn>
              <a:cxn ang="0">
                <a:pos x="153" y="136"/>
              </a:cxn>
              <a:cxn ang="0">
                <a:pos x="62" y="0"/>
              </a:cxn>
            </a:cxnLst>
            <a:rect l="0" t="0" r="r" b="b"/>
            <a:pathLst>
              <a:path w="153" h="272">
                <a:moveTo>
                  <a:pt x="62" y="0"/>
                </a:moveTo>
                <a:lnTo>
                  <a:pt x="0" y="0"/>
                </a:lnTo>
                <a:lnTo>
                  <a:pt x="89" y="136"/>
                </a:lnTo>
                <a:lnTo>
                  <a:pt x="89" y="136"/>
                </a:lnTo>
                <a:lnTo>
                  <a:pt x="0" y="272"/>
                </a:lnTo>
                <a:lnTo>
                  <a:pt x="62" y="272"/>
                </a:lnTo>
                <a:lnTo>
                  <a:pt x="153" y="136"/>
                </a:lnTo>
                <a:lnTo>
                  <a:pt x="62" y="0"/>
                </a:lnTo>
                <a:close/>
              </a:path>
            </a:pathLst>
          </a:custGeom>
          <a:solidFill>
            <a:schemeClr val="tx2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-1198682" y="4821116"/>
            <a:ext cx="262596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500"/>
                            </p:stCondLst>
                            <p:childTnLst>
                              <p:par>
                                <p:cTn id="9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</p:bldLst>
  </p:timing>
  <p:txStyles>
    <p:titleStyle>
      <a:lvl1pPr algn="l" defTabSz="914400" rtl="0" eaLnBrk="1" latinLnBrk="0" hangingPunct="1">
        <a:spcBef>
          <a:spcPct val="0"/>
        </a:spcBef>
        <a:buNone/>
        <a:defRPr sz="7200" b="1" kern="1200">
          <a:ln w="12700">
            <a:solidFill>
              <a:schemeClr val="tx2"/>
            </a:solidFill>
          </a:ln>
          <a:solidFill>
            <a:schemeClr val="bg1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»"/>
        <a:defRPr sz="28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˃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&gt;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Calibri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1"/>
        </a:buClr>
        <a:buFont typeface="Calibri" pitchFamily="34" charset="0"/>
        <a:buChar char="−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39AA9C-FDE1-470C-ACB6-A36FB9AF63FE}" type="datetimeFigureOut">
              <a:rPr lang="cs-CZ" smtClean="0"/>
              <a:pPr/>
              <a:t>16.7.2012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989EB2-3F42-4D45-8600-86BF2ED41E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151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VY_32_INOVACE_II_1_02_Geometrické tvary a tělesa s využitím zrakového rozlišování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II</a:t>
            </a:r>
            <a:r>
              <a:rPr lang="cs-CZ" b="1" dirty="0" smtClean="0"/>
              <a:t>            Sada číslo:    </a:t>
            </a:r>
            <a:r>
              <a:rPr lang="cs-CZ" dirty="0"/>
              <a:t>1</a:t>
            </a:r>
            <a:r>
              <a:rPr lang="cs-CZ" b="1" dirty="0" smtClean="0"/>
              <a:t>       Pořadové číslo DUM:  </a:t>
            </a:r>
            <a:r>
              <a:rPr lang="cs-CZ" dirty="0" smtClean="0"/>
              <a:t>02</a:t>
            </a:r>
            <a:r>
              <a:rPr lang="cs-CZ" b="1" dirty="0" smtClean="0"/>
              <a:t> 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 Mgr. Jitka Valentová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894826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755576" y="425470"/>
            <a:ext cx="7704855" cy="75405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Anotace: </a:t>
            </a:r>
            <a:r>
              <a:rPr lang="cs-CZ" dirty="0" smtClean="0"/>
              <a:t>Žáci rozlišují geometrické tvary a tělesa.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Očekávaný výstup</a:t>
            </a:r>
            <a:r>
              <a:rPr lang="cs-CZ" sz="1600" b="1" dirty="0"/>
              <a:t>: </a:t>
            </a:r>
            <a:r>
              <a:rPr lang="cs-CZ" sz="1600" b="1" dirty="0" smtClean="0"/>
              <a:t> </a:t>
            </a:r>
            <a:r>
              <a:rPr lang="cs-CZ" dirty="0" smtClean="0"/>
              <a:t>Žáci umí rozlišit geometrické tvary a tělesa.</a:t>
            </a:r>
            <a:endParaRPr lang="cs-CZ" dirty="0"/>
          </a:p>
          <a:p>
            <a:endParaRPr lang="cs-CZ" sz="1600" dirty="0"/>
          </a:p>
          <a:p>
            <a:r>
              <a:rPr lang="cs-CZ" b="1" dirty="0"/>
              <a:t>Druh učebního materiálu: </a:t>
            </a:r>
            <a:r>
              <a:rPr lang="cs-CZ" dirty="0"/>
              <a:t>prezentace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Typická věková skupina: </a:t>
            </a:r>
            <a:r>
              <a:rPr lang="cs-CZ" dirty="0"/>
              <a:t>7-8 let, </a:t>
            </a:r>
            <a:r>
              <a:rPr lang="cs-CZ" dirty="0" smtClean="0"/>
              <a:t>2. </a:t>
            </a:r>
            <a:r>
              <a:rPr lang="cs-CZ" dirty="0"/>
              <a:t>třída </a:t>
            </a:r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Klíčová slova</a:t>
            </a:r>
            <a:r>
              <a:rPr lang="cs-CZ" b="1" dirty="0" smtClean="0"/>
              <a:t>: </a:t>
            </a:r>
            <a:r>
              <a:rPr lang="cs-CZ" dirty="0" smtClean="0"/>
              <a:t>geometrické tvary a tělesa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Pomůcky a materiál: </a:t>
            </a:r>
            <a:r>
              <a:rPr lang="cs-CZ" dirty="0"/>
              <a:t>interaktivní tabule, pracovní </a:t>
            </a:r>
            <a:r>
              <a:rPr lang="cs-CZ" dirty="0" smtClean="0"/>
              <a:t>list, pero, tužka, pravítko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Potřebný čas pro výuku DUM:</a:t>
            </a:r>
            <a:r>
              <a:rPr lang="cs-CZ" dirty="0"/>
              <a:t> </a:t>
            </a:r>
            <a:r>
              <a:rPr lang="cs-CZ" dirty="0" smtClean="0"/>
              <a:t>35 </a:t>
            </a:r>
            <a:r>
              <a:rPr lang="cs-CZ" dirty="0"/>
              <a:t>min</a:t>
            </a:r>
            <a:endParaRPr lang="cs-CZ" b="1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Metodické 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/>
              <a:t>Žáci dostanou pracovní list, napíšou datum a jméno. Před samostatnou prací zopakujeme s žáky naučenou látku s interaktivní tabulí. Geometrické tvary a tělesa. Najdeme příklady ve třídě a okolí. Vysvětlíme postup práce. První úkol je spočítat všechny obrazce,  trojúhelníky, kruhy, válce, obdélníky a čtverce. Napsat počet na příslušný řádek. Druhým úkolem je napsat všechna tělesa a geometrické tvary, které žáci znají. Žáci, kteří jsou dříve hotovi, mají za úkol narýsovat geometrické tvary a ještě vybarvit. Časový limit je asi </a:t>
            </a:r>
            <a:r>
              <a:rPr lang="cs-CZ" dirty="0" smtClean="0"/>
              <a:t>35 minut</a:t>
            </a:r>
            <a:r>
              <a:rPr lang="cs-CZ" dirty="0"/>
              <a:t>. Pak žáci odevzdají. </a:t>
            </a:r>
          </a:p>
          <a:p>
            <a:endParaRPr lang="cs-CZ" b="1" dirty="0" smtClean="0"/>
          </a:p>
          <a:p>
            <a:endParaRPr lang="cs-CZ" dirty="0"/>
          </a:p>
          <a:p>
            <a:endParaRPr lang="cs-CZ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51227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721461"/>
            <a:ext cx="1656184" cy="2717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83768" y="721461"/>
            <a:ext cx="4824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Geometrické tvary</a:t>
            </a:r>
            <a:endParaRPr lang="cs-CZ" sz="4800" dirty="0"/>
          </a:p>
        </p:txBody>
      </p:sp>
      <p:sp>
        <p:nvSpPr>
          <p:cNvPr id="3" name="Vývojový diagram: postup 2"/>
          <p:cNvSpPr/>
          <p:nvPr/>
        </p:nvSpPr>
        <p:spPr>
          <a:xfrm>
            <a:off x="2798789" y="4761097"/>
            <a:ext cx="1980220" cy="1224136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Vývojový diagram: spojnice 3"/>
          <p:cNvSpPr/>
          <p:nvPr/>
        </p:nvSpPr>
        <p:spPr>
          <a:xfrm>
            <a:off x="5436096" y="2523469"/>
            <a:ext cx="1796814" cy="166762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3011945" y="2523468"/>
            <a:ext cx="1690366" cy="1466073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08774" y="4818856"/>
            <a:ext cx="1224136" cy="12024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78606" y="4347164"/>
            <a:ext cx="15499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TROJÚHELNÍK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1369" y="4957372"/>
            <a:ext cx="1404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ČTVEREC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5420072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OBDÉLNÍK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3528" y="6108071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KRUH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2496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53228"/>
            <a:ext cx="1100023" cy="1805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99792" y="1124744"/>
            <a:ext cx="56886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Geometrická tělesa:</a:t>
            </a:r>
            <a:endParaRPr lang="cs-CZ" sz="4800" dirty="0"/>
          </a:p>
        </p:txBody>
      </p:sp>
      <p:sp>
        <p:nvSpPr>
          <p:cNvPr id="3" name="Vývojový diagram: paměť s přímým přístupem 2"/>
          <p:cNvSpPr/>
          <p:nvPr/>
        </p:nvSpPr>
        <p:spPr>
          <a:xfrm>
            <a:off x="1907704" y="3212976"/>
            <a:ext cx="2664296" cy="1944216"/>
          </a:xfrm>
          <a:prstGeom prst="flowChartMagneticDrum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magnetický disk 4"/>
          <p:cNvSpPr/>
          <p:nvPr/>
        </p:nvSpPr>
        <p:spPr>
          <a:xfrm>
            <a:off x="6084168" y="3861048"/>
            <a:ext cx="2138536" cy="1404736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magnetický disk 5"/>
          <p:cNvSpPr/>
          <p:nvPr/>
        </p:nvSpPr>
        <p:spPr>
          <a:xfrm>
            <a:off x="5004048" y="2492896"/>
            <a:ext cx="1224136" cy="1008112"/>
          </a:xfrm>
          <a:prstGeom prst="flowChartMagneticDis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971600" y="5661248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VÁLEC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7560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5" grpId="0" animBg="1"/>
      <p:bldP spid="6" grpId="0" animBg="1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Program Files (x86)\Microsoft Office\MEDIA\CAGCAT10\j029865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257" y="5805264"/>
            <a:ext cx="1697360" cy="100987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481513"/>
            <a:ext cx="8424936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800" dirty="0" smtClean="0"/>
              <a:t>1.Úkol</a:t>
            </a:r>
          </a:p>
          <a:p>
            <a:pPr lvl="0"/>
            <a:r>
              <a:rPr lang="cs-CZ" sz="4800" dirty="0" smtClean="0"/>
              <a:t>Spočítej</a:t>
            </a:r>
          </a:p>
          <a:p>
            <a:pPr lvl="0"/>
            <a:r>
              <a:rPr lang="cs-CZ" sz="4800" dirty="0" smtClean="0"/>
              <a:t>kolik </a:t>
            </a:r>
            <a:r>
              <a:rPr lang="cs-CZ" sz="4800" dirty="0"/>
              <a:t>je </a:t>
            </a:r>
            <a:r>
              <a:rPr lang="cs-CZ" sz="4800" dirty="0" smtClean="0"/>
              <a:t>v pracovním listě: </a:t>
            </a:r>
          </a:p>
          <a:p>
            <a:pPr lvl="0"/>
            <a:r>
              <a:rPr lang="cs-CZ" dirty="0"/>
              <a:t>	</a:t>
            </a:r>
          </a:p>
          <a:p>
            <a:r>
              <a:rPr lang="cs-CZ" sz="3200" i="1" dirty="0" smtClean="0"/>
              <a:t>Trojúhelníků</a:t>
            </a:r>
            <a:r>
              <a:rPr lang="cs-CZ" sz="3200" i="1" dirty="0"/>
              <a:t>: </a:t>
            </a:r>
            <a:r>
              <a:rPr lang="cs-CZ" i="1" dirty="0"/>
              <a:t>			…………………………………………………………………………………………………………</a:t>
            </a:r>
            <a:endParaRPr lang="cs-CZ" dirty="0"/>
          </a:p>
          <a:p>
            <a:r>
              <a:rPr lang="cs-CZ" sz="3200" i="1" dirty="0"/>
              <a:t>Obdélníků: </a:t>
            </a:r>
            <a:r>
              <a:rPr lang="cs-CZ" i="1" dirty="0"/>
              <a:t>			…………………………………………………………………………………………………………</a:t>
            </a:r>
            <a:endParaRPr lang="cs-CZ" dirty="0"/>
          </a:p>
          <a:p>
            <a:r>
              <a:rPr lang="cs-CZ" sz="3200" i="1" dirty="0"/>
              <a:t>Kruhů: </a:t>
            </a:r>
            <a:r>
              <a:rPr lang="cs-CZ" i="1" dirty="0"/>
              <a:t>			…………………………………………………………………………………………………………</a:t>
            </a:r>
            <a:endParaRPr lang="cs-CZ" dirty="0"/>
          </a:p>
          <a:p>
            <a:r>
              <a:rPr lang="cs-CZ" sz="3200" i="1" dirty="0" smtClean="0"/>
              <a:t>Válců:</a:t>
            </a:r>
          </a:p>
          <a:p>
            <a:r>
              <a:rPr lang="cs-CZ" sz="3200" i="1" dirty="0"/>
              <a:t>	</a:t>
            </a:r>
            <a:r>
              <a:rPr lang="cs-CZ" sz="3200" i="1" dirty="0" smtClean="0"/>
              <a:t>………………………………………………………….</a:t>
            </a:r>
            <a:r>
              <a:rPr lang="cs-CZ" dirty="0" smtClean="0"/>
              <a:t>	</a:t>
            </a:r>
            <a:endParaRPr lang="cs-CZ" dirty="0"/>
          </a:p>
        </p:txBody>
      </p:sp>
      <p:pic>
        <p:nvPicPr>
          <p:cNvPr id="3077" name="Picture 5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264" y="404663"/>
            <a:ext cx="1838088" cy="301611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0287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260648"/>
            <a:ext cx="7326560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/>
              <a:t>2. </a:t>
            </a:r>
            <a:r>
              <a:rPr lang="cs-CZ" sz="4800" dirty="0" smtClean="0"/>
              <a:t>Úkol</a:t>
            </a:r>
          </a:p>
          <a:p>
            <a:r>
              <a:rPr lang="cs-CZ" sz="4800" dirty="0" smtClean="0"/>
              <a:t>Napiš do pracovního listu, </a:t>
            </a:r>
            <a:r>
              <a:rPr lang="cs-CZ" sz="4800" dirty="0"/>
              <a:t>které geometrické tvary a která tělesa ještě znáš: </a:t>
            </a:r>
          </a:p>
        </p:txBody>
      </p:sp>
      <p:pic>
        <p:nvPicPr>
          <p:cNvPr id="4098" name="Picture 2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225243"/>
            <a:ext cx="1920216" cy="31508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Program Files (x86)\Microsoft Office\MEDIA\CAGCAT10\j029865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645024"/>
            <a:ext cx="4763523" cy="28341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806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1052736"/>
            <a:ext cx="3168352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KRYCHLE</a:t>
            </a:r>
          </a:p>
          <a:p>
            <a:r>
              <a:rPr lang="cs-CZ" sz="5400" dirty="0" smtClean="0"/>
              <a:t>KVÁDR</a:t>
            </a:r>
          </a:p>
          <a:p>
            <a:r>
              <a:rPr lang="cs-CZ" sz="5400" dirty="0" smtClean="0"/>
              <a:t>KOULE</a:t>
            </a:r>
          </a:p>
          <a:p>
            <a:r>
              <a:rPr lang="cs-CZ" sz="5400" dirty="0" smtClean="0"/>
              <a:t>KUŽEL</a:t>
            </a:r>
          </a:p>
          <a:p>
            <a:r>
              <a:rPr lang="cs-CZ" sz="5400" dirty="0" smtClean="0"/>
              <a:t>JEHLAN</a:t>
            </a:r>
          </a:p>
          <a:p>
            <a:r>
              <a:rPr lang="cs-CZ" sz="5400" dirty="0" smtClean="0"/>
              <a:t>HRANOL</a:t>
            </a:r>
          </a:p>
          <a:p>
            <a:endParaRPr lang="cs-CZ" sz="4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12290"/>
            <a:ext cx="3600400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800" b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defRPr>
            </a:lvl1pPr>
          </a:lstStyle>
          <a:p>
            <a:r>
              <a:rPr lang="cs-CZ" dirty="0"/>
              <a:t>TĚLESA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40388" y="186844"/>
            <a:ext cx="4008076" cy="156966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 algn="ctr">
              <a:defRPr sz="4800" b="1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defRPr>
            </a:lvl1pPr>
          </a:lstStyle>
          <a:p>
            <a:r>
              <a:rPr lang="cs-CZ" dirty="0" smtClean="0"/>
              <a:t>GEOMETRICKÉ TVARY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1960" y="1988840"/>
            <a:ext cx="56166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LICHOBĚŽNÍK</a:t>
            </a:r>
          </a:p>
          <a:p>
            <a:endParaRPr lang="cs-CZ" sz="4800" dirty="0" smtClean="0"/>
          </a:p>
          <a:p>
            <a:r>
              <a:rPr lang="cs-CZ" sz="4800" dirty="0" smtClean="0"/>
              <a:t>PĚTIÚHELNÍK</a:t>
            </a:r>
            <a:endParaRPr lang="cs-CZ" sz="4800" dirty="0"/>
          </a:p>
        </p:txBody>
      </p:sp>
      <p:sp>
        <p:nvSpPr>
          <p:cNvPr id="6" name="Lichoběžník 5"/>
          <p:cNvSpPr/>
          <p:nvPr/>
        </p:nvSpPr>
        <p:spPr>
          <a:xfrm>
            <a:off x="7812360" y="2204864"/>
            <a:ext cx="936104" cy="720080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estiúhelník 6"/>
          <p:cNvSpPr/>
          <p:nvPr/>
        </p:nvSpPr>
        <p:spPr>
          <a:xfrm>
            <a:off x="7781285" y="3344279"/>
            <a:ext cx="936104" cy="892264"/>
          </a:xfrm>
          <a:prstGeom prst="hexag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1697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Program Files (x86)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38740"/>
            <a:ext cx="3600400" cy="59078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válný popisek 1"/>
          <p:cNvSpPr/>
          <p:nvPr/>
        </p:nvSpPr>
        <p:spPr>
          <a:xfrm>
            <a:off x="5364088" y="2204864"/>
            <a:ext cx="3096344" cy="1869613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Super!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563024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006" y="188640"/>
            <a:ext cx="6643687" cy="6552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726738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2780928"/>
            <a:ext cx="72008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Použité zdroje:</a:t>
            </a:r>
          </a:p>
          <a:p>
            <a:endParaRPr lang="cs-CZ" sz="4800" dirty="0"/>
          </a:p>
          <a:p>
            <a:r>
              <a:rPr lang="cs-CZ" sz="4800" smtClean="0"/>
              <a:t>Otevřená </a:t>
            </a:r>
            <a:r>
              <a:rPr lang="cs-CZ" sz="4800" dirty="0" smtClean="0"/>
              <a:t>galerie Microsoft </a:t>
            </a:r>
            <a:r>
              <a:rPr lang="cs-CZ" sz="4800" dirty="0"/>
              <a:t>O</a:t>
            </a:r>
            <a:r>
              <a:rPr lang="cs-CZ" sz="4800" dirty="0" smtClean="0"/>
              <a:t>ffice</a:t>
            </a:r>
          </a:p>
          <a:p>
            <a:r>
              <a:rPr lang="cs-CZ" sz="4800" b="1" u="sng" dirty="0">
                <a:hlinkClick r:id="rId2"/>
              </a:rPr>
              <a:t>www.microsoft.office.com</a:t>
            </a:r>
            <a:endParaRPr lang="cs-CZ" sz="4800" dirty="0"/>
          </a:p>
          <a:p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1819680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hermal">
  <a:themeElements>
    <a:clrScheme name="Thermal">
      <a:dk1>
        <a:srgbClr val="4D5B6B"/>
      </a:dk1>
      <a:lt1>
        <a:srgbClr val="FFFFFF"/>
      </a:lt1>
      <a:dk2>
        <a:srgbClr val="675D59"/>
      </a:dk2>
      <a:lt2>
        <a:srgbClr val="E8DED8"/>
      </a:lt2>
      <a:accent1>
        <a:srgbClr val="FF7605"/>
      </a:accent1>
      <a:accent2>
        <a:srgbClr val="7F7F7F"/>
      </a:accent2>
      <a:accent3>
        <a:srgbClr val="7F5185"/>
      </a:accent3>
      <a:accent4>
        <a:srgbClr val="89AAD3"/>
      </a:accent4>
      <a:accent5>
        <a:srgbClr val="8F5B4B"/>
      </a:accent5>
      <a:accent6>
        <a:srgbClr val="C84340"/>
      </a:accent6>
      <a:hlink>
        <a:srgbClr val="89AAD3"/>
      </a:hlink>
      <a:folHlink>
        <a:srgbClr val="795185"/>
      </a:folHlink>
    </a:clrScheme>
    <a:fontScheme name="Thermal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herma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63500" dist="38100" dir="81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101600" dist="63500" dir="81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000000"/>
            </a:lightRig>
          </a:scene3d>
          <a:sp3d>
            <a:bevelT h="190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lumMod val="125000"/>
              </a:schemeClr>
            </a:gs>
            <a:gs pos="55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90000"/>
                <a:satMod val="300000"/>
                <a:lumMod val="9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8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TC101859868[[fn=Teplo]]</Template>
  <TotalTime>530</TotalTime>
  <Words>120</Words>
  <Application>Microsoft Office PowerPoint</Application>
  <PresentationFormat>Předvádění na obrazovce (4:3)</PresentationFormat>
  <Paragraphs>58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Thermal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Jarní květiny</dc:title>
  <dc:creator>Eva</dc:creator>
  <cp:lastModifiedBy>Jitka</cp:lastModifiedBy>
  <cp:revision>109</cp:revision>
  <dcterms:created xsi:type="dcterms:W3CDTF">2012-03-26T21:10:22Z</dcterms:created>
  <dcterms:modified xsi:type="dcterms:W3CDTF">2012-07-16T13:05:03Z</dcterms:modified>
</cp:coreProperties>
</file>