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  <p:sldMasterId id="2147483720" r:id="rId4"/>
    <p:sldMasterId id="2147483732" r:id="rId5"/>
    <p:sldMasterId id="2147483744" r:id="rId6"/>
    <p:sldMasterId id="2147483756" r:id="rId7"/>
    <p:sldMasterId id="2147483768" r:id="rId8"/>
    <p:sldMasterId id="2147483780" r:id="rId9"/>
  </p:sldMasterIdLst>
  <p:notesMasterIdLst>
    <p:notesMasterId r:id="rId19"/>
  </p:notesMasterIdLst>
  <p:sldIdLst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2ECE21-DBB0-42D1-B287-E06FD35B1D00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457411-3B9B-45B8-923A-6383FC119A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776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3886-C8AE-4D2D-9490-617123510B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387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BA46-01A4-4C0A-A303-F52A8973496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392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CDE20-159D-424D-B34B-02B4A8367E3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337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40521-C15E-40C1-8D53-DD6102ABDF1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159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9C09-6E85-4DBB-B846-0E3CF123FFC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563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B4616-5A15-41B0-970A-4438821B289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18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3D32-B51C-460E-93D6-93E296DA501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458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A7AC-B426-465D-BCA7-7ABC9D7B7E2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381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7ADAC-6364-4954-AAE9-4F472273A15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007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B152-721B-4ACD-AD14-163A36481AC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905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AE33E-252D-4116-851C-EACF7FF8A72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012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998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9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01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71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41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21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14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12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95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26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778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3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31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85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24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58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65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26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91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58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00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545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86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8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622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0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12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29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39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02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48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26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291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29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76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67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86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94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10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1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75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72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317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0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80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94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50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58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86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08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79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48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93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344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95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66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94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36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3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4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30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5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1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178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85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3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84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31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1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19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15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91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32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18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4D5B6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9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07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77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60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70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46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36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00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35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86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8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F368F-4FD4-413D-98DF-0E11BF0CFB2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320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4D5B6B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466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4D5B6B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1681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4D5B6B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504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4D5B6B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401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4D5B6B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4520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4D5B6B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0810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4D5B6B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0935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 dirty="0">
              <a:solidFill>
                <a:srgbClr val="4D5B6B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11285D75-3B49-467B-B785-55E3E2C987A9}" type="slidenum">
              <a:rPr lang="cs-CZ" smtClean="0">
                <a:solidFill>
                  <a:srgbClr val="675D59">
                    <a:lumMod val="60000"/>
                    <a:lumOff val="4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675D59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4D5B6B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3946A68-F6CA-4519-BBB3-0EB6406D55D4}" type="datetimeFigureOut">
              <a:rPr lang="cs-CZ" smtClean="0"/>
              <a:pPr/>
              <a:t>10.6.2012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3666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zso.cz/xu/redakce.nsf/i/nezamestnanost_v_usteckem_kraji_v_1_ctvrtleti_2012_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zso.cz/xu/redakce.nsf/i/nezamestnanost_v_usteckem_kraji_v_1_ctvrtleti_2012_" TargetMode="External"/><Relationship Id="rId1" Type="http://schemas.openxmlformats.org/officeDocument/2006/relationships/slideLayout" Target="../slideLayouts/slideLayout9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2088231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Mgr. Veronika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Kubincová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b="1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VY_32_INOVACE_02_26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_ Nezaměstnanost, úřad práce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Prezentace pro 9. ročník. Žák se seznámí s problematikou nezaměstnanosti. Ujasní si funkce úřadu práce.</a:t>
            </a: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47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676328" cy="1801475"/>
          </a:xfrm>
        </p:spPr>
        <p:txBody>
          <a:bodyPr/>
          <a:lstStyle/>
          <a:p>
            <a:r>
              <a:rPr lang="cs-CZ" sz="7200" dirty="0" smtClean="0">
                <a:solidFill>
                  <a:schemeClr val="bg2">
                    <a:lumMod val="10000"/>
                  </a:schemeClr>
                </a:solidFill>
              </a:rPr>
              <a:t>NEZAMĚSTNANOST</a:t>
            </a:r>
            <a:endParaRPr lang="cs-CZ" sz="72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356992"/>
            <a:ext cx="6189583" cy="949569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Úřad práce</a:t>
            </a:r>
            <a:endParaRPr lang="cs-CZ" sz="4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805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239000" cy="1143000"/>
          </a:xfrm>
        </p:spPr>
        <p:txBody>
          <a:bodyPr/>
          <a:lstStyle/>
          <a:p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N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ezaměstnanost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556792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>
                <a:solidFill>
                  <a:srgbClr val="E8DED8">
                    <a:lumMod val="10000"/>
                  </a:srgbClr>
                </a:solidFill>
              </a:rPr>
              <a:t>Nezaměstnaný</a:t>
            </a:r>
            <a:r>
              <a:rPr lang="cs-CZ" sz="3200" dirty="0" smtClean="0">
                <a:solidFill>
                  <a:srgbClr val="4D5B6B"/>
                </a:solidFill>
              </a:rPr>
              <a:t> je takový člověk, který je schopný a ochotný pracovat, ale nemůže najít placené místo.</a:t>
            </a:r>
          </a:p>
          <a:p>
            <a:r>
              <a:rPr lang="cs-CZ" sz="3200" dirty="0" smtClean="0">
                <a:solidFill>
                  <a:srgbClr val="4D5B6B"/>
                </a:solidFill>
              </a:rPr>
              <a:t>Osoba která: starší 15 let</a:t>
            </a:r>
          </a:p>
          <a:p>
            <a:r>
              <a:rPr lang="cs-CZ" sz="3200" dirty="0" smtClean="0">
                <a:solidFill>
                  <a:srgbClr val="4D5B6B"/>
                </a:solidFill>
              </a:rPr>
              <a:t>		    aktivně hledá práci</a:t>
            </a:r>
          </a:p>
          <a:p>
            <a:endParaRPr lang="cs-CZ" sz="3200" dirty="0" smtClean="0">
              <a:solidFill>
                <a:srgbClr val="4D5B6B"/>
              </a:solidFill>
            </a:endParaRPr>
          </a:p>
          <a:p>
            <a:r>
              <a:rPr lang="cs-CZ" sz="3200" dirty="0" smtClean="0">
                <a:solidFill>
                  <a:srgbClr val="4D5B6B"/>
                </a:solidFill>
              </a:rPr>
              <a:t>Problematikou nezaměstnanosti se zabývají ekonomiky na celém světě</a:t>
            </a:r>
          </a:p>
          <a:p>
            <a:endParaRPr lang="cs-CZ" sz="3200" dirty="0" smtClean="0">
              <a:solidFill>
                <a:srgbClr val="4D5B6B"/>
              </a:solidFill>
            </a:endParaRPr>
          </a:p>
          <a:p>
            <a:endParaRPr lang="cs-CZ" sz="3200" dirty="0">
              <a:solidFill>
                <a:srgbClr val="4D5B6B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043" y="4581128"/>
            <a:ext cx="20162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97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cs-CZ" sz="3200" u="sng" dirty="0" smtClean="0">
                <a:solidFill>
                  <a:srgbClr val="E8DED8">
                    <a:lumMod val="10000"/>
                  </a:srgbClr>
                </a:solidFill>
              </a:rPr>
              <a:t>Nezaměstnanost</a:t>
            </a:r>
            <a:r>
              <a:rPr lang="cs-CZ" sz="3200" dirty="0" smtClean="0">
                <a:solidFill>
                  <a:srgbClr val="4D5B6B"/>
                </a:solidFill>
              </a:rPr>
              <a:t> </a:t>
            </a:r>
            <a:r>
              <a:rPr lang="cs-CZ" sz="3200" dirty="0">
                <a:solidFill>
                  <a:srgbClr val="4D5B6B"/>
                </a:solidFill>
              </a:rPr>
              <a:t>= stav v národním hospodářství, kde část </a:t>
            </a:r>
            <a:r>
              <a:rPr lang="cs-CZ" sz="3200" dirty="0" smtClean="0">
                <a:solidFill>
                  <a:srgbClr val="4D5B6B"/>
                </a:solidFill>
              </a:rPr>
              <a:t>pracovníků dobrovolně nechce pracovat nebo </a:t>
            </a:r>
            <a:r>
              <a:rPr lang="cs-CZ" sz="3200" dirty="0">
                <a:solidFill>
                  <a:srgbClr val="4D5B6B"/>
                </a:solidFill>
              </a:rPr>
              <a:t>nenalézá </a:t>
            </a:r>
            <a:r>
              <a:rPr lang="cs-CZ" sz="3200" dirty="0" smtClean="0">
                <a:solidFill>
                  <a:srgbClr val="4D5B6B"/>
                </a:solidFill>
              </a:rPr>
              <a:t>uplatnění.</a:t>
            </a:r>
          </a:p>
          <a:p>
            <a:pPr algn="just">
              <a:defRPr/>
            </a:pPr>
            <a:endParaRPr lang="cs-CZ" sz="3200" dirty="0" smtClean="0">
              <a:solidFill>
                <a:srgbClr val="4D5B6B"/>
              </a:solidFill>
            </a:endParaRPr>
          </a:p>
          <a:p>
            <a:pPr algn="just">
              <a:defRPr/>
            </a:pPr>
            <a:r>
              <a:rPr lang="cs-CZ" sz="3200" u="sng" dirty="0">
                <a:solidFill>
                  <a:srgbClr val="E8DED8">
                    <a:lumMod val="10000"/>
                  </a:srgbClr>
                </a:solidFill>
              </a:rPr>
              <a:t>Nezaměstnanost</a:t>
            </a:r>
            <a:r>
              <a:rPr lang="cs-CZ" sz="3200" dirty="0">
                <a:solidFill>
                  <a:srgbClr val="4D5B6B"/>
                </a:solidFill>
              </a:rPr>
              <a:t> vzniká poruchami na trhu práce</a:t>
            </a:r>
          </a:p>
          <a:p>
            <a:pPr algn="just">
              <a:defRPr/>
            </a:pPr>
            <a:endParaRPr lang="cs-CZ" sz="3200" dirty="0">
              <a:solidFill>
                <a:srgbClr val="4D5B6B"/>
              </a:solidFill>
            </a:endParaRPr>
          </a:p>
          <a:p>
            <a:pPr algn="just">
              <a:defRPr/>
            </a:pPr>
            <a:r>
              <a:rPr lang="cs-CZ" sz="3200" u="sng" dirty="0">
                <a:solidFill>
                  <a:srgbClr val="E8DED8">
                    <a:lumMod val="10000"/>
                  </a:srgbClr>
                </a:solidFill>
              </a:rPr>
              <a:t>Nezaměstnaní</a:t>
            </a:r>
            <a:r>
              <a:rPr lang="cs-CZ" sz="3200" dirty="0">
                <a:solidFill>
                  <a:srgbClr val="4D5B6B"/>
                </a:solidFill>
              </a:rPr>
              <a:t> se mohou evidovat na úřadech práce a ze státního rozpočtu mají nárok na podporu v nezaměstnanosti po určité období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784963"/>
            <a:ext cx="1835150" cy="187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952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0"/>
            <a:ext cx="8712968" cy="1143000"/>
          </a:xfrm>
        </p:spPr>
        <p:txBody>
          <a:bodyPr/>
          <a:lstStyle/>
          <a:p>
            <a:r>
              <a:rPr lang="cs-CZ" sz="6600" dirty="0" smtClean="0">
                <a:solidFill>
                  <a:schemeClr val="bg2">
                    <a:lumMod val="10000"/>
                  </a:schemeClr>
                </a:solidFill>
              </a:rPr>
              <a:t>Druhy nezaměstnanosti</a:t>
            </a:r>
            <a:endParaRPr lang="cs-CZ" sz="6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124744"/>
            <a:ext cx="87129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Tx/>
              <a:buAutoNum type="arabicParenR"/>
            </a:pPr>
            <a:r>
              <a:rPr lang="cs-CZ" sz="3200" b="1" u="sng" dirty="0">
                <a:solidFill>
                  <a:srgbClr val="E8DED8">
                    <a:lumMod val="10000"/>
                  </a:srgbClr>
                </a:solidFill>
              </a:rPr>
              <a:t>f</a:t>
            </a:r>
            <a:r>
              <a:rPr lang="cs-CZ" sz="3200" b="1" u="sng" dirty="0" smtClean="0">
                <a:solidFill>
                  <a:srgbClr val="E8DED8">
                    <a:lumMod val="10000"/>
                  </a:srgbClr>
                </a:solidFill>
              </a:rPr>
              <a:t>rikční</a:t>
            </a:r>
            <a:r>
              <a:rPr lang="cs-CZ" sz="3200" dirty="0" smtClean="0">
                <a:solidFill>
                  <a:srgbClr val="E8DED8">
                    <a:lumMod val="10000"/>
                  </a:srgbClr>
                </a:solidFill>
              </a:rPr>
              <a:t> = </a:t>
            </a:r>
            <a:r>
              <a:rPr lang="cs-CZ" sz="3200" dirty="0" smtClean="0">
                <a:solidFill>
                  <a:srgbClr val="4D5B6B"/>
                </a:solidFill>
              </a:rPr>
              <a:t>období mezi opuštěním pracovního místa a nástupem do místa nového</a:t>
            </a:r>
          </a:p>
          <a:p>
            <a:pPr marL="514350" indent="-514350">
              <a:buFontTx/>
              <a:buAutoNum type="arabicParenR"/>
            </a:pPr>
            <a:r>
              <a:rPr lang="cs-CZ" sz="3200" b="1" u="sng" dirty="0" smtClean="0">
                <a:solidFill>
                  <a:srgbClr val="E8DED8">
                    <a:lumMod val="10000"/>
                  </a:srgbClr>
                </a:solidFill>
              </a:rPr>
              <a:t>dobrovolná</a:t>
            </a:r>
            <a:r>
              <a:rPr lang="cs-CZ" sz="3200" dirty="0" smtClean="0">
                <a:solidFill>
                  <a:srgbClr val="4D5B6B"/>
                </a:solidFill>
              </a:rPr>
              <a:t> = člověk je dobrovolně nezaměstnaný, není ochoten přijmout práci</a:t>
            </a:r>
          </a:p>
          <a:p>
            <a:pPr marL="514350" indent="-514350">
              <a:buFontTx/>
              <a:buAutoNum type="arabicParenR"/>
            </a:pPr>
            <a:r>
              <a:rPr lang="cs-CZ" sz="3200" b="1" u="sng" dirty="0">
                <a:solidFill>
                  <a:srgbClr val="E8DED8">
                    <a:lumMod val="10000"/>
                  </a:srgbClr>
                </a:solidFill>
              </a:rPr>
              <a:t>s</a:t>
            </a:r>
            <a:r>
              <a:rPr lang="cs-CZ" sz="3200" b="1" u="sng" dirty="0" smtClean="0">
                <a:solidFill>
                  <a:srgbClr val="E8DED8">
                    <a:lumMod val="10000"/>
                  </a:srgbClr>
                </a:solidFill>
              </a:rPr>
              <a:t>ystémová</a:t>
            </a:r>
            <a:r>
              <a:rPr lang="cs-CZ" sz="3200" dirty="0" smtClean="0">
                <a:solidFill>
                  <a:srgbClr val="4D5B6B"/>
                </a:solidFill>
              </a:rPr>
              <a:t> = člověk opravdu nemůže sehnat práci ve svém oboru (příliš mnoho horníku po uzavření dolu)</a:t>
            </a:r>
          </a:p>
          <a:p>
            <a:pPr marL="514350" indent="-514350">
              <a:buFontTx/>
              <a:buAutoNum type="arabicParenR"/>
            </a:pPr>
            <a:r>
              <a:rPr lang="cs-CZ" sz="3200" b="1" u="sng" dirty="0" smtClean="0">
                <a:solidFill>
                  <a:srgbClr val="E8DED8">
                    <a:lumMod val="10000"/>
                  </a:srgbClr>
                </a:solidFill>
              </a:rPr>
              <a:t>Sezonní </a:t>
            </a:r>
            <a:r>
              <a:rPr lang="cs-CZ" sz="3200" dirty="0" smtClean="0">
                <a:solidFill>
                  <a:srgbClr val="4D5B6B"/>
                </a:solidFill>
              </a:rPr>
              <a:t>=</a:t>
            </a:r>
            <a:r>
              <a:rPr lang="cs-CZ" sz="3200" b="1" dirty="0" smtClean="0">
                <a:solidFill>
                  <a:srgbClr val="4D5B6B"/>
                </a:solidFill>
              </a:rPr>
              <a:t> </a:t>
            </a:r>
            <a:r>
              <a:rPr lang="cs-CZ" sz="3200" dirty="0" smtClean="0">
                <a:solidFill>
                  <a:srgbClr val="4D5B6B"/>
                </a:solidFill>
              </a:rPr>
              <a:t>podmíněna sezonní prací (například zemědělství, správce lyžařských vleků)</a:t>
            </a:r>
            <a:endParaRPr lang="cs-CZ" sz="3200" dirty="0">
              <a:solidFill>
                <a:srgbClr val="4D5B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65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12968" cy="1143000"/>
          </a:xfrm>
        </p:spPr>
        <p:txBody>
          <a:bodyPr/>
          <a:lstStyle/>
          <a:p>
            <a:r>
              <a:rPr lang="cs-CZ" sz="6000" dirty="0" smtClean="0"/>
              <a:t>Důsledky nezaměstnanosti</a:t>
            </a:r>
            <a:endParaRPr lang="cs-CZ" sz="6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268760"/>
            <a:ext cx="864096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>
                <a:solidFill>
                  <a:srgbClr val="4D5B6B"/>
                </a:solidFill>
              </a:rPr>
              <a:t>Stát musí vyplácet větší množství finančních prostředků  na podporách v nezaměstnanosti </a:t>
            </a:r>
          </a:p>
          <a:p>
            <a:pPr algn="just"/>
            <a:endParaRPr lang="cs-CZ" sz="3200" dirty="0" smtClean="0">
              <a:solidFill>
                <a:srgbClr val="4D5B6B"/>
              </a:solidFill>
            </a:endParaRPr>
          </a:p>
          <a:p>
            <a:r>
              <a:rPr lang="cs-CZ" sz="3200" dirty="0" smtClean="0">
                <a:solidFill>
                  <a:srgbClr val="4D5B6B"/>
                </a:solidFill>
              </a:rPr>
              <a:t>V rodinném prostředí – rodič, který přijde o zaměstnání může mít psychické problémy, sníží se sociální úroveň rodiny.</a:t>
            </a:r>
          </a:p>
          <a:p>
            <a:r>
              <a:rPr lang="cs-CZ" sz="3200" dirty="0" smtClean="0">
                <a:solidFill>
                  <a:srgbClr val="4D5B6B"/>
                </a:solidFill>
              </a:rPr>
              <a:t>To může vést k sociálně patologickým jevům jako je alkoholismus, gamblerství, zvýšená míra rozvodovosti.</a:t>
            </a:r>
          </a:p>
          <a:p>
            <a:pPr algn="just"/>
            <a:endParaRPr lang="cs-CZ" sz="3200" dirty="0" smtClean="0">
              <a:solidFill>
                <a:srgbClr val="4D5B6B"/>
              </a:solidFill>
            </a:endParaRPr>
          </a:p>
          <a:p>
            <a:pPr algn="just"/>
            <a:r>
              <a:rPr lang="cs-CZ" sz="3200" dirty="0" smtClean="0">
                <a:solidFill>
                  <a:srgbClr val="4D5B6B"/>
                </a:solidFill>
              </a:rPr>
              <a:t>Nezaměstnanost má sociální dopady </a:t>
            </a:r>
            <a:r>
              <a:rPr lang="cs-CZ" sz="3200" b="1" i="1" dirty="0" smtClean="0">
                <a:solidFill>
                  <a:srgbClr val="4D5B6B"/>
                </a:solidFill>
              </a:rPr>
              <a:t> </a:t>
            </a:r>
            <a:endParaRPr lang="cs-CZ" sz="3200" dirty="0" smtClean="0">
              <a:solidFill>
                <a:srgbClr val="4D5B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22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7239000" cy="1143000"/>
          </a:xfrm>
        </p:spPr>
        <p:txBody>
          <a:bodyPr/>
          <a:lstStyle/>
          <a:p>
            <a:r>
              <a:rPr lang="cs-CZ" dirty="0" smtClean="0"/>
              <a:t>Úřad práce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412776"/>
            <a:ext cx="856895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4D5B6B"/>
                </a:solidFill>
              </a:rPr>
              <a:t>Státní instituce.</a:t>
            </a:r>
          </a:p>
          <a:p>
            <a:r>
              <a:rPr lang="cs-CZ" sz="3200" b="1" u="sng" dirty="0" smtClean="0">
                <a:solidFill>
                  <a:srgbClr val="4D5B6B"/>
                </a:solidFill>
              </a:rPr>
              <a:t>Zprostředkovává práci</a:t>
            </a:r>
            <a:r>
              <a:rPr lang="cs-CZ" sz="3200" dirty="0" smtClean="0">
                <a:solidFill>
                  <a:srgbClr val="4D5B6B"/>
                </a:solidFill>
              </a:rPr>
              <a:t>, informace z oblasti pracovního trhu.</a:t>
            </a:r>
          </a:p>
          <a:p>
            <a:r>
              <a:rPr lang="cs-CZ" sz="3200" dirty="0" smtClean="0">
                <a:solidFill>
                  <a:srgbClr val="4D5B6B"/>
                </a:solidFill>
              </a:rPr>
              <a:t>To vše nabízí nejen v České republice, ale i v Evropské unii.</a:t>
            </a:r>
          </a:p>
          <a:p>
            <a:r>
              <a:rPr lang="cs-CZ" sz="3200" b="1" u="sng" dirty="0" smtClean="0">
                <a:solidFill>
                  <a:srgbClr val="4D5B6B"/>
                </a:solidFill>
              </a:rPr>
              <a:t>Umožňuje rekvalifikaci </a:t>
            </a:r>
            <a:r>
              <a:rPr lang="cs-CZ" sz="3200" dirty="0" smtClean="0">
                <a:solidFill>
                  <a:srgbClr val="4D5B6B"/>
                </a:solidFill>
              </a:rPr>
              <a:t>(získání nové kvalifikace)</a:t>
            </a:r>
            <a:endParaRPr lang="cs-CZ" sz="3200" dirty="0">
              <a:solidFill>
                <a:srgbClr val="4D5B6B"/>
              </a:solidFill>
            </a:endParaRPr>
          </a:p>
          <a:p>
            <a:r>
              <a:rPr lang="cs-CZ" sz="3200" dirty="0" smtClean="0">
                <a:solidFill>
                  <a:srgbClr val="4D5B6B"/>
                </a:solidFill>
              </a:rPr>
              <a:t>Zajišťuje </a:t>
            </a:r>
            <a:r>
              <a:rPr lang="cs-CZ" sz="3200" b="1" u="sng" dirty="0" smtClean="0">
                <a:solidFill>
                  <a:srgbClr val="4D5B6B"/>
                </a:solidFill>
              </a:rPr>
              <a:t>podporu v nezaměstnanosti </a:t>
            </a:r>
            <a:r>
              <a:rPr lang="cs-CZ" sz="3200" dirty="0" smtClean="0">
                <a:solidFill>
                  <a:srgbClr val="4D5B6B"/>
                </a:solidFill>
              </a:rPr>
              <a:t>stanovenou zákonem.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5733256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E8DED8">
                    <a:lumMod val="10000"/>
                  </a:srgbClr>
                </a:solidFill>
              </a:rPr>
              <a:t>DÚ: Zjisti adresu a úřední hodiny Úřadu práce v Klášterci nad Ohří</a:t>
            </a:r>
          </a:p>
        </p:txBody>
      </p:sp>
    </p:spTree>
    <p:extLst>
      <p:ext uri="{BB962C8B-B14F-4D97-AF65-F5344CB8AC3E}">
        <p14:creationId xmlns:p14="http://schemas.microsoft.com/office/powerpoint/2010/main" val="264959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u="sng" dirty="0" smtClean="0">
                <a:solidFill>
                  <a:srgbClr val="4D5B6B"/>
                </a:solidFill>
              </a:rPr>
              <a:t>Nezaměstnanost v Ústeckém kraji</a:t>
            </a:r>
          </a:p>
          <a:p>
            <a:r>
              <a:rPr lang="cs-CZ" sz="3200" dirty="0" smtClean="0">
                <a:solidFill>
                  <a:srgbClr val="4D5B6B"/>
                </a:solidFill>
              </a:rPr>
              <a:t>(informace z českého statistického úřadu)</a:t>
            </a:r>
            <a:endParaRPr lang="cs-CZ" sz="3200" dirty="0">
              <a:solidFill>
                <a:srgbClr val="4D5B6B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64096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5661248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4D5B6B"/>
                </a:solidFill>
                <a:hlinkClick r:id="rId3"/>
              </a:rPr>
              <a:t>http://www.czso.cz/xu/redakce.nsf/i/nezamestnanost_v_usteckem_kraji_v_1_ctvrtleti_2012_</a:t>
            </a:r>
            <a:endParaRPr lang="cs-CZ" dirty="0">
              <a:solidFill>
                <a:srgbClr val="4D5B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81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568952" cy="936104"/>
          </a:xfrm>
        </p:spPr>
        <p:txBody>
          <a:bodyPr/>
          <a:lstStyle/>
          <a:p>
            <a:r>
              <a:rPr lang="cs-CZ" sz="5400" i="1" u="sng" dirty="0" smtClean="0">
                <a:solidFill>
                  <a:schemeClr val="bg2">
                    <a:lumMod val="10000"/>
                  </a:schemeClr>
                </a:solidFill>
              </a:rPr>
              <a:t>Použitá literatura a odkazy</a:t>
            </a:r>
            <a:endParaRPr lang="cs-CZ" sz="5400" i="1" u="sng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340768"/>
            <a:ext cx="8568952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200" dirty="0" smtClean="0">
                <a:solidFill>
                  <a:prstClr val="black"/>
                </a:solidFill>
              </a:rPr>
              <a:t>Obrázky použity ze sady Office</a:t>
            </a:r>
          </a:p>
          <a:p>
            <a:pPr marL="342900" indent="-342900">
              <a:buFontTx/>
              <a:buChar char="-"/>
            </a:pPr>
            <a:r>
              <a:rPr lang="cs-CZ" sz="2200" dirty="0" smtClean="0">
                <a:solidFill>
                  <a:prstClr val="black"/>
                </a:solidFill>
              </a:rPr>
              <a:t>Není-li uvedeno jinak je materiál dílem autorky podle učebních osnov odpovídajících ŠVP vyučovaných podle učebnic:</a:t>
            </a:r>
          </a:p>
          <a:p>
            <a:r>
              <a:rPr lang="cs-CZ" sz="2200" dirty="0" smtClean="0">
                <a:solidFill>
                  <a:prstClr val="black"/>
                </a:solidFill>
              </a:rPr>
              <a:t> JANOŠKOVÁ, D. a kol. autorů. </a:t>
            </a:r>
            <a:r>
              <a:rPr lang="cs-CZ" sz="2200" i="1" dirty="0" smtClean="0">
                <a:solidFill>
                  <a:prstClr val="black"/>
                </a:solidFill>
              </a:rPr>
              <a:t>Občanská výchova 9, Rodinná výchova 9, učebnice pro základní školy a víceletá gymnázia. </a:t>
            </a:r>
            <a:r>
              <a:rPr lang="cs-CZ" sz="2200" dirty="0" smtClean="0">
                <a:solidFill>
                  <a:prstClr val="black"/>
                </a:solidFill>
              </a:rPr>
              <a:t>1st </a:t>
            </a:r>
            <a:r>
              <a:rPr lang="cs-CZ" sz="2200" dirty="0" err="1" smtClean="0">
                <a:solidFill>
                  <a:prstClr val="black"/>
                </a:solidFill>
              </a:rPr>
              <a:t>ed</a:t>
            </a:r>
            <a:r>
              <a:rPr lang="cs-CZ" sz="2200" dirty="0" smtClean="0">
                <a:solidFill>
                  <a:prstClr val="black"/>
                </a:solidFill>
              </a:rPr>
              <a:t>. Plzeň: Fraus, 2006. ISBN 80-7238-528-0.</a:t>
            </a:r>
          </a:p>
          <a:p>
            <a:r>
              <a:rPr lang="cs-CZ" sz="2200" dirty="0" smtClean="0">
                <a:solidFill>
                  <a:prstClr val="black"/>
                </a:solidFill>
              </a:rPr>
              <a:t>JANOŠKOVÁ, D., ONDRÁČKOVÁ, M.,ČABALOVÁ,D. </a:t>
            </a:r>
            <a:r>
              <a:rPr lang="cs-CZ" sz="2200" i="1" dirty="0" smtClean="0">
                <a:solidFill>
                  <a:prstClr val="black"/>
                </a:solidFill>
              </a:rPr>
              <a:t>Občanská výchova 9, Rodinná výchova 9, příručka pro učitele. </a:t>
            </a:r>
            <a:r>
              <a:rPr lang="cs-CZ" sz="2200" dirty="0" smtClean="0">
                <a:solidFill>
                  <a:prstClr val="black"/>
                </a:solidFill>
              </a:rPr>
              <a:t>1st </a:t>
            </a:r>
            <a:r>
              <a:rPr lang="cs-CZ" sz="2200" dirty="0" err="1" smtClean="0">
                <a:solidFill>
                  <a:prstClr val="black"/>
                </a:solidFill>
              </a:rPr>
              <a:t>ed</a:t>
            </a:r>
            <a:r>
              <a:rPr lang="cs-CZ" sz="2200" dirty="0" smtClean="0">
                <a:solidFill>
                  <a:prstClr val="black"/>
                </a:solidFill>
              </a:rPr>
              <a:t>. Plzeň: Fraus, 2007. ISBN 978-80-7238-529-4.</a:t>
            </a:r>
          </a:p>
          <a:p>
            <a:endParaRPr lang="cs-CZ" sz="2200" dirty="0" smtClean="0">
              <a:solidFill>
                <a:srgbClr val="4D5B6B"/>
              </a:solidFill>
            </a:endParaRPr>
          </a:p>
          <a:p>
            <a:r>
              <a:rPr lang="cs-CZ" sz="2200" dirty="0" smtClean="0">
                <a:solidFill>
                  <a:srgbClr val="4D5B6B"/>
                </a:solidFill>
                <a:hlinkClick r:id="rId2"/>
              </a:rPr>
              <a:t>http://www.czso.cz/xu/redakce.nsf/i/nezamestnanost_v_usteckem_kraji_v_1_ctvrtleti_2012_</a:t>
            </a:r>
            <a:r>
              <a:rPr lang="cs-CZ" sz="2200" dirty="0" smtClean="0">
                <a:solidFill>
                  <a:srgbClr val="4D5B6B"/>
                </a:solidFill>
              </a:rPr>
              <a:t> (citováno  30.1.)</a:t>
            </a:r>
          </a:p>
          <a:p>
            <a:endParaRPr lang="cs-CZ" sz="2200" dirty="0" smtClean="0">
              <a:solidFill>
                <a:srgbClr val="4D5B6B"/>
              </a:solidFill>
            </a:endParaRPr>
          </a:p>
          <a:p>
            <a:pPr marL="46037" indent="0">
              <a:buNone/>
            </a:pPr>
            <a:r>
              <a:rPr lang="cs-CZ" sz="2000" i="1" dirty="0"/>
              <a:t>Citováno </a:t>
            </a:r>
            <a:r>
              <a:rPr lang="cs-CZ" sz="2000" i="1"/>
              <a:t>dne </a:t>
            </a:r>
            <a:r>
              <a:rPr lang="cs-CZ" sz="2000" i="1" smtClean="0"/>
              <a:t>28.1.2012</a:t>
            </a:r>
            <a:endParaRPr lang="cs-CZ" sz="2000" i="1" dirty="0"/>
          </a:p>
          <a:p>
            <a:pPr marL="46037" indent="0">
              <a:buNone/>
            </a:pPr>
            <a:r>
              <a:rPr lang="cs-CZ" sz="2000" i="1" dirty="0"/>
              <a:t>DUM uložen na- http://</a:t>
            </a:r>
            <a:r>
              <a:rPr lang="cs-CZ" sz="2000" i="1" dirty="0" smtClean="0"/>
              <a:t>dumy.cz/materialy/prehled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54342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358</Words>
  <Application>Microsoft Office PowerPoint</Application>
  <PresentationFormat>Předvádění na obrazovce (4:3)</PresentationFormat>
  <Paragraphs>47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9</vt:i4>
      </vt:variant>
      <vt:variant>
        <vt:lpstr>Nadpisy snímků</vt:lpstr>
      </vt:variant>
      <vt:variant>
        <vt:i4>9</vt:i4>
      </vt:variant>
    </vt:vector>
  </HeadingPairs>
  <TitlesOfParts>
    <vt:vector size="18" baseType="lpstr">
      <vt:lpstr>2_Motiv systému Office</vt:lpstr>
      <vt:lpstr>Thermal</vt:lpstr>
      <vt:lpstr>1_Thermal</vt:lpstr>
      <vt:lpstr>2_Thermal</vt:lpstr>
      <vt:lpstr>3_Thermal</vt:lpstr>
      <vt:lpstr>4_Thermal</vt:lpstr>
      <vt:lpstr>5_Thermal</vt:lpstr>
      <vt:lpstr>6_Thermal</vt:lpstr>
      <vt:lpstr>7_Thermal</vt:lpstr>
      <vt:lpstr>Název školy: ZŠ Klášterec nad Ohří, Krátká 676 Autor: Mgr. Veronika Kubincová Název materiálu: VY_32_INOVACE_02_26_ Nezaměstnanost, úřad práce Číslo projektu: CZ.1.07/1.4.00/21.1115  </vt:lpstr>
      <vt:lpstr>NEZAMĚSTNANOST</vt:lpstr>
      <vt:lpstr>Nezaměstnanost</vt:lpstr>
      <vt:lpstr>Prezentace aplikace PowerPoint</vt:lpstr>
      <vt:lpstr>Druhy nezaměstnanosti</vt:lpstr>
      <vt:lpstr>Důsledky nezaměstnanosti</vt:lpstr>
      <vt:lpstr>Úřad práce</vt:lpstr>
      <vt:lpstr>Prezentace aplikace PowerPoint</vt:lpstr>
      <vt:lpstr>Použitá literatura a 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Klášterec nad Ohří, Krátká 676 Autor: Mgr. Veronika Kubincová Název materiálu: VY_32_INOVACE_1_25_ Hospodaření Číslo projektu: CZ.1.07/1.4.00/21.1115  </dc:title>
  <dc:creator>Kabinet</dc:creator>
  <cp:lastModifiedBy>Kabinet</cp:lastModifiedBy>
  <cp:revision>7</cp:revision>
  <dcterms:created xsi:type="dcterms:W3CDTF">2012-01-30T17:26:26Z</dcterms:created>
  <dcterms:modified xsi:type="dcterms:W3CDTF">2012-06-10T12:46:16Z</dcterms:modified>
</cp:coreProperties>
</file>