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85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</p:sldMasterIdLst>
  <p:notesMasterIdLst>
    <p:notesMasterId r:id="rId17"/>
  </p:notesMasterIdLst>
  <p:sldIdLst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829584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4966440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6480989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1950698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0255214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976612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6642713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5034324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8447259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1043819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7084964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918820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147833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182114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6863621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572178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1967254"/>
      </p:ext>
    </p:extLst>
  </p:cSld>
  <p:clrMapOvr>
    <a:masterClrMapping/>
  </p:clrMapOvr>
  <p:transition spd="slow">
    <p:randomBar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4332712"/>
      </p:ext>
    </p:extLst>
  </p:cSld>
  <p:clrMapOvr>
    <a:masterClrMapping/>
  </p:clrMapOvr>
  <p:transition spd="slow">
    <p:randomBar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6088114"/>
      </p:ext>
    </p:extLst>
  </p:cSld>
  <p:clrMapOvr>
    <a:masterClrMapping/>
  </p:clrMapOvr>
  <p:transition spd="slow">
    <p:randomBar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100200592"/>
      </p:ext>
    </p:extLst>
  </p:cSld>
  <p:clrMapOvr>
    <a:masterClrMapping/>
  </p:clrMapOvr>
  <p:transition spd="slow">
    <p:randomBar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3813449"/>
      </p:ext>
    </p:extLst>
  </p:cSld>
  <p:clrMapOvr>
    <a:masterClrMapping/>
  </p:clrMapOvr>
  <p:transition spd="slow">
    <p:randomBar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8478510"/>
      </p:ext>
    </p:extLst>
  </p:cSld>
  <p:clrMapOvr>
    <a:masterClrMapping/>
  </p:clrMapOvr>
  <p:transition spd="slow">
    <p:randomBar dir="vert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8465178"/>
      </p:ext>
    </p:extLst>
  </p:cSld>
  <p:clrMapOvr>
    <a:masterClrMapping/>
  </p:clrMapOvr>
  <p:transition spd="slow">
    <p:randomBar dir="vert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7756338"/>
      </p:ext>
    </p:extLst>
  </p:cSld>
  <p:clrMapOvr>
    <a:masterClrMapping/>
  </p:clrMapOvr>
  <p:transition spd="slow">
    <p:randomBar dir="vert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120245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3532830"/>
      </p:ext>
    </p:extLst>
  </p:cSld>
  <p:clrMapOvr>
    <a:masterClrMapping/>
  </p:clrMapOvr>
  <p:transition spd="slow">
    <p:randomBar dir="vert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83308"/>
      </p:ext>
    </p:extLst>
  </p:cSld>
  <p:clrMapOvr>
    <a:masterClrMapping/>
  </p:clrMapOvr>
  <p:transition spd="slow">
    <p:randomBar dir="vert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8092514"/>
      </p:ext>
    </p:extLst>
  </p:cSld>
  <p:clrMapOvr>
    <a:masterClrMapping/>
  </p:clrMapOvr>
  <p:transition spd="slow">
    <p:randomBar dir="vert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4967705"/>
      </p:ext>
    </p:extLst>
  </p:cSld>
  <p:clrMapOvr>
    <a:masterClrMapping/>
  </p:clrMapOvr>
  <p:transition spd="slow">
    <p:randomBar dir="vert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6096429"/>
      </p:ext>
    </p:extLst>
  </p:cSld>
  <p:clrMapOvr>
    <a:masterClrMapping/>
  </p:clrMapOvr>
  <p:transition spd="slow">
    <p:randomBar dir="vert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784139294"/>
      </p:ext>
    </p:extLst>
  </p:cSld>
  <p:clrMapOvr>
    <a:masterClrMapping/>
  </p:clrMapOvr>
  <p:transition spd="slow">
    <p:randomBar dir="vert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0104644"/>
      </p:ext>
    </p:extLst>
  </p:cSld>
  <p:clrMapOvr>
    <a:masterClrMapping/>
  </p:clrMapOvr>
  <p:transition spd="slow">
    <p:randomBar dir="vert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8738039"/>
      </p:ext>
    </p:extLst>
  </p:cSld>
  <p:clrMapOvr>
    <a:masterClrMapping/>
  </p:clrMapOvr>
  <p:transition spd="slow">
    <p:randomBar dir="vert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6513866"/>
      </p:ext>
    </p:extLst>
  </p:cSld>
  <p:clrMapOvr>
    <a:masterClrMapping/>
  </p:clrMapOvr>
  <p:transition spd="slow">
    <p:randomBar dir="vert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363505"/>
      </p:ext>
    </p:extLst>
  </p:cSld>
  <p:clrMapOvr>
    <a:masterClrMapping/>
  </p:clrMapOvr>
  <p:transition spd="slow">
    <p:randomBar dir="vert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800068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5902618"/>
      </p:ext>
    </p:extLst>
  </p:cSld>
  <p:clrMapOvr>
    <a:masterClrMapping/>
  </p:clrMapOvr>
  <p:transition spd="slow">
    <p:randomBar dir="vert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6646481"/>
      </p:ext>
    </p:extLst>
  </p:cSld>
  <p:clrMapOvr>
    <a:masterClrMapping/>
  </p:clrMapOvr>
  <p:transition spd="slow">
    <p:randomBar dir="vert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1453653"/>
      </p:ext>
    </p:extLst>
  </p:cSld>
  <p:clrMapOvr>
    <a:masterClrMapping/>
  </p:clrMapOvr>
  <p:transition spd="slow">
    <p:randomBar dir="vert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989689"/>
      </p:ext>
    </p:extLst>
  </p:cSld>
  <p:clrMapOvr>
    <a:masterClrMapping/>
  </p:clrMapOvr>
  <p:transition spd="slow">
    <p:randomBar dir="vert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6712746"/>
      </p:ext>
    </p:extLst>
  </p:cSld>
  <p:clrMapOvr>
    <a:masterClrMapping/>
  </p:clrMapOvr>
  <p:transition spd="slow">
    <p:randomBar dir="vert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194184497"/>
      </p:ext>
    </p:extLst>
  </p:cSld>
  <p:clrMapOvr>
    <a:masterClrMapping/>
  </p:clrMapOvr>
  <p:transition spd="slow">
    <p:randomBar dir="vert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9154846"/>
      </p:ext>
    </p:extLst>
  </p:cSld>
  <p:clrMapOvr>
    <a:masterClrMapping/>
  </p:clrMapOvr>
  <p:transition spd="slow">
    <p:randomBar dir="vert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9148844"/>
      </p:ext>
    </p:extLst>
  </p:cSld>
  <p:clrMapOvr>
    <a:masterClrMapping/>
  </p:clrMapOvr>
  <p:transition spd="slow">
    <p:randomBar dir="vert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3988191"/>
      </p:ext>
    </p:extLst>
  </p:cSld>
  <p:clrMapOvr>
    <a:masterClrMapping/>
  </p:clrMapOvr>
  <p:transition spd="slow">
    <p:randomBar dir="vert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7471042"/>
      </p:ext>
    </p:extLst>
  </p:cSld>
  <p:clrMapOvr>
    <a:masterClrMapping/>
  </p:clrMapOvr>
  <p:transition spd="slow">
    <p:randomBar dir="vert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051160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098816"/>
      </p:ext>
    </p:extLst>
  </p:cSld>
  <p:clrMapOvr>
    <a:masterClrMapping/>
  </p:clrMapOvr>
  <p:transition spd="slow">
    <p:randomBar dir="vert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4465776"/>
      </p:ext>
    </p:extLst>
  </p:cSld>
  <p:clrMapOvr>
    <a:masterClrMapping/>
  </p:clrMapOvr>
  <p:transition spd="slow">
    <p:randomBar dir="vert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3743346"/>
      </p:ext>
    </p:extLst>
  </p:cSld>
  <p:clrMapOvr>
    <a:masterClrMapping/>
  </p:clrMapOvr>
  <p:transition spd="slow">
    <p:randomBar dir="vert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5204638"/>
      </p:ext>
    </p:extLst>
  </p:cSld>
  <p:clrMapOvr>
    <a:masterClrMapping/>
  </p:clrMapOvr>
  <p:transition spd="slow">
    <p:randomBar dir="vert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0405364"/>
      </p:ext>
    </p:extLst>
  </p:cSld>
  <p:clrMapOvr>
    <a:masterClrMapping/>
  </p:clrMapOvr>
  <p:transition spd="slow">
    <p:randomBar dir="vert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366465032"/>
      </p:ext>
    </p:extLst>
  </p:cSld>
  <p:clrMapOvr>
    <a:masterClrMapping/>
  </p:clrMapOvr>
  <p:transition spd="slow">
    <p:randomBar dir="vert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6166714"/>
      </p:ext>
    </p:extLst>
  </p:cSld>
  <p:clrMapOvr>
    <a:masterClrMapping/>
  </p:clrMapOvr>
  <p:transition spd="slow">
    <p:randomBar dir="vert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7142516"/>
      </p:ext>
    </p:extLst>
  </p:cSld>
  <p:clrMapOvr>
    <a:masterClrMapping/>
  </p:clrMapOvr>
  <p:transition spd="slow">
    <p:randomBar dir="vert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6875563"/>
      </p:ext>
    </p:extLst>
  </p:cSld>
  <p:clrMapOvr>
    <a:masterClrMapping/>
  </p:clrMapOvr>
  <p:transition spd="slow">
    <p:randomBar dir="vert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1184414"/>
      </p:ext>
    </p:extLst>
  </p:cSld>
  <p:clrMapOvr>
    <a:masterClrMapping/>
  </p:clrMapOvr>
  <p:transition spd="slow">
    <p:randomBar dir="vert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723527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250464"/>
      </p:ext>
    </p:extLst>
  </p:cSld>
  <p:clrMapOvr>
    <a:masterClrMapping/>
  </p:clrMapOvr>
  <p:transition spd="slow">
    <p:randomBar dir="vert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958571"/>
      </p:ext>
    </p:extLst>
  </p:cSld>
  <p:clrMapOvr>
    <a:masterClrMapping/>
  </p:clrMapOvr>
  <p:transition spd="slow">
    <p:randomBar dir="vert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6876962"/>
      </p:ext>
    </p:extLst>
  </p:cSld>
  <p:clrMapOvr>
    <a:masterClrMapping/>
  </p:clrMapOvr>
  <p:transition spd="slow">
    <p:randomBar dir="vert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4264217"/>
      </p:ext>
    </p:extLst>
  </p:cSld>
  <p:clrMapOvr>
    <a:masterClrMapping/>
  </p:clrMapOvr>
  <p:transition spd="slow">
    <p:randomBar dir="vert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275170"/>
      </p:ext>
    </p:extLst>
  </p:cSld>
  <p:clrMapOvr>
    <a:masterClrMapping/>
  </p:clrMapOvr>
  <p:transition spd="slow">
    <p:randomBar dir="vert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15748423"/>
      </p:ext>
    </p:extLst>
  </p:cSld>
  <p:clrMapOvr>
    <a:masterClrMapping/>
  </p:clrMapOvr>
  <p:transition spd="slow">
    <p:randomBar dir="vert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1364664"/>
      </p:ext>
    </p:extLst>
  </p:cSld>
  <p:clrMapOvr>
    <a:masterClrMapping/>
  </p:clrMapOvr>
  <p:transition spd="slow">
    <p:randomBar dir="vert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7774085"/>
      </p:ext>
    </p:extLst>
  </p:cSld>
  <p:clrMapOvr>
    <a:masterClrMapping/>
  </p:clrMapOvr>
  <p:transition spd="slow">
    <p:randomBar dir="vert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481866"/>
      </p:ext>
    </p:extLst>
  </p:cSld>
  <p:clrMapOvr>
    <a:masterClrMapping/>
  </p:clrMapOvr>
  <p:transition spd="slow">
    <p:randomBar dir="vert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9842024"/>
      </p:ext>
    </p:extLst>
  </p:cSld>
  <p:clrMapOvr>
    <a:masterClrMapping/>
  </p:clrMapOvr>
  <p:transition spd="slow">
    <p:randomBar dir="vert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782931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4618156"/>
      </p:ext>
    </p:extLst>
  </p:cSld>
  <p:clrMapOvr>
    <a:masterClrMapping/>
  </p:clrMapOvr>
  <p:transition spd="slow">
    <p:randomBar dir="vert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5157210"/>
      </p:ext>
    </p:extLst>
  </p:cSld>
  <p:clrMapOvr>
    <a:masterClrMapping/>
  </p:clrMapOvr>
  <p:transition spd="slow">
    <p:randomBar dir="vert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5017646"/>
      </p:ext>
    </p:extLst>
  </p:cSld>
  <p:clrMapOvr>
    <a:masterClrMapping/>
  </p:clrMapOvr>
  <p:transition spd="slow">
    <p:randomBar dir="vert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3295168"/>
      </p:ext>
    </p:extLst>
  </p:cSld>
  <p:clrMapOvr>
    <a:masterClrMapping/>
  </p:clrMapOvr>
  <p:transition spd="slow">
    <p:randomBar dir="vert"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8578150"/>
      </p:ext>
    </p:extLst>
  </p:cSld>
  <p:clrMapOvr>
    <a:masterClrMapping/>
  </p:clrMapOvr>
  <p:transition spd="slow">
    <p:randomBar dir="vert"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474622693"/>
      </p:ext>
    </p:extLst>
  </p:cSld>
  <p:clrMapOvr>
    <a:masterClrMapping/>
  </p:clrMapOvr>
  <p:transition spd="slow">
    <p:randomBar dir="vert"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9560321"/>
      </p:ext>
    </p:extLst>
  </p:cSld>
  <p:clrMapOvr>
    <a:masterClrMapping/>
  </p:clrMapOvr>
  <p:transition spd="slow">
    <p:randomBar dir="vert"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8480537"/>
      </p:ext>
    </p:extLst>
  </p:cSld>
  <p:clrMapOvr>
    <a:masterClrMapping/>
  </p:clrMapOvr>
  <p:transition spd="slow">
    <p:randomBar dir="vert"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9397351"/>
      </p:ext>
    </p:extLst>
  </p:cSld>
  <p:clrMapOvr>
    <a:masterClrMapping/>
  </p:clrMapOvr>
  <p:transition spd="slow">
    <p:randomBar dir="vert"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9645812"/>
      </p:ext>
    </p:extLst>
  </p:cSld>
  <p:clrMapOvr>
    <a:masterClrMapping/>
  </p:clrMapOvr>
  <p:transition spd="slow">
    <p:randomBar dir="vert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3309628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285409"/>
      </p:ext>
    </p:extLst>
  </p:cSld>
  <p:clrMapOvr>
    <a:masterClrMapping/>
  </p:clrMapOvr>
  <p:transition spd="slow">
    <p:randomBar dir="vert"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5767719"/>
      </p:ext>
    </p:extLst>
  </p:cSld>
  <p:clrMapOvr>
    <a:masterClrMapping/>
  </p:clrMapOvr>
  <p:transition spd="slow">
    <p:randomBar dir="vert"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7482071"/>
      </p:ext>
    </p:extLst>
  </p:cSld>
  <p:clrMapOvr>
    <a:masterClrMapping/>
  </p:clrMapOvr>
  <p:transition spd="slow">
    <p:randomBar dir="vert"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34655"/>
      </p:ext>
    </p:extLst>
  </p:cSld>
  <p:clrMapOvr>
    <a:masterClrMapping/>
  </p:clrMapOvr>
  <p:transition spd="slow">
    <p:randomBar dir="vert"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9449433"/>
      </p:ext>
    </p:extLst>
  </p:cSld>
  <p:clrMapOvr>
    <a:masterClrMapping/>
  </p:clrMapOvr>
  <p:transition spd="slow">
    <p:randomBar dir="vert"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937589202"/>
      </p:ext>
    </p:extLst>
  </p:cSld>
  <p:clrMapOvr>
    <a:masterClrMapping/>
  </p:clrMapOvr>
  <p:transition spd="slow">
    <p:randomBar dir="vert"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697881"/>
      </p:ext>
    </p:extLst>
  </p:cSld>
  <p:clrMapOvr>
    <a:masterClrMapping/>
  </p:clrMapOvr>
  <p:transition spd="slow">
    <p:randomBar dir="vert"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007949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0581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randomBar dir="vert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3214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07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9311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9439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8649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143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BDF764-2DD5-42CE-9A7A-F006AF2C227D}" type="datetimeFigureOut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21.7.2012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6691DE-C659-485D-B0FB-CFD561C30D36}" type="slidenum">
              <a:rPr lang="cs-CZ" smtClean="0">
                <a:solidFill>
                  <a:srgbClr val="94C6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94C600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5562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VY_32_INOVACE_12_26_Daně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Prezentace slouží jako pomůcka k výkladu na téma daně. Žák se seznámí s druhy daní v ČR.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34730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924944"/>
            <a:ext cx="8458200" cy="122237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DANĚ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Příjmy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00527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DANĚ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</a:rPr>
              <a:t>Jsou hlavním zdrojem příjmů státu.</a:t>
            </a:r>
          </a:p>
          <a:p>
            <a:r>
              <a:rPr lang="cs-CZ" sz="3200" dirty="0">
                <a:solidFill>
                  <a:srgbClr val="000000"/>
                </a:solidFill>
              </a:rPr>
              <a:t>Je to povinná platba do veřejného rozpočtu</a:t>
            </a:r>
          </a:p>
          <a:p>
            <a:r>
              <a:rPr lang="cs-CZ" sz="3200" dirty="0">
                <a:solidFill>
                  <a:srgbClr val="000000"/>
                </a:solidFill>
              </a:rPr>
              <a:t>Platí se v pravidelných intervalech, penězi.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i="1" u="sng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daní: </a:t>
            </a:r>
            <a:r>
              <a:rPr lang="cs-CZ" sz="3200" dirty="0">
                <a:solidFill>
                  <a:srgbClr val="000000"/>
                </a:solidFill>
              </a:rPr>
              <a:t>	daň přímá</a:t>
            </a:r>
          </a:p>
          <a:p>
            <a:r>
              <a:rPr lang="cs-CZ" sz="3200" dirty="0">
                <a:solidFill>
                  <a:srgbClr val="000000"/>
                </a:solidFill>
              </a:rPr>
              <a:t>			daň nepřímá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55776" y="371703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555776" y="3741135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pic>
        <p:nvPicPr>
          <p:cNvPr id="3074" name="Picture 2" descr="C:\Users\Kabinet\AppData\Local\Temp\MP9004226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2235" y="3261568"/>
            <a:ext cx="1861765" cy="278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4459764"/>
            <a:ext cx="67687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6700">
                    <a:lumMod val="50000"/>
                  </a:srgbClr>
                </a:solidFill>
              </a:rPr>
              <a:t>Daň přímá: </a:t>
            </a:r>
            <a:r>
              <a:rPr lang="cs-CZ" sz="3200" dirty="0">
                <a:solidFill>
                  <a:srgbClr val="000000"/>
                </a:solidFill>
              </a:rPr>
              <a:t>přímo dopadá na poplatníka</a:t>
            </a:r>
          </a:p>
          <a:p>
            <a:r>
              <a:rPr lang="cs-CZ" sz="3200" b="1" dirty="0">
                <a:solidFill>
                  <a:srgbClr val="FF6700">
                    <a:lumMod val="50000"/>
                  </a:srgbClr>
                </a:solidFill>
              </a:rPr>
              <a:t>Daň nepřímá</a:t>
            </a:r>
            <a:r>
              <a:rPr lang="cs-CZ" sz="3200" dirty="0">
                <a:solidFill>
                  <a:srgbClr val="FF6700">
                    <a:lumMod val="50000"/>
                  </a:srgbClr>
                </a:solidFill>
              </a:rPr>
              <a:t>: </a:t>
            </a:r>
            <a:r>
              <a:rPr lang="cs-CZ" sz="3200" dirty="0">
                <a:solidFill>
                  <a:srgbClr val="000000"/>
                </a:solidFill>
              </a:rPr>
              <a:t>poplatník ji platí v cenách zboží a služeb</a:t>
            </a:r>
          </a:p>
        </p:txBody>
      </p:sp>
    </p:spTree>
    <p:extLst>
      <p:ext uri="{BB962C8B-B14F-4D97-AF65-F5344CB8AC3E}">
        <p14:creationId xmlns:p14="http://schemas.microsoft.com/office/powerpoint/2010/main" xmlns="" val="18516253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6700">
                    <a:lumMod val="50000"/>
                  </a:srgbClr>
                </a:solidFill>
              </a:rPr>
              <a:t>Přímá</a:t>
            </a:r>
            <a:r>
              <a:rPr lang="cs-CZ" sz="4000" b="1" dirty="0">
                <a:solidFill>
                  <a:srgbClr val="FF6700">
                    <a:lumMod val="50000"/>
                  </a:srgbClr>
                </a:solidFill>
                <a:effectLst>
                  <a:glow rad="101600">
                    <a:srgbClr val="FFFFFF">
                      <a:alpha val="6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daň</a:t>
            </a:r>
            <a:endParaRPr lang="cs-CZ" sz="4000" b="1" i="1" u="sng" dirty="0">
              <a:solidFill>
                <a:srgbClr val="FF6700">
                  <a:lumMod val="50000"/>
                </a:srgbClr>
              </a:solidFill>
            </a:endParaRP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dirty="0">
                <a:solidFill>
                  <a:srgbClr val="000000"/>
                </a:solidFill>
              </a:rPr>
              <a:t>Tuto daň platí poplatník sám.</a:t>
            </a:r>
          </a:p>
          <a:p>
            <a:r>
              <a:rPr lang="cs-CZ" sz="3200" dirty="0">
                <a:solidFill>
                  <a:srgbClr val="000000"/>
                </a:solidFill>
              </a:rPr>
              <a:t>Patří sem </a:t>
            </a:r>
            <a:r>
              <a:rPr lang="cs-CZ" sz="3200" b="1" i="1" u="sng" dirty="0">
                <a:solidFill>
                  <a:srgbClr val="000000"/>
                </a:solidFill>
              </a:rPr>
              <a:t>daně z příjmů a daně majetkové.</a:t>
            </a:r>
          </a:p>
          <a:p>
            <a:r>
              <a:rPr lang="cs-CZ" sz="3200" i="1" dirty="0">
                <a:solidFill>
                  <a:srgbClr val="000000"/>
                </a:solidFill>
              </a:rPr>
              <a:t>Daň z příjmů, Daň z nemovitosti, Silniční daň, Daň dědická, darovací a při převodu nemovitosti</a:t>
            </a:r>
          </a:p>
          <a:p>
            <a:endParaRPr lang="cs-CZ" sz="3200" b="1" i="1" u="sng" dirty="0">
              <a:solidFill>
                <a:srgbClr val="000000"/>
              </a:solidFill>
            </a:endParaRPr>
          </a:p>
          <a:p>
            <a:pPr algn="ctr"/>
            <a:r>
              <a:rPr lang="cs-CZ" sz="4000" b="1" dirty="0">
                <a:solidFill>
                  <a:srgbClr val="FF6700">
                    <a:lumMod val="50000"/>
                  </a:srgbClr>
                </a:solidFill>
              </a:rPr>
              <a:t>Nepřímá</a:t>
            </a:r>
            <a:r>
              <a:rPr lang="cs-CZ" sz="4000" b="1" dirty="0">
                <a:solidFill>
                  <a:srgbClr val="FF6700">
                    <a:lumMod val="50000"/>
                  </a:srgbClr>
                </a:solidFill>
                <a:effectLst>
                  <a:glow rad="101600">
                    <a:srgbClr val="FFFFFF">
                      <a:alpha val="6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daň</a:t>
            </a:r>
            <a:endParaRPr lang="cs-CZ" sz="4000" b="1" i="1" u="sng" dirty="0">
              <a:solidFill>
                <a:srgbClr val="FF6700">
                  <a:lumMod val="50000"/>
                </a:srgbClr>
              </a:solidFill>
            </a:endParaRPr>
          </a:p>
          <a:p>
            <a:r>
              <a:rPr lang="cs-CZ" sz="3200" dirty="0">
                <a:solidFill>
                  <a:srgbClr val="000000"/>
                </a:solidFill>
              </a:rPr>
              <a:t>Tuto daň poplatník platí v cenách zboží, nebo </a:t>
            </a:r>
            <a:r>
              <a:rPr lang="cs-CZ" sz="3200" dirty="0" smtClean="0">
                <a:solidFill>
                  <a:srgbClr val="000000"/>
                </a:solidFill>
              </a:rPr>
              <a:t>služeb.</a:t>
            </a:r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i="1" dirty="0">
                <a:solidFill>
                  <a:srgbClr val="000000"/>
                </a:solidFill>
              </a:rPr>
              <a:t>Daň z přidané hodnoty (DPH), Spotřební daně</a:t>
            </a:r>
          </a:p>
        </p:txBody>
      </p:sp>
    </p:spTree>
    <p:extLst>
      <p:ext uri="{BB962C8B-B14F-4D97-AF65-F5344CB8AC3E}">
        <p14:creationId xmlns:p14="http://schemas.microsoft.com/office/powerpoint/2010/main" xmlns="" val="21361369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3200" b="1" i="1" u="sng" dirty="0">
                <a:solidFill>
                  <a:srgbClr val="FF0000"/>
                </a:solidFill>
              </a:rPr>
              <a:t>Daň z příjmů</a:t>
            </a:r>
            <a:r>
              <a:rPr lang="cs-CZ" sz="3200" b="1" i="1" dirty="0">
                <a:solidFill>
                  <a:srgbClr val="FF0000"/>
                </a:solidFill>
              </a:rPr>
              <a:t>: </a:t>
            </a:r>
            <a:r>
              <a:rPr lang="cs-CZ" sz="3200" dirty="0">
                <a:solidFill>
                  <a:srgbClr val="000000"/>
                </a:solidFill>
              </a:rPr>
              <a:t>daň z příjmu fyzických osob a daň z příjmů právnických osob.</a:t>
            </a:r>
          </a:p>
          <a:p>
            <a:r>
              <a:rPr lang="cs-CZ" sz="3200" b="1" dirty="0">
                <a:solidFill>
                  <a:srgbClr val="000000"/>
                </a:solidFill>
              </a:rPr>
              <a:t>Daň z příjmů fyzických </a:t>
            </a:r>
            <a:r>
              <a:rPr lang="cs-CZ" sz="3200" dirty="0">
                <a:solidFill>
                  <a:srgbClr val="000000"/>
                </a:solidFill>
              </a:rPr>
              <a:t>osob: tuto daň platí zaměstnanec, ale i osoba samostatně výdělečně činná.</a:t>
            </a:r>
          </a:p>
          <a:p>
            <a:r>
              <a:rPr lang="cs-CZ" sz="3200" b="1" dirty="0">
                <a:solidFill>
                  <a:srgbClr val="000000"/>
                </a:solidFill>
              </a:rPr>
              <a:t>Daně z příjmů právnických </a:t>
            </a:r>
            <a:r>
              <a:rPr lang="cs-CZ" sz="3200" dirty="0">
                <a:solidFill>
                  <a:srgbClr val="000000"/>
                </a:solidFill>
              </a:rPr>
              <a:t>osob odvádějí firmy, každoročně v daňovém přiznání.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i="1" u="sng" dirty="0">
                <a:solidFill>
                  <a:srgbClr val="FF0000"/>
                </a:solidFill>
              </a:rPr>
              <a:t>2) Daň z nemovitosti: </a:t>
            </a:r>
            <a:r>
              <a:rPr lang="cs-CZ" sz="3200" dirty="0">
                <a:solidFill>
                  <a:srgbClr val="000000"/>
                </a:solidFill>
              </a:rPr>
              <a:t>platí ji každý majitel </a:t>
            </a:r>
            <a:r>
              <a:rPr lang="cs-CZ" sz="3200" dirty="0" smtClean="0">
                <a:solidFill>
                  <a:srgbClr val="000000"/>
                </a:solidFill>
              </a:rPr>
              <a:t>nemovitosti.</a:t>
            </a:r>
            <a:endParaRPr lang="cs-CZ" sz="3200" dirty="0">
              <a:solidFill>
                <a:srgbClr val="000000"/>
              </a:solidFill>
            </a:endParaRPr>
          </a:p>
          <a:p>
            <a:endParaRPr lang="cs-CZ" sz="3200" dirty="0">
              <a:solidFill>
                <a:srgbClr val="000000"/>
              </a:solidFill>
            </a:endParaRPr>
          </a:p>
          <a:p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5122" name="Picture 2" descr="C:\Users\Kabinet\AppData\Local\Temp\MP9003826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932040"/>
            <a:ext cx="2696344" cy="192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04120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849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u="sng" dirty="0">
              <a:solidFill>
                <a:srgbClr val="F5C201">
                  <a:lumMod val="50000"/>
                </a:srgbClr>
              </a:solidFill>
            </a:endParaRPr>
          </a:p>
          <a:p>
            <a:r>
              <a:rPr lang="cs-CZ" sz="3200" b="1" i="1" u="sng" dirty="0">
                <a:solidFill>
                  <a:srgbClr val="FF0000"/>
                </a:solidFill>
              </a:rPr>
              <a:t>3) Daň dědická, darovací a z převodu nemovitosti:</a:t>
            </a:r>
            <a:r>
              <a:rPr lang="cs-CZ" sz="3200" i="1" dirty="0">
                <a:solidFill>
                  <a:srgbClr val="FF0000"/>
                </a:solidFill>
              </a:rPr>
              <a:t>  </a:t>
            </a:r>
            <a:r>
              <a:rPr lang="cs-CZ" sz="3200" dirty="0">
                <a:solidFill>
                  <a:srgbClr val="000000"/>
                </a:solidFill>
              </a:rPr>
              <a:t>platí ji dědic, když něco dědí, při darování obdarovaný, při prodeji většinou ten, kdo nemovitost prodává.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i="1" u="sng" dirty="0">
                <a:solidFill>
                  <a:srgbClr val="FF0000"/>
                </a:solidFill>
              </a:rPr>
              <a:t>4) Silniční daň:</a:t>
            </a:r>
            <a:r>
              <a:rPr lang="cs-CZ" sz="3200" b="1" i="1" dirty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srgbClr val="000000"/>
                </a:solidFill>
              </a:rPr>
              <a:t>platí ji majitelé aut, které alespoň částečně slouží k </a:t>
            </a:r>
            <a:r>
              <a:rPr lang="cs-CZ" sz="3200" dirty="0" smtClean="0">
                <a:solidFill>
                  <a:srgbClr val="000000"/>
                </a:solidFill>
              </a:rPr>
              <a:t>podnikání.</a:t>
            </a:r>
            <a:endParaRPr lang="cs-CZ" sz="3200" dirty="0">
              <a:solidFill>
                <a:srgbClr val="000000"/>
              </a:solidFill>
            </a:endParaRPr>
          </a:p>
          <a:p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4098" name="Picture 2" descr="C:\Users\Kabinet\AppData\Local\Temp\MP9003093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2853" y="4364529"/>
            <a:ext cx="3651635" cy="244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30361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srgbClr val="FF0000"/>
                </a:solidFill>
              </a:rPr>
              <a:t>5) Daň z přidané hodnoty = DPH</a:t>
            </a:r>
          </a:p>
          <a:p>
            <a:endParaRPr lang="cs-CZ" sz="3200" b="1" i="1" u="sng" dirty="0">
              <a:solidFill>
                <a:srgbClr val="F5C201">
                  <a:lumMod val="50000"/>
                </a:srgbClr>
              </a:solidFill>
            </a:endParaRPr>
          </a:p>
          <a:p>
            <a:r>
              <a:rPr lang="cs-CZ" sz="3200" dirty="0">
                <a:solidFill>
                  <a:srgbClr val="000000"/>
                </a:solidFill>
              </a:rPr>
              <a:t>Platíme ji nejčastěji, je to nejdůležitější příjem státu. </a:t>
            </a:r>
          </a:p>
          <a:p>
            <a:r>
              <a:rPr lang="cs-CZ" sz="3200" dirty="0">
                <a:solidFill>
                  <a:srgbClr val="000000"/>
                </a:solidFill>
              </a:rPr>
              <a:t>Platíme ji při nákupu většiny zboží a služeb.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i="1" u="sng" dirty="0">
                <a:solidFill>
                  <a:srgbClr val="FF0000"/>
                </a:solidFill>
              </a:rPr>
              <a:t>6) Spotřební daně </a:t>
            </a:r>
          </a:p>
        </p:txBody>
      </p:sp>
      <p:pic>
        <p:nvPicPr>
          <p:cNvPr id="6146" name="Picture 2" descr="C:\Users\Kabinet\AppData\Local\Temp\MP9003995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28999"/>
            <a:ext cx="2880322" cy="230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149080"/>
            <a:ext cx="468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</a:rPr>
              <a:t>Jde o daň z tabáku, alkoholu, pohonných </a:t>
            </a:r>
            <a:r>
              <a:rPr lang="cs-CZ" sz="3200" dirty="0" smtClean="0">
                <a:solidFill>
                  <a:srgbClr val="000000"/>
                </a:solidFill>
              </a:rPr>
              <a:t>hmot.</a:t>
            </a:r>
            <a:endParaRPr lang="cs-CZ" sz="3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49153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64096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JANOŠKOVÁ, D. a kol. autorů. </a:t>
            </a:r>
            <a:r>
              <a:rPr lang="cs-CZ" sz="22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200" dirty="0">
                <a:solidFill>
                  <a:prstClr val="black"/>
                </a:solidFill>
              </a:rPr>
              <a:t>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r>
              <a:rPr lang="cs-CZ" sz="22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2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200" dirty="0">
                <a:solidFill>
                  <a:prstClr val="black"/>
                </a:solidFill>
              </a:rPr>
              <a:t>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200" i="1" dirty="0"/>
              <a:t>Citováno </a:t>
            </a:r>
            <a:r>
              <a:rPr lang="cs-CZ" sz="2200" i="1"/>
              <a:t>dne </a:t>
            </a:r>
            <a:r>
              <a:rPr lang="cs-CZ" sz="2200" i="1" smtClean="0"/>
              <a:t>16.4.2012</a:t>
            </a:r>
            <a:endParaRPr lang="cs-CZ" sz="2200" i="1" dirty="0"/>
          </a:p>
          <a:p>
            <a:pPr marL="46037" indent="0">
              <a:buNone/>
            </a:pPr>
            <a:r>
              <a:rPr lang="cs-CZ" sz="2200" i="1" dirty="0"/>
              <a:t>DUM 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60653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327</TotalTime>
  <Words>397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1_Motiv systému Office</vt:lpstr>
      <vt:lpstr>Cesta</vt:lpstr>
      <vt:lpstr>1_Cesta</vt:lpstr>
      <vt:lpstr>2_Cesta</vt:lpstr>
      <vt:lpstr>3_Cesta</vt:lpstr>
      <vt:lpstr>4_Cesta</vt:lpstr>
      <vt:lpstr>5_Cesta</vt:lpstr>
      <vt:lpstr>6_Cesta</vt:lpstr>
      <vt:lpstr>Název školy: ZŠ Klášterec nad Ohří, Krátká 676 Autor: Mgr. Veronika Kubincová Název materiálu: VY_32_INOVACE_12_26_Daně Číslo projektu: CZ.1.07/1.4.00/21.1115  </vt:lpstr>
      <vt:lpstr>DANĚ</vt:lpstr>
      <vt:lpstr>DANĚ</vt:lpstr>
      <vt:lpstr>Snímek 4</vt:lpstr>
      <vt:lpstr>Snímek 5</vt:lpstr>
      <vt:lpstr>Snímek 6</vt:lpstr>
      <vt:lpstr>Snímek 7</vt:lpstr>
      <vt:lpstr>Použité literatura a odkazy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U1</cp:lastModifiedBy>
  <cp:revision>23</cp:revision>
  <dcterms:created xsi:type="dcterms:W3CDTF">2012-01-03T19:34:46Z</dcterms:created>
  <dcterms:modified xsi:type="dcterms:W3CDTF">2012-07-21T13:19:50Z</dcterms:modified>
</cp:coreProperties>
</file>