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  <p:sldMasterId id="2147483698" r:id="rId2"/>
  </p:sldMasterIdLst>
  <p:notesMasterIdLst>
    <p:notesMasterId r:id="rId13"/>
  </p:notesMasterIdLst>
  <p:sldIdLst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CFB6E-8DE8-4528-9C96-6B47859F5B9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96434-BF0D-46FB-8D21-C9E5A2EB4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821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6023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36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2492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262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5810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9246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8205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359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3935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0074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110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1285D75-3B49-467B-B785-55E3E2C987A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3946A68-F6CA-4519-BBB3-0EB6406D55D4}" type="datetimeFigureOut">
              <a:rPr lang="cs-CZ" smtClean="0"/>
              <a:t>10.6.2012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297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ex-a-erotika.zdrave.cz/lidska-sexualita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VY_32_INOVACE_19_26_ sexuální výchova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Prezentace slouží jako pomůcka při výkladu na téma sexuální úchylky, deviace, zakázaný sex. Prezentace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počítá s prací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psaním na interaktivní tabuli.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60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8680" y="980728"/>
            <a:ext cx="7846640" cy="1143000"/>
          </a:xfrm>
        </p:spPr>
        <p:txBody>
          <a:bodyPr/>
          <a:lstStyle/>
          <a:p>
            <a:r>
              <a:rPr lang="cs-CZ" dirty="0" smtClean="0"/>
              <a:t>SEXUÁLNÍ VÝCHOVA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9264" y="3284984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rostituce, zakázaný sex, sexuální deviace</a:t>
            </a:r>
            <a:endParaRPr lang="cs-CZ" sz="28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692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SEXUALITA…. Co si představíš pod tímto pojmem?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980728"/>
            <a:ext cx="86409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Sexualita je krásná a přirozená a </a:t>
            </a:r>
            <a:r>
              <a:rPr lang="cs-CZ" sz="2800" dirty="0" smtClean="0"/>
              <a:t>naprosto neodmyslitelně patří k člověku.</a:t>
            </a:r>
          </a:p>
          <a:p>
            <a:endParaRPr lang="cs-CZ" sz="2800" dirty="0"/>
          </a:p>
          <a:p>
            <a:r>
              <a:rPr lang="cs-CZ" sz="2800" dirty="0"/>
              <a:t>Biologicky slouží </a:t>
            </a:r>
            <a:r>
              <a:rPr lang="cs-CZ" sz="2800" b="1" dirty="0"/>
              <a:t>sexualita</a:t>
            </a:r>
            <a:r>
              <a:rPr lang="cs-CZ" sz="2800" dirty="0"/>
              <a:t> zejména k plození dětí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Jde však i  o projevy </a:t>
            </a:r>
            <a:r>
              <a:rPr lang="cs-CZ" sz="2800" dirty="0"/>
              <a:t>pohlavní rozdílnosti, které </a:t>
            </a:r>
            <a:r>
              <a:rPr lang="cs-CZ" sz="2800" dirty="0" smtClean="0"/>
              <a:t>nemusí souviset s pohlavním rozmnožováním. </a:t>
            </a:r>
          </a:p>
        </p:txBody>
      </p:sp>
      <p:pic>
        <p:nvPicPr>
          <p:cNvPr id="1026" name="Picture 2" descr="C:\Users\Kabinet\AppData\Local\Temp\MP9004237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65104"/>
            <a:ext cx="3096489" cy="226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7175" y="4805969"/>
            <a:ext cx="4680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S. Freud tvrdil, že lidské jednání popohání dvě síly, dva pudy. Pud sexuální a pud smrti.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9304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56895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ZDRAVÝ SEXUÁLNÍ ŽIVOT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Pro </a:t>
            </a:r>
            <a:r>
              <a:rPr lang="cs-CZ" sz="2800" b="1" dirty="0"/>
              <a:t>zdravý sexuální život</a:t>
            </a:r>
            <a:r>
              <a:rPr lang="cs-CZ" sz="2800" dirty="0"/>
              <a:t> je potřeba naučit se poznat sám sebe a také potřeby svého </a:t>
            </a:r>
            <a:r>
              <a:rPr lang="cs-CZ" sz="2800" dirty="0" smtClean="0"/>
              <a:t>těla.</a:t>
            </a:r>
          </a:p>
          <a:p>
            <a:endParaRPr lang="cs-CZ" sz="2800" dirty="0"/>
          </a:p>
          <a:p>
            <a:r>
              <a:rPr lang="cs-CZ" sz="2800" dirty="0" smtClean="0"/>
              <a:t>Ke ZSŽ patří sexuální stálost (jeden sexuální partner, nestřídání sexuálních partnerů)</a:t>
            </a:r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509120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/>
              <a:t>Mluvilo se u vás doma o sexu nebo to bylo tabu</a:t>
            </a:r>
            <a:r>
              <a:rPr lang="cs-CZ" sz="2800" i="1" dirty="0" smtClean="0"/>
              <a:t>?</a:t>
            </a:r>
          </a:p>
          <a:p>
            <a:endParaRPr lang="cs-CZ" sz="2800" i="1" dirty="0"/>
          </a:p>
          <a:p>
            <a:r>
              <a:rPr lang="cs-CZ" sz="2800" i="1" dirty="0" smtClean="0"/>
              <a:t>Co si představíš pod pojmem nezdravá sexualita, zakázaný sex…</a:t>
            </a:r>
          </a:p>
        </p:txBody>
      </p:sp>
    </p:spTree>
    <p:extLst>
      <p:ext uri="{BB962C8B-B14F-4D97-AF65-F5344CB8AC3E}">
        <p14:creationId xmlns:p14="http://schemas.microsoft.com/office/powerpoint/2010/main" val="1996756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9694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ZAKÁZANÝ SEX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3200" dirty="0" smtClean="0">
                <a:sym typeface="Wingdings"/>
              </a:rPr>
              <a:t> </a:t>
            </a:r>
            <a:r>
              <a:rPr lang="cs-CZ" sz="3200" dirty="0" smtClean="0"/>
              <a:t>S </a:t>
            </a:r>
            <a:r>
              <a:rPr lang="cs-CZ" sz="3200" dirty="0"/>
              <a:t>osobou mladší 15 let</a:t>
            </a:r>
          </a:p>
          <a:p>
            <a:r>
              <a:rPr lang="cs-CZ" sz="3200" dirty="0">
                <a:sym typeface="Wingdings"/>
              </a:rPr>
              <a:t> </a:t>
            </a:r>
            <a:r>
              <a:rPr lang="cs-CZ" sz="3200" dirty="0" smtClean="0"/>
              <a:t>S </a:t>
            </a:r>
            <a:r>
              <a:rPr lang="cs-CZ" sz="3200" dirty="0"/>
              <a:t>osobou pokrevně příbuznou (incest)</a:t>
            </a:r>
          </a:p>
          <a:p>
            <a:r>
              <a:rPr lang="cs-CZ" sz="3200" dirty="0">
                <a:sym typeface="Wingdings"/>
              </a:rPr>
              <a:t> </a:t>
            </a:r>
            <a:r>
              <a:rPr lang="cs-CZ" sz="3200" dirty="0" smtClean="0"/>
              <a:t>Zvrácený </a:t>
            </a:r>
            <a:r>
              <a:rPr lang="cs-CZ" sz="3200" dirty="0"/>
              <a:t>sex</a:t>
            </a:r>
          </a:p>
          <a:p>
            <a:r>
              <a:rPr lang="cs-CZ" sz="3200" dirty="0">
                <a:sym typeface="Wingdings"/>
              </a:rPr>
              <a:t> </a:t>
            </a:r>
            <a:r>
              <a:rPr lang="cs-CZ" sz="3200" dirty="0" smtClean="0"/>
              <a:t>Vynucený </a:t>
            </a:r>
            <a:r>
              <a:rPr lang="cs-CZ" sz="3200" dirty="0"/>
              <a:t>sex</a:t>
            </a:r>
          </a:p>
          <a:p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567" y="3573016"/>
            <a:ext cx="2728913" cy="2586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444158"/>
            <a:ext cx="4968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Přijdeš ještě na nějaký způsob, či typ zakázaného sexu?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41627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35292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SEXUÁLNÍ DEVIACE</a:t>
            </a:r>
          </a:p>
          <a:p>
            <a:endParaRPr lang="cs-CZ" sz="3200" dirty="0" smtClean="0"/>
          </a:p>
          <a:p>
            <a:r>
              <a:rPr lang="cs-CZ" sz="3200" dirty="0" smtClean="0">
                <a:sym typeface="Wingdings"/>
              </a:rPr>
              <a:t> </a:t>
            </a:r>
            <a:r>
              <a:rPr lang="cs-CZ" sz="3200" dirty="0" smtClean="0"/>
              <a:t>Incest </a:t>
            </a:r>
            <a:r>
              <a:rPr lang="cs-CZ" sz="3200" dirty="0"/>
              <a:t>(příbuzenský sex)</a:t>
            </a:r>
          </a:p>
          <a:p>
            <a:r>
              <a:rPr lang="cs-CZ" sz="3200" dirty="0">
                <a:sym typeface="Wingdings"/>
              </a:rPr>
              <a:t> </a:t>
            </a:r>
            <a:r>
              <a:rPr lang="cs-CZ" sz="3200" dirty="0" smtClean="0"/>
              <a:t>Sadismus („způsobování bolesti“)</a:t>
            </a:r>
            <a:endParaRPr lang="cs-CZ" sz="3200" dirty="0"/>
          </a:p>
          <a:p>
            <a:r>
              <a:rPr lang="cs-CZ" sz="3200" dirty="0">
                <a:sym typeface="Wingdings"/>
              </a:rPr>
              <a:t> </a:t>
            </a:r>
            <a:r>
              <a:rPr lang="cs-CZ" sz="3200" dirty="0" smtClean="0"/>
              <a:t>Masochismus (vzrušení ze způsobené bolesti)</a:t>
            </a:r>
            <a:endParaRPr lang="cs-CZ" sz="3200" dirty="0"/>
          </a:p>
          <a:p>
            <a:r>
              <a:rPr lang="cs-CZ" sz="3200" dirty="0">
                <a:sym typeface="Wingdings"/>
              </a:rPr>
              <a:t> </a:t>
            </a:r>
            <a:r>
              <a:rPr lang="cs-CZ" sz="3200" dirty="0" smtClean="0"/>
              <a:t>Exhibicionismus </a:t>
            </a:r>
            <a:r>
              <a:rPr lang="cs-CZ" sz="3200" dirty="0"/>
              <a:t>( snaha se předvádět)</a:t>
            </a:r>
          </a:p>
          <a:p>
            <a:r>
              <a:rPr lang="cs-CZ" sz="3200" dirty="0">
                <a:sym typeface="Wingdings"/>
              </a:rPr>
              <a:t> </a:t>
            </a:r>
            <a:r>
              <a:rPr lang="cs-CZ" sz="3200" dirty="0" smtClean="0"/>
              <a:t>Fetišismus </a:t>
            </a:r>
            <a:r>
              <a:rPr lang="cs-CZ" sz="3200" dirty="0"/>
              <a:t>(závislost na spodním prádle)</a:t>
            </a:r>
          </a:p>
          <a:p>
            <a:r>
              <a:rPr lang="cs-CZ" sz="3200" dirty="0">
                <a:sym typeface="Wingdings"/>
              </a:rPr>
              <a:t> </a:t>
            </a:r>
            <a:r>
              <a:rPr lang="cs-CZ" sz="3200" dirty="0" smtClean="0"/>
              <a:t>Voyerismus </a:t>
            </a:r>
            <a:r>
              <a:rPr lang="cs-CZ" sz="3200" dirty="0"/>
              <a:t>(tajné pozorování)</a:t>
            </a:r>
          </a:p>
          <a:p>
            <a:r>
              <a:rPr lang="cs-CZ" sz="3200" dirty="0">
                <a:sym typeface="Wingdings"/>
              </a:rPr>
              <a:t> </a:t>
            </a:r>
            <a:r>
              <a:rPr lang="cs-CZ" sz="3200" dirty="0" smtClean="0"/>
              <a:t>Frotérství </a:t>
            </a:r>
            <a:r>
              <a:rPr lang="cs-CZ" sz="3200" dirty="0"/>
              <a:t>( vyhledávání dotyků např. v MHD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301208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/>
              <a:t>Homosexualita není deviace.</a:t>
            </a:r>
          </a:p>
          <a:p>
            <a:r>
              <a:rPr lang="cs-CZ" sz="2800" i="1" dirty="0"/>
              <a:t>Povoleno je to, na čem se partneři shodnou</a:t>
            </a:r>
            <a:r>
              <a:rPr lang="cs-CZ" sz="2800" i="1" dirty="0" smtClean="0"/>
              <a:t>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289209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56895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PROSTITUCE</a:t>
            </a:r>
          </a:p>
          <a:p>
            <a:endParaRPr lang="cs-CZ" sz="2800" dirty="0"/>
          </a:p>
          <a:p>
            <a:r>
              <a:rPr lang="cs-CZ" sz="2800" dirty="0" smtClean="0"/>
              <a:t>Patří k odvrácené podobě sexuality.</a:t>
            </a:r>
          </a:p>
          <a:p>
            <a:endParaRPr lang="cs-CZ" sz="2800" dirty="0" smtClean="0"/>
          </a:p>
          <a:p>
            <a:r>
              <a:rPr lang="cs-CZ" sz="2800" b="1" i="1" u="sng" dirty="0" smtClean="0"/>
              <a:t>Prostituce : </a:t>
            </a:r>
            <a:r>
              <a:rPr lang="cs-CZ" sz="2800" dirty="0" smtClean="0"/>
              <a:t>poskytování sexuálních služeb za úplatu (komerční sex)</a:t>
            </a:r>
          </a:p>
          <a:p>
            <a:endParaRPr lang="cs-CZ" sz="2800" dirty="0" smtClean="0"/>
          </a:p>
          <a:p>
            <a:r>
              <a:rPr lang="cs-CZ" sz="2800" b="1" i="1" u="sng" dirty="0" smtClean="0"/>
              <a:t>Kuplíř : </a:t>
            </a:r>
            <a:r>
              <a:rPr lang="cs-CZ" sz="2800" dirty="0" smtClean="0"/>
              <a:t>osoba, která obchoduje se ženami, nebo zprostředkovává prostituci</a:t>
            </a:r>
          </a:p>
          <a:p>
            <a:endParaRPr lang="cs-CZ" sz="2800" dirty="0"/>
          </a:p>
          <a:p>
            <a:r>
              <a:rPr lang="cs-CZ" sz="2800" b="1" u="sng" dirty="0" smtClean="0"/>
              <a:t>Formy prostituce:</a:t>
            </a:r>
          </a:p>
          <a:p>
            <a:r>
              <a:rPr lang="cs-CZ" sz="2800" dirty="0" smtClean="0"/>
              <a:t>dětská prostituce, homosexuální prostituce (především muži), pouliční a silniční prostituce, prostituce v erotických salonech, prostitutky s vlastní klientelou,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4023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Napiš co podle Tebe patří k závažným rizikům prostituce.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51723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Šíření pohlavních chorob a jiných virů (žloutenka)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6775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PORNOGRAFIE</a:t>
            </a:r>
          </a:p>
          <a:p>
            <a:endParaRPr lang="cs-CZ" sz="2800" dirty="0"/>
          </a:p>
          <a:p>
            <a:r>
              <a:rPr lang="cs-CZ" sz="2800" dirty="0" smtClean="0"/>
              <a:t>Jaký je podle Tebe rozdíl mezi pornografií a erotikou?</a:t>
            </a:r>
          </a:p>
          <a:p>
            <a:endParaRPr lang="cs-CZ" sz="2800" dirty="0"/>
          </a:p>
          <a:p>
            <a:r>
              <a:rPr lang="cs-CZ" sz="2800" dirty="0" smtClean="0"/>
              <a:t>Jde o filmy, knihy, obrázky které mají za úkol přivodit pohlavní vzrušení.</a:t>
            </a:r>
          </a:p>
          <a:p>
            <a:r>
              <a:rPr lang="cs-CZ" sz="2800" dirty="0"/>
              <a:t>Pornografie zobrazuje pohlavní život, pohlavní orgány vulgárním, nevybíravým způsobem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Hranici mezi erotikou a pornografií vidí každý z nás jinak.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4941168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Která pornografie je velice tvrdě stíhaná zákonem?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5464388"/>
            <a:ext cx="3194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sym typeface="Wingdings" pitchFamily="2" charset="2"/>
              </a:rPr>
              <a:t> </a:t>
            </a:r>
            <a:r>
              <a:rPr lang="cs-CZ" sz="2400" dirty="0">
                <a:solidFill>
                  <a:srgbClr val="FF0000"/>
                </a:solidFill>
                <a:sym typeface="Wingdings" pitchFamily="2" charset="2"/>
              </a:rPr>
              <a:t>d</a:t>
            </a:r>
            <a:r>
              <a:rPr lang="cs-CZ" sz="2400" dirty="0" smtClean="0">
                <a:solidFill>
                  <a:srgbClr val="FF0000"/>
                </a:solidFill>
                <a:sym typeface="Wingdings" pitchFamily="2" charset="2"/>
              </a:rPr>
              <a:t>ětská pornografie 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82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568952" cy="936104"/>
          </a:xfrm>
        </p:spPr>
        <p:txBody>
          <a:bodyPr/>
          <a:lstStyle/>
          <a:p>
            <a:r>
              <a:rPr lang="cs-CZ" sz="5400" i="1" u="sng" dirty="0" smtClean="0">
                <a:solidFill>
                  <a:schemeClr val="bg2">
                    <a:lumMod val="10000"/>
                  </a:schemeClr>
                </a:solidFill>
              </a:rPr>
              <a:t>Použitá literatura a odkazy</a:t>
            </a:r>
            <a:endParaRPr lang="cs-CZ" sz="5400" i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24" y="1196752"/>
            <a:ext cx="85689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JANOŠKOVÁ, D. a kol. autorů. </a:t>
            </a:r>
            <a:r>
              <a:rPr lang="cs-CZ" sz="2400" i="1" dirty="0" smtClean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400" dirty="0" smtClean="0">
                <a:solidFill>
                  <a:prstClr val="black"/>
                </a:solidFill>
              </a:rPr>
              <a:t>1st </a:t>
            </a:r>
            <a:r>
              <a:rPr lang="cs-CZ" sz="2400" dirty="0" err="1" smtClean="0">
                <a:solidFill>
                  <a:prstClr val="black"/>
                </a:solidFill>
              </a:rPr>
              <a:t>ed</a:t>
            </a:r>
            <a:r>
              <a:rPr lang="cs-CZ" sz="2400" dirty="0" smtClean="0">
                <a:solidFill>
                  <a:prstClr val="black"/>
                </a:solidFill>
              </a:rPr>
              <a:t>. Plzeň: Fraus, 2006. ISBN 80-7238-528-0.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400" i="1" dirty="0" smtClean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400" dirty="0" smtClean="0">
                <a:solidFill>
                  <a:prstClr val="black"/>
                </a:solidFill>
              </a:rPr>
              <a:t>1st </a:t>
            </a:r>
            <a:r>
              <a:rPr lang="cs-CZ" sz="2400" dirty="0" err="1" smtClean="0">
                <a:solidFill>
                  <a:prstClr val="black"/>
                </a:solidFill>
              </a:rPr>
              <a:t>ed</a:t>
            </a:r>
            <a:r>
              <a:rPr lang="cs-CZ" sz="2400" dirty="0" smtClean="0">
                <a:solidFill>
                  <a:prstClr val="black"/>
                </a:solidFill>
              </a:rPr>
              <a:t>. Plzeň: Fraus, 2007. ISBN 978-80-7238-529-4.</a:t>
            </a:r>
          </a:p>
          <a:p>
            <a:r>
              <a:rPr lang="cs-CZ" sz="2400" dirty="0">
                <a:solidFill>
                  <a:prstClr val="black"/>
                </a:solidFill>
                <a:hlinkClick r:id="rId2"/>
              </a:rPr>
              <a:t>http://sex-a-erotika.zdrave.cz/lidska-sexualita</a:t>
            </a:r>
            <a:r>
              <a:rPr lang="cs-CZ" sz="2400" dirty="0" smtClean="0">
                <a:solidFill>
                  <a:prstClr val="black"/>
                </a:solidFill>
                <a:hlinkClick r:id="rId2"/>
              </a:rPr>
              <a:t>/</a:t>
            </a:r>
            <a:r>
              <a:rPr lang="cs-CZ" sz="2400" dirty="0" smtClean="0">
                <a:solidFill>
                  <a:prstClr val="black"/>
                </a:solidFill>
              </a:rPr>
              <a:t> (1.6.2012)</a:t>
            </a:r>
          </a:p>
          <a:p>
            <a:endParaRPr lang="cs-CZ" sz="2400" dirty="0" smtClean="0"/>
          </a:p>
          <a:p>
            <a:r>
              <a:rPr lang="cs-CZ" sz="2400" dirty="0"/>
              <a:t>citováno dne </a:t>
            </a:r>
            <a:r>
              <a:rPr lang="cs-CZ" sz="2400"/>
              <a:t>: </a:t>
            </a:r>
            <a:r>
              <a:rPr lang="cs-CZ" sz="2400" smtClean="0"/>
              <a:t>1.6.2012</a:t>
            </a:r>
          </a:p>
          <a:p>
            <a:endParaRPr lang="cs-CZ" sz="2400" dirty="0" smtClean="0"/>
          </a:p>
          <a:p>
            <a:r>
              <a:rPr lang="cs-CZ" sz="2400" i="1" dirty="0" smtClean="0"/>
              <a:t>DUM </a:t>
            </a:r>
            <a:r>
              <a:rPr lang="cs-CZ" sz="2400" i="1" dirty="0"/>
              <a:t>je uložen na </a:t>
            </a:r>
            <a:r>
              <a:rPr lang="cs-CZ" sz="2400" i="1" dirty="0" smtClean="0"/>
              <a:t>portálu - http</a:t>
            </a:r>
            <a:r>
              <a:rPr lang="cs-CZ" sz="2400" i="1" dirty="0"/>
              <a:t>://</a:t>
            </a:r>
            <a:r>
              <a:rPr lang="cs-CZ" sz="2400" i="1" dirty="0" smtClean="0"/>
              <a:t>dumy.cz/materialy/prehled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68025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132</TotalTime>
  <Words>529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Thermal</vt:lpstr>
      <vt:lpstr>1_Motiv systému Office</vt:lpstr>
      <vt:lpstr>Název školy: ZŠ Klášterec nad Ohří, Krátká 676 Autor: Mgr. Veronika Kubincová Název materiálu: VY_32_INOVACE_19_26_ sexuální výchova Číslo projektu: CZ.1.07/1.4.00/21.1115  </vt:lpstr>
      <vt:lpstr>SEXUÁLNÍ VÝCHOVA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a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NEZAMĚSTNANOST</dc:title>
  <dc:creator>Kabinet</dc:creator>
  <cp:lastModifiedBy>Kabinet</cp:lastModifiedBy>
  <cp:revision>15</cp:revision>
  <dcterms:created xsi:type="dcterms:W3CDTF">2012-05-06T12:33:08Z</dcterms:created>
  <dcterms:modified xsi:type="dcterms:W3CDTF">2012-06-10T12:12:53Z</dcterms:modified>
</cp:coreProperties>
</file>