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83" r:id="rId3"/>
    <p:sldId id="256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75" r:id="rId26"/>
    <p:sldId id="280" r:id="rId27"/>
    <p:sldId id="257" r:id="rId28"/>
    <p:sldId id="281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2614E40-0BE9-4517-9EDD-7704F9B44D11}" type="datetimeFigureOut">
              <a:rPr lang="cs-CZ" smtClean="0"/>
              <a:pPr/>
              <a:t>17.7.2012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86DBE2E-C19A-4C55-9B81-60E7C4416A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creativecommons.org/licenses/by-sa/2.5/deed.cs" TargetMode="External"/><Relationship Id="rId13" Type="http://schemas.openxmlformats.org/officeDocument/2006/relationships/hyperlink" Target="http://cs.wikipedia.org/wiki/Soubor:Slovakia_Kosice_21.jpg" TargetMode="External"/><Relationship Id="rId18" Type="http://schemas.openxmlformats.org/officeDocument/2006/relationships/hyperlink" Target="http://commons.wikimedia.org/wiki/File:N%C3%A1mestie_sv._Eg%C3%ADdia_4.jpg?uselang=cs" TargetMode="External"/><Relationship Id="rId3" Type="http://schemas.openxmlformats.org/officeDocument/2006/relationships/hyperlink" Target="http://commons.wikimedia.org/wiki/File:Dolina_bialej_wody.JPG?uselang=cs" TargetMode="External"/><Relationship Id="rId21" Type="http://schemas.openxmlformats.org/officeDocument/2006/relationships/hyperlink" Target="http://sk.wikipedia.org/wiki/S%C3%BAbor:Hontianska_parada_2003-DSC01153.JPG" TargetMode="External"/><Relationship Id="rId7" Type="http://schemas.openxmlformats.org/officeDocument/2006/relationships/hyperlink" Target="http://commons.wikimedia.org/wiki/File:Stre%C4%8Dno2_-_rann%C3%AD_mlhy.jpg?uselang=cs" TargetMode="External"/><Relationship Id="rId12" Type="http://schemas.openxmlformats.org/officeDocument/2006/relationships/hyperlink" Target="file:///\\commons.wikimedia.org\wiki\User:Pescan" TargetMode="External"/><Relationship Id="rId17" Type="http://schemas.openxmlformats.org/officeDocument/2006/relationships/hyperlink" Target="http://commons.wikimedia.org/wiki/File:Martin-IMG_1707.JPG?uselang=cs" TargetMode="External"/><Relationship Id="rId2" Type="http://schemas.openxmlformats.org/officeDocument/2006/relationships/hyperlink" Target="http://cs.wikipedia.org/wiki/Slovensk%C3%A1_vlajka" TargetMode="External"/><Relationship Id="rId16" Type="http://schemas.openxmlformats.org/officeDocument/2006/relationships/hyperlink" Target="file:///\\commons.wikimedia.org\wiki\User:Sokoljan" TargetMode="External"/><Relationship Id="rId20" Type="http://schemas.openxmlformats.org/officeDocument/2006/relationships/hyperlink" Target="http://cs.wikipedia.org/wiki/Soubor:Euro_coins_and_banknote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User:Dixi" TargetMode="External"/><Relationship Id="rId11" Type="http://schemas.openxmlformats.org/officeDocument/2006/relationships/hyperlink" Target="http://cs.wikipedia.org/wiki/Soubor:Zvolen_hrad.jpg" TargetMode="External"/><Relationship Id="rId24" Type="http://schemas.openxmlformats.org/officeDocument/2006/relationships/hyperlink" Target="http://cs.wikipedia.org/wiki/Soubor:HaluskyzoZiaru.JPG" TargetMode="External"/><Relationship Id="rId5" Type="http://schemas.openxmlformats.org/officeDocument/2006/relationships/hyperlink" Target="http://creativecommons.org/licenses/by-sa/3.0/deed.cs" TargetMode="External"/><Relationship Id="rId15" Type="http://schemas.openxmlformats.org/officeDocument/2006/relationships/hyperlink" Target="http://cs.wikipedia.org/wiki/Soubor:Zilina_kapuc_z_podloubi_DSCN4973.JPG" TargetMode="External"/><Relationship Id="rId23" Type="http://schemas.openxmlformats.org/officeDocument/2006/relationships/hyperlink" Target="http://creativecommons.org/licenses/by-sa/3.0/" TargetMode="External"/><Relationship Id="rId10" Type="http://schemas.openxmlformats.org/officeDocument/2006/relationships/hyperlink" Target="file:///\\commons.wikimedia.org\wiki\User:Miaow_Miaow" TargetMode="External"/><Relationship Id="rId19" Type="http://schemas.openxmlformats.org/officeDocument/2006/relationships/hyperlink" Target="http://commons.wikimedia.org/w/index.php?title=User:Hemrock&amp;action=edit&amp;redlink=1" TargetMode="External"/><Relationship Id="rId4" Type="http://schemas.openxmlformats.org/officeDocument/2006/relationships/hyperlink" Target="file:///\\en.wikipedia.org\wiki\cs:Creative_Commons" TargetMode="External"/><Relationship Id="rId9" Type="http://schemas.openxmlformats.org/officeDocument/2006/relationships/hyperlink" Target="http://cs.wikipedia.org/wiki/Soubor:Bratislava_New_Bridge_Castle_and_St._Martin_cathedral.JPG" TargetMode="External"/><Relationship Id="rId14" Type="http://schemas.openxmlformats.org/officeDocument/2006/relationships/hyperlink" Target="http://creativecommons.org/licenses/by/3.0/deed.cs" TargetMode="External"/><Relationship Id="rId22" Type="http://schemas.openxmlformats.org/officeDocument/2006/relationships/hyperlink" Target="file:///\\en.wikipedia.org\wiki\sk:Creative_Commons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428596" y="500042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Projekt:</a:t>
            </a:r>
            <a:r>
              <a:rPr lang="cs-CZ" dirty="0"/>
              <a:t> Moderní škola 2010</a:t>
            </a:r>
          </a:p>
          <a:p>
            <a:endParaRPr lang="cs-CZ" dirty="0"/>
          </a:p>
          <a:p>
            <a:r>
              <a:rPr lang="cs-CZ" b="1" dirty="0"/>
              <a:t>registrační číslo</a:t>
            </a:r>
            <a:r>
              <a:rPr lang="cs-CZ" dirty="0"/>
              <a:t>: CZ.1.07/1.4.00/21.1091</a:t>
            </a:r>
          </a:p>
          <a:p>
            <a:endParaRPr lang="cs-CZ" dirty="0"/>
          </a:p>
          <a:p>
            <a:r>
              <a:rPr lang="cs-CZ" b="1" dirty="0"/>
              <a:t>Číslo DUM</a:t>
            </a:r>
            <a:r>
              <a:rPr lang="cs-CZ" dirty="0"/>
              <a:t>: </a:t>
            </a:r>
            <a:r>
              <a:rPr lang="cs-CZ" i="1" dirty="0" smtClean="0"/>
              <a:t>VY_32_INOVACE_13</a:t>
            </a:r>
            <a:endParaRPr lang="cs-CZ" i="1" dirty="0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479425" y="2420938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Předmět</a:t>
            </a:r>
            <a:r>
              <a:rPr lang="cs-CZ" b="1" dirty="0" smtClean="0"/>
              <a:t>: Zeměpis</a:t>
            </a:r>
            <a:r>
              <a:rPr lang="cs-CZ" b="1" dirty="0"/>
              <a:t>	          		</a:t>
            </a:r>
          </a:p>
          <a:p>
            <a:r>
              <a:rPr lang="cs-CZ" b="1" dirty="0"/>
              <a:t>Autor</a:t>
            </a:r>
            <a:r>
              <a:rPr lang="cs-CZ" b="1" dirty="0" smtClean="0"/>
              <a:t>: Petra </a:t>
            </a:r>
            <a:r>
              <a:rPr lang="cs-CZ" b="1" dirty="0" err="1" smtClean="0"/>
              <a:t>Morchová</a:t>
            </a:r>
            <a:r>
              <a:rPr lang="cs-CZ" dirty="0"/>
              <a:t>	           		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85720" y="6215082"/>
            <a:ext cx="850112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400" dirty="0" smtClean="0"/>
              <a:t>Tento  </a:t>
            </a:r>
            <a:r>
              <a:rPr lang="cs-CZ" sz="1400" dirty="0" smtClean="0"/>
              <a:t>výukový materiál vznikl v rámci Operačního programu Vzdělávání pro konkurenceschopnost.</a:t>
            </a:r>
            <a:endParaRPr lang="cs-CZ" sz="14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12" y="4581128"/>
            <a:ext cx="6840537" cy="14938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14283" y="260350"/>
          <a:ext cx="8534675" cy="6572887"/>
        </p:xfrm>
        <a:graphic>
          <a:graphicData uri="http://schemas.openxmlformats.org/drawingml/2006/table">
            <a:tbl>
              <a:tblPr/>
              <a:tblGrid>
                <a:gridCol w="4141818"/>
                <a:gridCol w="71682"/>
                <a:gridCol w="431800"/>
                <a:gridCol w="73025"/>
                <a:gridCol w="3816350"/>
              </a:tblGrid>
              <a:tr h="4889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8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VY_32_INOVACE_13_</a:t>
                      </a:r>
                      <a:r>
                        <a:rPr kumimoji="0" lang="cs-CZ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slovensko</a:t>
                      </a:r>
                      <a:endParaRPr kumimoji="0" lang="cs-CZ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130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 Slovensko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5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program upevňuje orientaci na mapě, rozšiřuje základní přehled o přírodních podmínkách a životě lidí na Slovensku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2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vzniku: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20. 11. 2011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Jazyk: český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odpilotování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23. 11. 2011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7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vytvoření souvislostí mezi přírodními podmínkami, historickým vývojem a životními podmínkami lidí žijících na Slovensku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56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potřeby: 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5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republika, Karpatský oblouk, Vysoké a Nízké Tatry, Malá Fatra, Slovenské </a:t>
                      </a:r>
                      <a:r>
                        <a:rPr kumimoji="0" lang="cs-CZ" sz="1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Rudohorie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Podunajská a Východoslovenský nížina, Dunaj, Morava, Váh, Hron, tatranská plesa, Bratislava, Banská Bystrica, Košice, </a:t>
                      </a:r>
                      <a:r>
                        <a:rPr kumimoji="0" lang="cs-CZ" sz="1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Poprad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Žilina, </a:t>
                      </a:r>
                      <a:r>
                        <a:rPr kumimoji="0" lang="cs-CZ" sz="12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Slovnaft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Bratislava, VSŽ Košice, euro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23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 PPT 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05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interaktivity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podle pokynů u slepé mapy vyhledávání informací z atlasu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95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 9.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vzdělávání: základní – druhý stupeň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skupina: 14 – 15 let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Celková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velikost: 6,8 MB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220px-Flag_of_Slovakia.svg[1]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327855"/>
            <a:ext cx="7421132" cy="4958665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990584"/>
          </a:xfrm>
        </p:spPr>
        <p:txBody>
          <a:bodyPr>
            <a:noAutofit/>
          </a:bodyPr>
          <a:lstStyle/>
          <a:p>
            <a:pPr algn="ctr"/>
            <a:r>
              <a:rPr lang="cs-CZ" sz="6000" b="1" dirty="0" smtClean="0">
                <a:solidFill>
                  <a:schemeClr val="accent3"/>
                </a:solidFill>
              </a:rPr>
              <a:t>SLOVENSKO</a:t>
            </a:r>
            <a:endParaRPr lang="cs-CZ" sz="60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714488"/>
            <a:ext cx="1500198" cy="1714512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Urči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sousední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státy.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Poloha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4" name="Obrázek 3" descr="C:\Documents and Settings\Morčata\Plocha\Střední Evropa\Slovensko poloha.bmp"/>
          <p:cNvPicPr/>
          <p:nvPr/>
        </p:nvPicPr>
        <p:blipFill>
          <a:blip r:embed="rId2" cstate="print"/>
          <a:srcRect r="4298" b="20765"/>
          <a:stretch>
            <a:fillRect/>
          </a:stretch>
        </p:blipFill>
        <p:spPr bwMode="auto">
          <a:xfrm>
            <a:off x="2071670" y="1500174"/>
            <a:ext cx="6858048" cy="4943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Kontrola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214282" y="1428736"/>
            <a:ext cx="2214578" cy="47149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Vnitrozemský</a:t>
            </a:r>
          </a:p>
          <a:p>
            <a:pPr>
              <a:buNone/>
            </a:pPr>
            <a:r>
              <a:rPr lang="cs-CZ" dirty="0" smtClean="0"/>
              <a:t>stát ležící </a:t>
            </a:r>
            <a:r>
              <a:rPr lang="cs-CZ" dirty="0" smtClean="0"/>
              <a:t>ve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střední</a:t>
            </a:r>
          </a:p>
          <a:p>
            <a:pPr>
              <a:buNone/>
            </a:pPr>
            <a:r>
              <a:rPr lang="cs-CZ" dirty="0" smtClean="0"/>
              <a:t>Evropě.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Státní zřízení</a:t>
            </a:r>
          </a:p>
          <a:p>
            <a:pPr>
              <a:buNone/>
            </a:pPr>
            <a:r>
              <a:rPr lang="cs-CZ" dirty="0" smtClean="0"/>
              <a:t>– republika</a:t>
            </a:r>
          </a:p>
          <a:p>
            <a:pPr>
              <a:buNone/>
            </a:pPr>
            <a:r>
              <a:rPr lang="cs-CZ" dirty="0" smtClean="0"/>
              <a:t>(do r. 1993</a:t>
            </a:r>
          </a:p>
          <a:p>
            <a:pPr>
              <a:buNone/>
            </a:pPr>
            <a:r>
              <a:rPr lang="cs-CZ" dirty="0" smtClean="0"/>
              <a:t>součástí</a:t>
            </a:r>
          </a:p>
          <a:p>
            <a:pPr>
              <a:buNone/>
            </a:pPr>
            <a:r>
              <a:rPr lang="cs-CZ" dirty="0" smtClean="0"/>
              <a:t>Česko-</a:t>
            </a:r>
            <a:r>
              <a:rPr lang="cs-CZ" dirty="0" err="1" smtClean="0"/>
              <a:t>slovenska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7" name="Zástupný symbol pro obsah 6" descr="C:\Documents and Settings\Morčata\Plocha\Střední Evropa\Slovensko poloha1.bmp"/>
          <p:cNvPicPr>
            <a:picLocks noGrp="1"/>
          </p:cNvPicPr>
          <p:nvPr>
            <p:ph sz="half" idx="1"/>
          </p:nvPr>
        </p:nvPicPr>
        <p:blipFill>
          <a:blip r:embed="rId2" cstate="print"/>
          <a:srcRect b="17486"/>
          <a:stretch>
            <a:fillRect/>
          </a:stretch>
        </p:blipFill>
        <p:spPr bwMode="auto">
          <a:xfrm>
            <a:off x="2428860" y="1428736"/>
            <a:ext cx="635798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7627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Povrch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285860"/>
            <a:ext cx="5863999" cy="3860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14282" y="857232"/>
            <a:ext cx="3214710" cy="56436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V mapě vyhledej tato pohoří a nížiny: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1. Nízké Tatry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2. Vysoké Tatry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3. Malá Fatra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4. Bílé Karpaty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5. Slovenské </a:t>
            </a:r>
            <a:r>
              <a:rPr lang="cs-CZ" dirty="0" err="1" smtClean="0">
                <a:solidFill>
                  <a:schemeClr val="accent3"/>
                </a:solidFill>
              </a:rPr>
              <a:t>Rudohorie</a:t>
            </a:r>
            <a:endParaRPr lang="cs-CZ" dirty="0" smtClean="0">
              <a:solidFill>
                <a:schemeClr val="accent3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7. Podunajská nížina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8. Východoslovenská nížina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7627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Kontrola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147" y="1071546"/>
            <a:ext cx="7988943" cy="528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Dolina_bialej_wody[1]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3528460" y="571480"/>
            <a:ext cx="5238787" cy="3929090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Zapiš si: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3"/>
          </p:nvPr>
        </p:nvSpPr>
        <p:spPr>
          <a:xfrm>
            <a:off x="7072330" y="4572008"/>
            <a:ext cx="1709750" cy="375667"/>
          </a:xfrm>
        </p:spPr>
        <p:txBody>
          <a:bodyPr/>
          <a:lstStyle/>
          <a:p>
            <a:r>
              <a:rPr lang="cs-CZ" sz="1600" b="0" dirty="0" err="1" smtClean="0"/>
              <a:t>Gerlachovský</a:t>
            </a:r>
            <a:r>
              <a:rPr lang="cs-CZ" sz="1600" b="0" dirty="0" smtClean="0"/>
              <a:t> štít</a:t>
            </a:r>
            <a:endParaRPr lang="cs-CZ" sz="1600" b="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285720" y="2643182"/>
            <a:ext cx="4038600" cy="372743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Povrch Slovenska:</a:t>
            </a:r>
          </a:p>
          <a:p>
            <a:r>
              <a:rPr lang="cs-CZ" dirty="0" smtClean="0"/>
              <a:t>převážně hornatý → celým Slovenskem prochází Karpatský oblouk</a:t>
            </a:r>
          </a:p>
          <a:p>
            <a:pPr>
              <a:spcAft>
                <a:spcPts val="600"/>
              </a:spcAft>
            </a:pPr>
            <a:r>
              <a:rPr lang="cs-CZ" dirty="0" smtClean="0"/>
              <a:t>Vysoké Tatry </a:t>
            </a:r>
          </a:p>
          <a:p>
            <a:pPr>
              <a:spcAft>
                <a:spcPts val="600"/>
              </a:spcAft>
              <a:buNone/>
            </a:pPr>
            <a:r>
              <a:rPr lang="cs-CZ" dirty="0" smtClean="0"/>
              <a:t>- nejvyšší pohoří Karpatského oblouku</a:t>
            </a:r>
          </a:p>
          <a:p>
            <a:pPr>
              <a:lnSpc>
                <a:spcPct val="114000"/>
              </a:lnSpc>
              <a:buNone/>
            </a:pPr>
            <a:r>
              <a:rPr lang="cs-CZ" dirty="0" smtClean="0"/>
              <a:t>- nejvyšší vrchol se jmenuje  </a:t>
            </a:r>
            <a:r>
              <a:rPr lang="cs-CZ" dirty="0" err="1" smtClean="0"/>
              <a:t>Gerlachovský</a:t>
            </a:r>
            <a:r>
              <a:rPr lang="cs-CZ" dirty="0" smtClean="0"/>
              <a:t> štít (2 655 m)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Vodstvo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1471594" cy="1690686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O které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řeky se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jedná?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6" name="Zástupný symbol pro obsah 5" descr="C:\Documents and Settings\Morčata\Plocha\Střední Evropa\Slovensko vodstvo.bmp"/>
          <p:cNvPicPr>
            <a:picLocks noGrp="1"/>
          </p:cNvPicPr>
          <p:nvPr>
            <p:ph sz="half" idx="2"/>
          </p:nvPr>
        </p:nvPicPr>
        <p:blipFill>
          <a:blip r:embed="rId2" cstate="print"/>
          <a:srcRect b="27687"/>
          <a:stretch>
            <a:fillRect/>
          </a:stretch>
        </p:blipFill>
        <p:spPr bwMode="auto">
          <a:xfrm>
            <a:off x="1928794" y="1428736"/>
            <a:ext cx="6778644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357158" y="2285992"/>
            <a:ext cx="2043098" cy="2655864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Dunaj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Morava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Váh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Hron</a:t>
            </a:r>
          </a:p>
          <a:p>
            <a:pPr marL="514350" indent="-514350">
              <a:buAutoNum type="arabicPeriod"/>
            </a:pPr>
            <a:r>
              <a:rPr lang="cs-CZ" dirty="0" err="1" smtClean="0">
                <a:solidFill>
                  <a:schemeClr val="accent3"/>
                </a:solidFill>
              </a:rPr>
              <a:t>Hornád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8" name="Zástupný symbol pro obsah 7" descr="800px-Strečno2_-_ranní_mlhy[1]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2362170" y="1500174"/>
            <a:ext cx="6326218" cy="4214842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Kontrola: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>
          <a:xfrm>
            <a:off x="6286512" y="5715016"/>
            <a:ext cx="2352692" cy="375667"/>
          </a:xfrm>
        </p:spPr>
        <p:txBody>
          <a:bodyPr/>
          <a:lstStyle/>
          <a:p>
            <a:r>
              <a:rPr lang="cs-CZ" sz="1600" b="0" dirty="0" smtClean="0"/>
              <a:t>Váh pod hradem </a:t>
            </a:r>
            <a:r>
              <a:rPr lang="cs-CZ" sz="1600" b="0" dirty="0" err="1" smtClean="0"/>
              <a:t>Strečno</a:t>
            </a:r>
            <a:endParaRPr lang="cs-CZ" sz="1600" b="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Zapiš si: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10" name="Zástupný symbol pro obsah 9" descr="IMG_702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643174" y="857232"/>
            <a:ext cx="6286542" cy="4714907"/>
          </a:xfrm>
        </p:spPr>
      </p:pic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214282" y="2214554"/>
            <a:ext cx="2714644" cy="254794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Tatranská plesa</a:t>
            </a:r>
          </a:p>
          <a:p>
            <a:pPr>
              <a:buNone/>
            </a:pPr>
            <a:r>
              <a:rPr lang="cs-CZ" dirty="0" smtClean="0"/>
              <a:t>(také horská oka)</a:t>
            </a:r>
          </a:p>
          <a:p>
            <a:pPr>
              <a:buNone/>
            </a:pPr>
            <a:r>
              <a:rPr lang="cs-CZ" dirty="0" smtClean="0"/>
              <a:t>→ jezera</a:t>
            </a:r>
          </a:p>
          <a:p>
            <a:pPr>
              <a:buNone/>
            </a:pPr>
            <a:r>
              <a:rPr lang="cs-CZ" dirty="0" smtClean="0"/>
              <a:t>ledovcového</a:t>
            </a:r>
          </a:p>
          <a:p>
            <a:pPr>
              <a:buNone/>
            </a:pPr>
            <a:r>
              <a:rPr lang="cs-CZ" dirty="0" smtClean="0"/>
              <a:t>původu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Města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7158" y="2428868"/>
            <a:ext cx="1471594" cy="2047876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Vyhledej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v atlase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názvy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měst. 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500174"/>
            <a:ext cx="7064396" cy="4679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Bratislava – hlavní město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Banská Bystrica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Košice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Žilina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Martin</a:t>
            </a:r>
          </a:p>
          <a:p>
            <a:pPr marL="514350" indent="-514350">
              <a:buAutoNum type="arabicPeriod"/>
            </a:pPr>
            <a:r>
              <a:rPr lang="cs-CZ" dirty="0" err="1" smtClean="0">
                <a:solidFill>
                  <a:schemeClr val="accent3"/>
                </a:solidFill>
              </a:rPr>
              <a:t>Poprad</a:t>
            </a:r>
            <a:endParaRPr lang="cs-CZ" dirty="0" smtClean="0">
              <a:solidFill>
                <a:schemeClr val="accent3"/>
              </a:solidFill>
            </a:endParaRP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accent3"/>
                </a:solidFill>
              </a:rPr>
              <a:t>Zvolen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Kontrola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Bratislava_New_Bridge_Castle_and_St._Martin_cathedral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4475" y="321431"/>
            <a:ext cx="8270929" cy="620319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Bratislava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43438" y="571480"/>
            <a:ext cx="3900486" cy="919146"/>
          </a:xfrm>
        </p:spPr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Banská Bystrica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6" name="Zástupný symbol pro obsah 5" descr="IMG_659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72243" y="857232"/>
            <a:ext cx="3929076" cy="5238768"/>
          </a:xfrm>
        </p:spPr>
      </p:pic>
      <p:pic>
        <p:nvPicPr>
          <p:cNvPr id="7" name="Zástupný symbol pro obsah 6" descr="IMG_66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33048" y="2143117"/>
            <a:ext cx="4667282" cy="350046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762px-Slovakia_Kosice_21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328287"/>
            <a:ext cx="8501122" cy="6177231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Košice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Zilina_kapuc_z_podloubi_DSCN4973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7836" y="370265"/>
            <a:ext cx="8422884" cy="620200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Žilina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Martin-IMG_1707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224" y="321447"/>
            <a:ext cx="8294742" cy="622105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Martin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Námestie_sv._Egídia_4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0684" y="297654"/>
            <a:ext cx="8366158" cy="627461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3"/>
                </a:solidFill>
              </a:rPr>
              <a:t>Poprad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00px-Zvolen_hrad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4475" y="375009"/>
            <a:ext cx="8199491" cy="614961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Zvolen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000496" y="152400"/>
            <a:ext cx="4686304" cy="990584"/>
          </a:xfrm>
        </p:spPr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Hospodářství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357158" y="1000108"/>
            <a:ext cx="8186766" cy="3119446"/>
          </a:xfrm>
        </p:spPr>
        <p:txBody>
          <a:bodyPr>
            <a:normAutofit/>
          </a:bodyPr>
          <a:lstStyle/>
          <a:p>
            <a:pPr marL="342900" indent="-342900">
              <a:buFontTx/>
              <a:buAutoNum type="arabicParenR"/>
              <a:defRPr/>
            </a:pPr>
            <a:r>
              <a:rPr lang="cs-CZ" sz="2800" dirty="0" smtClean="0"/>
              <a:t>ZEMĚDĚLSTVÍ</a:t>
            </a:r>
          </a:p>
          <a:p>
            <a:pPr marL="342900" indent="-288000">
              <a:lnSpc>
                <a:spcPct val="114000"/>
              </a:lnSpc>
              <a:buFontTx/>
              <a:buChar char="-"/>
              <a:defRPr/>
            </a:pPr>
            <a:r>
              <a:rPr lang="cs-CZ" sz="2800" dirty="0" smtClean="0"/>
              <a:t>převážně v teplých nížinatých oblastech</a:t>
            </a:r>
          </a:p>
          <a:p>
            <a:pPr marL="708660" lvl="1" indent="-288000">
              <a:lnSpc>
                <a:spcPct val="114000"/>
              </a:lnSpc>
              <a:buFontTx/>
              <a:buChar char="-"/>
              <a:defRPr/>
            </a:pPr>
            <a:r>
              <a:rPr lang="cs-CZ" dirty="0" smtClean="0"/>
              <a:t>pěstují se zde obiloviny, vinná réva, zelenina (rajčata, papriky, okurky), ovoce (broskve)</a:t>
            </a:r>
            <a:endParaRPr lang="cs-CZ" sz="2800" b="1" dirty="0" smtClean="0"/>
          </a:p>
          <a:p>
            <a:pPr marL="342900" indent="-288000">
              <a:lnSpc>
                <a:spcPct val="114000"/>
              </a:lnSpc>
              <a:buFontTx/>
              <a:buChar char="-"/>
              <a:defRPr/>
            </a:pPr>
            <a:r>
              <a:rPr lang="cs-CZ" sz="2800" dirty="0" smtClean="0"/>
              <a:t>v horských oblastech převládá pěstování  brambor, lnu a chov ovcí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Zástupný symbol pro obsah 4" descr="P101002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4876" y="3500438"/>
            <a:ext cx="4059238" cy="3044429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67330"/>
          </a:xfrm>
        </p:spPr>
        <p:txBody>
          <a:bodyPr>
            <a:normAutofit/>
          </a:bodyPr>
          <a:lstStyle/>
          <a:p>
            <a:pPr>
              <a:lnSpc>
                <a:spcPct val="114000"/>
              </a:lnSpc>
              <a:buNone/>
            </a:pPr>
            <a:r>
              <a:rPr lang="cs-CZ" sz="2800" dirty="0" smtClean="0">
                <a:solidFill>
                  <a:schemeClr val="accent3"/>
                </a:solidFill>
              </a:rPr>
              <a:t>2) </a:t>
            </a:r>
            <a:r>
              <a:rPr lang="cs-CZ" sz="2800" dirty="0" smtClean="0"/>
              <a:t>PRŮMYSL</a:t>
            </a:r>
          </a:p>
          <a:p>
            <a:pPr>
              <a:lnSpc>
                <a:spcPct val="114000"/>
              </a:lnSpc>
              <a:buNone/>
            </a:pPr>
            <a:endParaRPr lang="cs-CZ" sz="2800" b="1" dirty="0" smtClean="0"/>
          </a:p>
          <a:p>
            <a:pPr>
              <a:lnSpc>
                <a:spcPct val="114000"/>
              </a:lnSpc>
              <a:buFontTx/>
              <a:buAutoNum type="alphaLcParenR"/>
            </a:pPr>
            <a:r>
              <a:rPr lang="cs-CZ" sz="2800" b="1" dirty="0" smtClean="0"/>
              <a:t> </a:t>
            </a:r>
            <a:r>
              <a:rPr lang="cs-CZ" sz="2800" dirty="0" smtClean="0"/>
              <a:t>chemický průmysl </a:t>
            </a:r>
          </a:p>
          <a:p>
            <a:pPr>
              <a:lnSpc>
                <a:spcPct val="114000"/>
              </a:lnSpc>
              <a:buNone/>
            </a:pPr>
            <a:r>
              <a:rPr lang="cs-CZ" sz="2800" dirty="0" smtClean="0"/>
              <a:t>	-  </a:t>
            </a:r>
            <a:r>
              <a:rPr lang="cs-CZ" sz="2800" dirty="0" err="1" smtClean="0"/>
              <a:t>Slovnaft</a:t>
            </a:r>
            <a:r>
              <a:rPr lang="cs-CZ" sz="2800" dirty="0" smtClean="0"/>
              <a:t> Bratislava</a:t>
            </a:r>
          </a:p>
          <a:p>
            <a:pPr>
              <a:lnSpc>
                <a:spcPct val="114000"/>
              </a:lnSpc>
              <a:buNone/>
            </a:pPr>
            <a:r>
              <a:rPr lang="cs-CZ" sz="2800" dirty="0" smtClean="0"/>
              <a:t>	-  petrochemický průmysl = zpracování ropy</a:t>
            </a:r>
          </a:p>
          <a:p>
            <a:pPr>
              <a:lnSpc>
                <a:spcPct val="114000"/>
              </a:lnSpc>
              <a:buFontTx/>
              <a:buAutoNum type="alphaLcParenR" startAt="2"/>
            </a:pPr>
            <a:r>
              <a:rPr lang="cs-CZ" sz="2800" dirty="0" smtClean="0"/>
              <a:t> hutnický průmysl</a:t>
            </a:r>
          </a:p>
          <a:p>
            <a:pPr>
              <a:lnSpc>
                <a:spcPct val="114000"/>
              </a:lnSpc>
              <a:buNone/>
            </a:pPr>
            <a:r>
              <a:rPr lang="cs-CZ" sz="2800" dirty="0" smtClean="0"/>
              <a:t>	-  VSŽ Košice (Východoslovenské železárny Košice)</a:t>
            </a:r>
          </a:p>
          <a:p>
            <a:pPr>
              <a:lnSpc>
                <a:spcPct val="114000"/>
              </a:lnSpc>
              <a:buNone/>
            </a:pPr>
            <a:r>
              <a:rPr lang="cs-CZ" sz="2800" dirty="0" smtClean="0">
                <a:solidFill>
                  <a:schemeClr val="accent2"/>
                </a:solidFill>
              </a:rPr>
              <a:t>c) </a:t>
            </a:r>
            <a:r>
              <a:rPr lang="cs-CZ" sz="2800" dirty="0" smtClean="0"/>
              <a:t>strojírenství a elektrotechnika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800px-Euro_coins_and_banknotes[1]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42910" y="857232"/>
            <a:ext cx="7641474" cy="5731106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1828784" cy="776270"/>
          </a:xfrm>
        </p:spPr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Měna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786578" y="357166"/>
            <a:ext cx="1328718" cy="547678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- euro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sah 8" descr="623.Ostrý Roháč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1000108"/>
            <a:ext cx="8445868" cy="5608585"/>
          </a:xfr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7627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Turistické zajímavosti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500034" y="5786454"/>
            <a:ext cx="1328718" cy="619116"/>
          </a:xfrm>
        </p:spPr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hory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Spišský hrad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6" name="Zástupný symbol pro obsah 5" descr="IMG_387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928934"/>
            <a:ext cx="4829180" cy="3621886"/>
          </a:xfrm>
        </p:spPr>
      </p:pic>
      <p:pic>
        <p:nvPicPr>
          <p:cNvPr id="8" name="Zástupný symbol pro obsah 7" descr="IMG_386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29058" y="500042"/>
            <a:ext cx="4786346" cy="358976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5857884" y="500042"/>
            <a:ext cx="2114536" cy="1219200"/>
          </a:xfrm>
        </p:spPr>
        <p:txBody>
          <a:bodyPr/>
          <a:lstStyle/>
          <a:p>
            <a:r>
              <a:rPr lang="cs-CZ" dirty="0" smtClean="0">
                <a:solidFill>
                  <a:schemeClr val="accent3"/>
                </a:solidFill>
              </a:rPr>
              <a:t>Folklor</a:t>
            </a:r>
            <a:endParaRPr lang="cs-CZ" dirty="0">
              <a:solidFill>
                <a:schemeClr val="accent3"/>
              </a:solidFill>
            </a:endParaRPr>
          </a:p>
        </p:txBody>
      </p:sp>
      <p:pic>
        <p:nvPicPr>
          <p:cNvPr id="9" name="Zástupný symbol pro obsah 8" descr="450px-Hontianska_parada_2003-DSC01153[1]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4426" y="714356"/>
            <a:ext cx="4036234" cy="5381644"/>
          </a:xfrm>
        </p:spPr>
      </p:pic>
      <p:pic>
        <p:nvPicPr>
          <p:cNvPr id="10" name="Zástupný symbol pro obsah 9" descr="HaluskyzoZiaru[1]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012541"/>
            <a:ext cx="4059238" cy="3594917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572164"/>
          </a:xfrm>
        </p:spPr>
        <p:txBody>
          <a:bodyPr>
            <a:normAutofit fontScale="92500" lnSpcReduction="20000"/>
          </a:bodyPr>
          <a:lstStyle/>
          <a:p>
            <a:r>
              <a:rPr lang="cs-CZ" sz="1600" dirty="0" smtClean="0">
                <a:hlinkClick r:id="rId2"/>
              </a:rPr>
              <a:t>http://cs.wikipedia.org/wiki/Slovensk%C3%A1_vlajka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http://commons.wikimedia.org/wiki/File:Dolina_bialej_wody.JPG?uselang=cs</a:t>
            </a:r>
            <a:r>
              <a:rPr lang="cs-CZ" sz="1600" dirty="0" smtClean="0"/>
              <a:t>; licence: </a:t>
            </a:r>
            <a:r>
              <a:rPr lang="en-US" sz="1600" dirty="0" smtClean="0">
                <a:hlinkClick r:id="rId4" action="ppaction://hlinkfile" tooltip="w:cs:Creative Commons"/>
              </a:rPr>
              <a:t>Creative Commons</a:t>
            </a:r>
            <a:r>
              <a:rPr lang="en-US" sz="1600" dirty="0" smtClean="0"/>
              <a:t> </a:t>
            </a:r>
            <a:r>
              <a:rPr lang="en-US" sz="1600" dirty="0" err="1" smtClean="0">
                <a:hlinkClick r:id="rId5"/>
              </a:rPr>
              <a:t>Uveďte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autora-Zachovejte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licenci</a:t>
            </a:r>
            <a:r>
              <a:rPr lang="en-US" sz="1600" dirty="0" smtClean="0">
                <a:hlinkClick r:id="rId5"/>
              </a:rPr>
              <a:t> 3.0 </a:t>
            </a:r>
            <a:r>
              <a:rPr lang="en-US" sz="1600" dirty="0" err="1" smtClean="0">
                <a:hlinkClick r:id="rId5"/>
              </a:rPr>
              <a:t>Unported</a:t>
            </a:r>
            <a:r>
              <a:rPr lang="cs-CZ" sz="1600" dirty="0" smtClean="0"/>
              <a:t>; autor: </a:t>
            </a:r>
            <a:r>
              <a:rPr lang="cs-CZ" sz="1600" dirty="0" err="1" smtClean="0">
                <a:hlinkClick r:id="rId6" action="ppaction://hlinkfile" tooltip="User:Dixi"/>
              </a:rPr>
              <a:t>Dixi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http://commons.wikimedia.org/wiki/File:Stre%C4%8Dno2_-_rann%C3%AD_mlhy.jpg?uselang=cs</a:t>
            </a:r>
            <a:r>
              <a:rPr lang="cs-CZ" sz="1600" dirty="0" smtClean="0"/>
              <a:t>; licence: </a:t>
            </a:r>
            <a:r>
              <a:rPr lang="cs-CZ" sz="1600" dirty="0" err="1" smtClean="0">
                <a:hlinkClick r:id="rId4" action="ppaction://hlinkfile" tooltip="w:cs:Creative Commons"/>
              </a:rPr>
              <a:t>Creative</a:t>
            </a:r>
            <a:r>
              <a:rPr lang="cs-CZ" sz="1600" dirty="0" smtClean="0">
                <a:hlinkClick r:id="rId4" action="ppaction://hlinkfile" tooltip="w:cs:Creative Commons"/>
              </a:rPr>
              <a:t> </a:t>
            </a:r>
            <a:r>
              <a:rPr lang="cs-CZ" sz="1600" dirty="0" err="1" smtClean="0">
                <a:hlinkClick r:id="rId4" action="ppaction://hlinkfile" tooltip="w:cs:Creative Commons"/>
              </a:rPr>
              <a:t>Commons</a:t>
            </a:r>
            <a:r>
              <a:rPr lang="cs-CZ" sz="1600" dirty="0" smtClean="0"/>
              <a:t> </a:t>
            </a:r>
            <a:r>
              <a:rPr lang="cs-CZ" sz="1600" dirty="0" smtClean="0">
                <a:hlinkClick r:id="rId8"/>
              </a:rPr>
              <a:t>Uveďte autora-Zachovejte licenci 2.5 </a:t>
            </a:r>
            <a:r>
              <a:rPr lang="cs-CZ" sz="1600" dirty="0" err="1" smtClean="0">
                <a:hlinkClick r:id="rId8"/>
              </a:rPr>
              <a:t>Generic</a:t>
            </a:r>
            <a:r>
              <a:rPr lang="cs-CZ" sz="1600" dirty="0" smtClean="0"/>
              <a:t>; autor: </a:t>
            </a:r>
            <a:r>
              <a:rPr lang="cs-CZ" sz="1600" dirty="0" err="1" smtClean="0"/>
              <a:t>Prazak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http://cs.wikipedia.org/wiki/Soubor:Bratislava_New_Bridge_Castle_and_St._Martin_cathedral.JPG</a:t>
            </a:r>
            <a:r>
              <a:rPr lang="cs-CZ" sz="1600" dirty="0" smtClean="0"/>
              <a:t>; licence: </a:t>
            </a:r>
            <a:r>
              <a:rPr lang="en-US" sz="1600" dirty="0" smtClean="0">
                <a:hlinkClick r:id="rId4" action="ppaction://hlinkfile" tooltip="w:cs:Creative Commons"/>
              </a:rPr>
              <a:t>Creative Commons</a:t>
            </a:r>
            <a:r>
              <a:rPr lang="en-US" sz="1600" dirty="0" smtClean="0"/>
              <a:t> </a:t>
            </a:r>
            <a:r>
              <a:rPr lang="en-US" sz="1600" dirty="0" err="1" smtClean="0">
                <a:hlinkClick r:id="rId5"/>
              </a:rPr>
              <a:t>Uveďte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autora-Zachovejte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licenci</a:t>
            </a:r>
            <a:r>
              <a:rPr lang="en-US" sz="1600" dirty="0" smtClean="0">
                <a:hlinkClick r:id="rId5"/>
              </a:rPr>
              <a:t> 3.0 </a:t>
            </a:r>
            <a:r>
              <a:rPr lang="en-US" sz="1600" dirty="0" err="1" smtClean="0">
                <a:hlinkClick r:id="rId5"/>
              </a:rPr>
              <a:t>Unported</a:t>
            </a:r>
            <a:r>
              <a:rPr lang="cs-CZ" sz="1600" dirty="0" smtClean="0"/>
              <a:t>; autor: </a:t>
            </a:r>
            <a:r>
              <a:rPr lang="cs-CZ" sz="1600" dirty="0" err="1" smtClean="0">
                <a:hlinkClick r:id="rId10" action="ppaction://hlinkfile" tooltip="User:Miaow Miaow"/>
              </a:rPr>
              <a:t>Miaow</a:t>
            </a:r>
            <a:r>
              <a:rPr lang="cs-CZ" sz="1600" dirty="0" smtClean="0">
                <a:hlinkClick r:id="rId10" action="ppaction://hlinkfile" tooltip="User:Miaow Miaow"/>
              </a:rPr>
              <a:t> </a:t>
            </a:r>
            <a:r>
              <a:rPr lang="cs-CZ" sz="1600" dirty="0" err="1" smtClean="0">
                <a:hlinkClick r:id="rId10" action="ppaction://hlinkfile" tooltip="User:Miaow Miaow"/>
              </a:rPr>
              <a:t>Miaow</a:t>
            </a:r>
            <a:endParaRPr lang="cs-CZ" sz="1600" dirty="0" smtClean="0"/>
          </a:p>
          <a:p>
            <a:r>
              <a:rPr lang="cs-CZ" sz="1600" dirty="0" smtClean="0">
                <a:hlinkClick r:id="rId11"/>
              </a:rPr>
              <a:t>http://cs.wikipedia.org/wiki/Soubor:Zvolen_hrad.jpg</a:t>
            </a:r>
            <a:r>
              <a:rPr lang="cs-CZ" sz="1600" dirty="0" smtClean="0"/>
              <a:t>; autor: </a:t>
            </a:r>
            <a:r>
              <a:rPr lang="cs-CZ" sz="1600" dirty="0" smtClean="0">
                <a:hlinkClick r:id="rId12" action="ppaction://hlinkfile" tooltip="User:Pescan"/>
              </a:rPr>
              <a:t>Martin </a:t>
            </a:r>
            <a:r>
              <a:rPr lang="cs-CZ" sz="1600" dirty="0" err="1" smtClean="0">
                <a:hlinkClick r:id="rId12" action="ppaction://hlinkfile" tooltip="User:Pescan"/>
              </a:rPr>
              <a:t>Hlauka</a:t>
            </a:r>
            <a:r>
              <a:rPr lang="cs-CZ" sz="1600" dirty="0" smtClean="0">
                <a:hlinkClick r:id="rId12" action="ppaction://hlinkfile" tooltip="User:Pescan"/>
              </a:rPr>
              <a:t> (</a:t>
            </a:r>
            <a:r>
              <a:rPr lang="cs-CZ" sz="1600" dirty="0" err="1" smtClean="0">
                <a:hlinkClick r:id="rId12" action="ppaction://hlinkfile" tooltip="User:Pescan"/>
              </a:rPr>
              <a:t>Pescan</a:t>
            </a:r>
            <a:r>
              <a:rPr lang="cs-CZ" sz="1600" dirty="0" smtClean="0">
                <a:hlinkClick r:id="rId12" action="ppaction://hlinkfile" tooltip="User:Pescan"/>
              </a:rPr>
              <a:t>)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http://cs.wikipedia.org/wiki/Soubor:Slovakia_Kosice_21.jpg</a:t>
            </a:r>
            <a:r>
              <a:rPr lang="cs-CZ" sz="1600" dirty="0" smtClean="0"/>
              <a:t>; licence: </a:t>
            </a:r>
            <a:r>
              <a:rPr lang="cs-CZ" sz="1600" dirty="0" err="1" smtClean="0">
                <a:hlinkClick r:id="rId4" action="ppaction://hlinkfile" tooltip="w:cs:Creative Commons"/>
              </a:rPr>
              <a:t>Creative</a:t>
            </a:r>
            <a:r>
              <a:rPr lang="cs-CZ" sz="1600" dirty="0" smtClean="0">
                <a:hlinkClick r:id="rId4" action="ppaction://hlinkfile" tooltip="w:cs:Creative Commons"/>
              </a:rPr>
              <a:t> </a:t>
            </a:r>
            <a:r>
              <a:rPr lang="cs-CZ" sz="1600" dirty="0" err="1" smtClean="0">
                <a:hlinkClick r:id="rId4" action="ppaction://hlinkfile" tooltip="w:cs:Creative Commons"/>
              </a:rPr>
              <a:t>Commons</a:t>
            </a:r>
            <a:r>
              <a:rPr lang="cs-CZ" sz="1600" dirty="0" smtClean="0"/>
              <a:t> </a:t>
            </a:r>
            <a:r>
              <a:rPr lang="cs-CZ" sz="1600" dirty="0" smtClean="0">
                <a:hlinkClick r:id="rId14"/>
              </a:rPr>
              <a:t>Uveďte autora 3.0 </a:t>
            </a:r>
            <a:r>
              <a:rPr lang="cs-CZ" sz="1600" dirty="0" err="1" smtClean="0">
                <a:hlinkClick r:id="rId14"/>
              </a:rPr>
              <a:t>Unported</a:t>
            </a:r>
            <a:r>
              <a:rPr lang="cs-CZ" sz="1600" dirty="0" smtClean="0"/>
              <a:t>; autor: </a:t>
            </a:r>
            <a:r>
              <a:rPr lang="cs-CZ" sz="1600" dirty="0" err="1" smtClean="0"/>
              <a:t>Jozef</a:t>
            </a:r>
            <a:r>
              <a:rPr lang="cs-CZ" sz="1600" dirty="0" smtClean="0"/>
              <a:t> </a:t>
            </a:r>
            <a:r>
              <a:rPr lang="cs-CZ" sz="1600" dirty="0" err="1" smtClean="0"/>
              <a:t>Kotulič</a:t>
            </a:r>
            <a:endParaRPr lang="cs-CZ" sz="1600" dirty="0" smtClean="0"/>
          </a:p>
          <a:p>
            <a:r>
              <a:rPr lang="cs-CZ" sz="1600" dirty="0" smtClean="0">
                <a:hlinkClick r:id="rId15"/>
              </a:rPr>
              <a:t>http://cs.wikipedia.org/wiki/Soubor:Zilina_kapuc_z_podloubi_DSCN4973.JPG</a:t>
            </a:r>
            <a:r>
              <a:rPr lang="cs-CZ" sz="1600" dirty="0" smtClean="0"/>
              <a:t>; autor: </a:t>
            </a:r>
            <a:r>
              <a:rPr lang="cs-CZ" sz="1600" dirty="0" err="1" smtClean="0">
                <a:hlinkClick r:id="rId16" action="ppaction://hlinkfile" tooltip="User:Sokoljan"/>
              </a:rPr>
              <a:t>Sokoljan</a:t>
            </a:r>
            <a:endParaRPr lang="cs-CZ" sz="1600" dirty="0" smtClean="0"/>
          </a:p>
          <a:p>
            <a:r>
              <a:rPr lang="cs-CZ" sz="1600" dirty="0" smtClean="0">
                <a:hlinkClick r:id="rId17"/>
              </a:rPr>
              <a:t>http://commons.wikimedia.org/wiki/File:Martin-IMG_1707.JPG?uselang=cs</a:t>
            </a:r>
            <a:r>
              <a:rPr lang="cs-CZ" sz="1600" dirty="0" smtClean="0"/>
              <a:t>; licence: </a:t>
            </a:r>
            <a:r>
              <a:rPr lang="en-US" sz="1600" dirty="0" smtClean="0">
                <a:hlinkClick r:id="rId4" action="ppaction://hlinkfile" tooltip="w:cs:Creative Commons"/>
              </a:rPr>
              <a:t>Creative Commons</a:t>
            </a:r>
            <a:r>
              <a:rPr lang="en-US" sz="1600" dirty="0" smtClean="0"/>
              <a:t> </a:t>
            </a:r>
            <a:r>
              <a:rPr lang="en-US" sz="1600" dirty="0" err="1" smtClean="0">
                <a:hlinkClick r:id="rId5"/>
              </a:rPr>
              <a:t>Uveďte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autora-Zachovejte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licenci</a:t>
            </a:r>
            <a:r>
              <a:rPr lang="en-US" sz="1600" dirty="0" smtClean="0">
                <a:hlinkClick r:id="rId5"/>
              </a:rPr>
              <a:t> 3.0 </a:t>
            </a:r>
            <a:r>
              <a:rPr lang="en-US" sz="1600" dirty="0" err="1" smtClean="0">
                <a:hlinkClick r:id="rId5"/>
              </a:rPr>
              <a:t>Unported</a:t>
            </a:r>
            <a:r>
              <a:rPr lang="cs-CZ" sz="1600" dirty="0" smtClean="0"/>
              <a:t>; autor: </a:t>
            </a:r>
            <a:r>
              <a:rPr lang="cs-CZ" sz="1600" dirty="0" err="1" smtClean="0"/>
              <a:t>Francesco</a:t>
            </a:r>
            <a:r>
              <a:rPr lang="cs-CZ" sz="1600" dirty="0" smtClean="0"/>
              <a:t> </a:t>
            </a:r>
            <a:r>
              <a:rPr lang="cs-CZ" sz="1600" dirty="0" err="1" smtClean="0"/>
              <a:t>Brisa</a:t>
            </a:r>
            <a:endParaRPr lang="cs-CZ" sz="1600" dirty="0" smtClean="0"/>
          </a:p>
          <a:p>
            <a:r>
              <a:rPr lang="cs-CZ" sz="1600" dirty="0" smtClean="0">
                <a:hlinkClick r:id="rId18"/>
              </a:rPr>
              <a:t>http://commons.wikimedia.org/wiki/File:N%C3%A1mestie_sv._Eg%C3%ADdia_4.jpg?uselang=cs</a:t>
            </a:r>
            <a:r>
              <a:rPr lang="cs-CZ" sz="1600" dirty="0" smtClean="0"/>
              <a:t>; licence: </a:t>
            </a:r>
            <a:r>
              <a:rPr lang="en-US" sz="1600" dirty="0" smtClean="0">
                <a:hlinkClick r:id="rId4" action="ppaction://hlinkfile" tooltip="w:cs:Creative Commons"/>
              </a:rPr>
              <a:t>Creative Commons</a:t>
            </a:r>
            <a:r>
              <a:rPr lang="en-US" sz="1600" dirty="0" smtClean="0"/>
              <a:t> </a:t>
            </a:r>
            <a:r>
              <a:rPr lang="en-US" sz="1600" dirty="0" err="1" smtClean="0">
                <a:hlinkClick r:id="rId5"/>
              </a:rPr>
              <a:t>Uveďte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autora-Zachovejte</a:t>
            </a:r>
            <a:r>
              <a:rPr lang="en-US" sz="1600" dirty="0" smtClean="0">
                <a:hlinkClick r:id="rId5"/>
              </a:rPr>
              <a:t> </a:t>
            </a:r>
            <a:r>
              <a:rPr lang="en-US" sz="1600" dirty="0" err="1" smtClean="0">
                <a:hlinkClick r:id="rId5"/>
              </a:rPr>
              <a:t>licenci</a:t>
            </a:r>
            <a:r>
              <a:rPr lang="en-US" sz="1600" dirty="0" smtClean="0">
                <a:hlinkClick r:id="rId5"/>
              </a:rPr>
              <a:t> 3.0 </a:t>
            </a:r>
            <a:r>
              <a:rPr lang="en-US" sz="1600" dirty="0" err="1" smtClean="0">
                <a:hlinkClick r:id="rId5"/>
              </a:rPr>
              <a:t>Unported</a:t>
            </a:r>
            <a:r>
              <a:rPr lang="cs-CZ" sz="1600" dirty="0" smtClean="0"/>
              <a:t>; autor: </a:t>
            </a:r>
            <a:r>
              <a:rPr lang="cs-CZ" sz="1600" dirty="0" err="1" smtClean="0">
                <a:hlinkClick r:id="rId19" action="ppaction://hlinkfile" tooltip="User:Hemrock (stránka neexistuje)"/>
              </a:rPr>
              <a:t>Hemrock</a:t>
            </a:r>
            <a:endParaRPr lang="cs-CZ" sz="1600" dirty="0" smtClean="0"/>
          </a:p>
          <a:p>
            <a:r>
              <a:rPr lang="cs-CZ" sz="1600" dirty="0" smtClean="0">
                <a:hlinkClick r:id="rId20"/>
              </a:rPr>
              <a:t>http://cs.wikipedia.org/wiki/Soubor:Euro_coins_and_banknotes.jpg</a:t>
            </a:r>
            <a:endParaRPr lang="cs-CZ" sz="1600" dirty="0" smtClean="0"/>
          </a:p>
          <a:p>
            <a:r>
              <a:rPr lang="cs-CZ" sz="1600" dirty="0" smtClean="0">
                <a:hlinkClick r:id="rId21"/>
              </a:rPr>
              <a:t>http://sk.wikipedia.org/wiki/S%C3%BAbor:Hontianska_parada_2003-DSC01153.JPG</a:t>
            </a:r>
            <a:r>
              <a:rPr lang="cs-CZ" sz="1600" dirty="0" smtClean="0"/>
              <a:t>; licence: </a:t>
            </a:r>
            <a:r>
              <a:rPr lang="en-US" sz="1400" dirty="0" smtClean="0">
                <a:hlinkClick r:id="rId22" action="ppaction://hlinkfile" tooltip="w:sk:Creative Commons"/>
              </a:rPr>
              <a:t>Creative Commons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23"/>
              </a:rPr>
              <a:t>Attribution-Share Alike 3.0 </a:t>
            </a:r>
            <a:r>
              <a:rPr lang="en-US" sz="1400" dirty="0" err="1" smtClean="0">
                <a:hlinkClick r:id="rId23"/>
              </a:rPr>
              <a:t>Unported</a:t>
            </a:r>
            <a:endParaRPr lang="cs-CZ" sz="1600" dirty="0" smtClean="0"/>
          </a:p>
          <a:p>
            <a:r>
              <a:rPr lang="cs-CZ" sz="1500" dirty="0" smtClean="0">
                <a:hlinkClick r:id="rId24"/>
              </a:rPr>
              <a:t>http://cs.wikipedia.org/wiki/Soubor:HaluskyzoZiaru.JPG</a:t>
            </a:r>
            <a:endParaRPr lang="cs-CZ" sz="1500" dirty="0" smtClean="0"/>
          </a:p>
          <a:p>
            <a:r>
              <a:rPr lang="cs-CZ" sz="1400" dirty="0" smtClean="0"/>
              <a:t>BRINKE, Josef. </a:t>
            </a:r>
            <a:r>
              <a:rPr lang="cs-CZ" sz="1400" i="1" dirty="0" smtClean="0"/>
              <a:t>Evropa : Sešitové vydání pro základní školy</a:t>
            </a:r>
            <a:r>
              <a:rPr lang="cs-CZ" sz="1400" dirty="0" smtClean="0"/>
              <a:t>. 2. vydání. Praha : Kartografie Praha, 1998. 24 s. ISBN 80-7011-374-X </a:t>
            </a:r>
            <a:endParaRPr lang="cs-CZ" sz="15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7627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accent3"/>
                </a:solidFill>
              </a:rPr>
              <a:t>Zdroje</a:t>
            </a:r>
            <a:endParaRPr lang="cs-CZ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71538" y="1000108"/>
            <a:ext cx="67151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Materiály jsou určeny pro bezplatné používání pro potřeby</a:t>
            </a:r>
          </a:p>
          <a:p>
            <a:r>
              <a:rPr lang="cs-CZ" dirty="0" smtClean="0"/>
              <a:t>výuky na všech typech škol. Jakékoliv další využití podléhá</a:t>
            </a:r>
          </a:p>
          <a:p>
            <a:r>
              <a:rPr lang="cs-CZ" dirty="0" smtClean="0"/>
              <a:t>Autorskému zákonu.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427</TotalTime>
  <Words>591</Words>
  <Application>Microsoft Office PowerPoint</Application>
  <PresentationFormat>Předvádění na obrazovce (4:3)</PresentationFormat>
  <Paragraphs>145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Papír</vt:lpstr>
      <vt:lpstr>Snímek 1</vt:lpstr>
      <vt:lpstr>Snímek 2</vt:lpstr>
      <vt:lpstr>SLOVENSKO</vt:lpstr>
      <vt:lpstr>Poloha</vt:lpstr>
      <vt:lpstr>Kontrola</vt:lpstr>
      <vt:lpstr>Povrch</vt:lpstr>
      <vt:lpstr>Kontrola</vt:lpstr>
      <vt:lpstr>Zapiš si:</vt:lpstr>
      <vt:lpstr>Vodstvo</vt:lpstr>
      <vt:lpstr>Kontrola:</vt:lpstr>
      <vt:lpstr>Zapiš si:</vt:lpstr>
      <vt:lpstr>Města</vt:lpstr>
      <vt:lpstr>Kontrola</vt:lpstr>
      <vt:lpstr>Bratislava</vt:lpstr>
      <vt:lpstr>Banská Bystrica</vt:lpstr>
      <vt:lpstr>Košice</vt:lpstr>
      <vt:lpstr>Žilina</vt:lpstr>
      <vt:lpstr>Martin</vt:lpstr>
      <vt:lpstr>Poprad</vt:lpstr>
      <vt:lpstr>Zvolen</vt:lpstr>
      <vt:lpstr>Hospodářství</vt:lpstr>
      <vt:lpstr>Snímek 22</vt:lpstr>
      <vt:lpstr>Měna</vt:lpstr>
      <vt:lpstr>Turistické zajímavosti</vt:lpstr>
      <vt:lpstr>Spišský hrad</vt:lpstr>
      <vt:lpstr>Folklor</vt:lpstr>
      <vt:lpstr>Zdroje</vt:lpstr>
      <vt:lpstr>Snímek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SLOVENSKO</dc:title>
  <dc:creator>Morchová Petra</dc:creator>
  <cp:lastModifiedBy>Dum</cp:lastModifiedBy>
  <cp:revision>51</cp:revision>
  <dcterms:created xsi:type="dcterms:W3CDTF">2011-11-19T09:49:11Z</dcterms:created>
  <dcterms:modified xsi:type="dcterms:W3CDTF">2012-07-17T13:04:10Z</dcterms:modified>
</cp:coreProperties>
</file>