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2" r:id="rId2"/>
    <p:sldId id="28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66" r:id="rId28"/>
    <p:sldId id="267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533C4E-AC12-4B72-A263-E2F07A72D108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49080A2-5D08-432B-9342-FBA51AB944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file:///\\cs.wikipedia.org\wiki\User:Luk%25C3%25A1%25C5%25A1_Bocan" TargetMode="External"/><Relationship Id="rId13" Type="http://schemas.openxmlformats.org/officeDocument/2006/relationships/hyperlink" Target="http://commons.wikimedia.org/wiki/User:RuM" TargetMode="External"/><Relationship Id="rId18" Type="http://schemas.openxmlformats.org/officeDocument/2006/relationships/hyperlink" Target="file:///\\creativecommons.org\licenses\by\3.0\deed.cs" TargetMode="External"/><Relationship Id="rId3" Type="http://schemas.openxmlformats.org/officeDocument/2006/relationships/hyperlink" Target="file:///\\commons.wikimedia.org\w\index.php%3ftitle=User:Hustoles&amp;action=edit&amp;redlink=1" TargetMode="External"/><Relationship Id="rId7" Type="http://schemas.openxmlformats.org/officeDocument/2006/relationships/hyperlink" Target="http://cs.wikipedia.org/wiki/Soubor:Jesen%C3%ADk_2.jpg" TargetMode="External"/><Relationship Id="rId12" Type="http://schemas.openxmlformats.org/officeDocument/2006/relationships/hyperlink" Target="http://commons.wikimedia.org/wiki/File:Prostejovska_radnice_2.JPG?uselang=cs" TargetMode="External"/><Relationship Id="rId17" Type="http://schemas.openxmlformats.org/officeDocument/2006/relationships/hyperlink" Target="http://cs.wikipedia.org/wiki/Soubor:Hranicka_propast_1.jpg" TargetMode="External"/><Relationship Id="rId2" Type="http://schemas.openxmlformats.org/officeDocument/2006/relationships/hyperlink" Target="http://cs.wikipedia.org/wiki/Soubor:2004_Olomoucky_kraj.PNG" TargetMode="External"/><Relationship Id="rId16" Type="http://schemas.openxmlformats.org/officeDocument/2006/relationships/hyperlink" Target="file:///\\cs.wikipedia.org\wiki\User:Harcub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\\creativecommons.org\licenses\by-sa\3.0\deed.cs" TargetMode="External"/><Relationship Id="rId11" Type="http://schemas.openxmlformats.org/officeDocument/2006/relationships/hyperlink" Target="file:///\\en.wikipedia.org\wiki\cs:GNU_Free_Documentation_License" TargetMode="External"/><Relationship Id="rId5" Type="http://schemas.openxmlformats.org/officeDocument/2006/relationships/hyperlink" Target="file:///\\en.wikipedia.org\wiki\cs:Creative_Commons" TargetMode="External"/><Relationship Id="rId15" Type="http://schemas.openxmlformats.org/officeDocument/2006/relationships/hyperlink" Target="http://cs.wikipedia.org/wiki/Soubor:Jesenik-priessnitz-1.jpg" TargetMode="External"/><Relationship Id="rId10" Type="http://schemas.openxmlformats.org/officeDocument/2006/relationships/hyperlink" Target="http://commons.wikimedia.org/wiki/File:Namestie2hranice.jpg?uselang=cs" TargetMode="External"/><Relationship Id="rId4" Type="http://schemas.openxmlformats.org/officeDocument/2006/relationships/hyperlink" Target="http://cs.wikipedia.org/wiki/Soubor:Holy_Trinity_Column.jpg" TargetMode="External"/><Relationship Id="rId9" Type="http://schemas.openxmlformats.org/officeDocument/2006/relationships/hyperlink" Target="http://cs.wikipedia.org/" TargetMode="External"/><Relationship Id="rId14" Type="http://schemas.openxmlformats.org/officeDocument/2006/relationships/hyperlink" Target="http://cs.wikipedia.org/wiki/Soubor:Bouzov,_vstupn%C3%AD_%C4%8D%C3%A1st.JPG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468313" y="476250"/>
            <a:ext cx="457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Projekt:</a:t>
            </a:r>
            <a:r>
              <a:rPr lang="cs-CZ" dirty="0"/>
              <a:t> Moderní škola 2010</a:t>
            </a:r>
          </a:p>
          <a:p>
            <a:endParaRPr lang="cs-CZ" dirty="0"/>
          </a:p>
          <a:p>
            <a:r>
              <a:rPr lang="cs-CZ" b="1" dirty="0"/>
              <a:t>registrační číslo</a:t>
            </a:r>
            <a:r>
              <a:rPr lang="cs-CZ" dirty="0"/>
              <a:t>: CZ.1.07/1.4.00/21.1091</a:t>
            </a:r>
          </a:p>
          <a:p>
            <a:endParaRPr lang="cs-CZ" dirty="0"/>
          </a:p>
          <a:p>
            <a:r>
              <a:rPr lang="cs-CZ" b="1" dirty="0"/>
              <a:t>Číslo DUM</a:t>
            </a:r>
            <a:r>
              <a:rPr lang="cs-CZ" dirty="0"/>
              <a:t>: </a:t>
            </a:r>
            <a:r>
              <a:rPr lang="cs-CZ" dirty="0" smtClean="0"/>
              <a:t>V</a:t>
            </a:r>
            <a:r>
              <a:rPr lang="cs-CZ" i="1" dirty="0" smtClean="0"/>
              <a:t>Y_32_INOVACE_77</a:t>
            </a:r>
            <a:endParaRPr lang="cs-CZ" i="1" dirty="0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479425" y="2420938"/>
            <a:ext cx="457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Předmět</a:t>
            </a:r>
            <a:r>
              <a:rPr lang="cs-CZ" b="1" dirty="0" smtClean="0"/>
              <a:t>: Zeměpis</a:t>
            </a:r>
            <a:r>
              <a:rPr lang="cs-CZ" b="1" dirty="0"/>
              <a:t>	          		</a:t>
            </a:r>
          </a:p>
          <a:p>
            <a:r>
              <a:rPr lang="cs-CZ" b="1" dirty="0"/>
              <a:t>Autor</a:t>
            </a:r>
            <a:r>
              <a:rPr lang="cs-CZ" b="1" dirty="0" smtClean="0"/>
              <a:t>: Petra </a:t>
            </a:r>
            <a:r>
              <a:rPr lang="cs-CZ" b="1" dirty="0" err="1" smtClean="0"/>
              <a:t>Morchová</a:t>
            </a:r>
            <a:r>
              <a:rPr lang="cs-CZ" dirty="0"/>
              <a:t>	           		</a:t>
            </a: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0" y="6278563"/>
            <a:ext cx="914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/>
              <a:t>Tento výukový materiál vznikl v rámci Operačního programu Vzdělávání pro konkurenceschopnost.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1729" y="4509120"/>
            <a:ext cx="6840537" cy="14938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50825" y="260350"/>
          <a:ext cx="8498132" cy="6390007"/>
        </p:xfrm>
        <a:graphic>
          <a:graphicData uri="http://schemas.openxmlformats.org/drawingml/2006/table">
            <a:tbl>
              <a:tblPr/>
              <a:tblGrid>
                <a:gridCol w="4105275"/>
                <a:gridCol w="71682"/>
                <a:gridCol w="431800"/>
                <a:gridCol w="73025"/>
                <a:gridCol w="3816350"/>
              </a:tblGrid>
              <a:tr h="4889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892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Např</a:t>
                      </a:r>
                      <a:r>
                        <a:rPr kumimoji="0" lang="cs-C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VY_32_INOVACE_77_ </a:t>
                      </a:r>
                      <a:r>
                        <a:rPr kumimoji="0" lang="cs-CZ" sz="1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olomouckykraj</a:t>
                      </a:r>
                      <a:endParaRPr kumimoji="0" lang="cs-CZ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130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 Olomoucký kraj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592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program upevňuje orientaci na mapě, rozšiřuje základní přehled o přírodních podmínkách a životě lidí v Olomouckém kraji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320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vzniku: 27. 3. 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Jazyk: český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odpilotování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29. 3. 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17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Očekávaný výstup: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vytvoření souvislostí mezi přírodními podmínkami, historickým vývojem a životními podmínkami lidí žijících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             v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Olomouckém kraji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56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potřeby: 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55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Olomouc, Jeseníky, Haná,  Morava, Bečva, Přerov, Prostějov, Šumperk, Jeseník, potravinářský průmysl, Hornomoravský úval, sladovnický ječmen,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Bouzov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Velké Losiny, Karlova Studánka, Dlouhé stráně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923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materiálu: PPT 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05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interaktivity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podle pokynů u slepé mapy vyhledávání informací z atlasu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95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skupina: 8.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vzdělávání: základní – druhý stupeň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skupina: 13 – 14 let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29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Celková velikost: 22,3 MB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29.pohled z vyhlídk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/>
              <a:t>Olomoucký kraj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1285860"/>
            <a:ext cx="3203848" cy="503874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Leží ve střední </a:t>
            </a:r>
            <a:r>
              <a:rPr lang="cs-CZ" sz="2400" dirty="0" smtClean="0"/>
              <a:t>            a </a:t>
            </a:r>
            <a:r>
              <a:rPr lang="cs-CZ" sz="2400" dirty="0" smtClean="0"/>
              <a:t>severozápadní části Moravy </a:t>
            </a:r>
            <a:r>
              <a:rPr lang="cs-CZ" sz="2400" dirty="0" smtClean="0"/>
              <a:t>                a </a:t>
            </a:r>
            <a:r>
              <a:rPr lang="cs-CZ" sz="2400" dirty="0" smtClean="0"/>
              <a:t>na severozápadě Českého Slezska</a:t>
            </a:r>
          </a:p>
          <a:p>
            <a:endParaRPr lang="cs-CZ" sz="2400" dirty="0" smtClean="0"/>
          </a:p>
          <a:p>
            <a:r>
              <a:rPr lang="cs-CZ" sz="2400" dirty="0" smtClean="0"/>
              <a:t>Na severu sousedí s Polskem</a:t>
            </a:r>
          </a:p>
          <a:p>
            <a:endParaRPr lang="cs-CZ" sz="2400" dirty="0" smtClean="0"/>
          </a:p>
          <a:p>
            <a:r>
              <a:rPr lang="cs-CZ" sz="2400" dirty="0" smtClean="0"/>
              <a:t>Krajským městem je Olomouc</a:t>
            </a:r>
            <a:endParaRPr lang="cs-CZ" sz="2400" dirty="0"/>
          </a:p>
        </p:txBody>
      </p:sp>
      <p:pic>
        <p:nvPicPr>
          <p:cNvPr id="7" name="Zástupný symbol pro obsah 6" descr="2004_Olomoucky_kraj[1]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61606" y="1714488"/>
            <a:ext cx="6082394" cy="349811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572132" y="571480"/>
            <a:ext cx="3352824" cy="68579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Popiš povrch kraje.</a:t>
            </a:r>
            <a:endParaRPr lang="cs-CZ" dirty="0"/>
          </a:p>
        </p:txBody>
      </p:sp>
      <p:pic>
        <p:nvPicPr>
          <p:cNvPr id="5" name="Zástupný symbol pro obsah 4" descr="C:\Documents and Settings\Morčata\Plocha\Kraje ČR\Olomoucký kraj.bmp"/>
          <p:cNvPicPr>
            <a:picLocks noGrp="1"/>
          </p:cNvPicPr>
          <p:nvPr>
            <p:ph sz="half" idx="1"/>
          </p:nvPr>
        </p:nvPicPr>
        <p:blipFill>
          <a:blip r:embed="rId2" cstate="print"/>
          <a:srcRect l="2149" t="22957" r="60496" b="43149"/>
          <a:stretch>
            <a:fillRect/>
          </a:stretch>
        </p:blipFill>
        <p:spPr bwMode="auto">
          <a:xfrm>
            <a:off x="2143108" y="1142984"/>
            <a:ext cx="4857784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2770050" cy="841248"/>
          </a:xfrm>
        </p:spPr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142984"/>
            <a:ext cx="4191000" cy="557216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 – Hrubý Jeseník </a:t>
            </a:r>
            <a:r>
              <a:rPr lang="cs-CZ" sz="2200" dirty="0" smtClean="0"/>
              <a:t>(nejvyšší hora Praděd – </a:t>
            </a:r>
            <a:r>
              <a:rPr lang="cs-CZ" sz="2200" dirty="0" smtClean="0"/>
              <a:t>              na </a:t>
            </a:r>
            <a:r>
              <a:rPr lang="cs-CZ" sz="2200" dirty="0" smtClean="0"/>
              <a:t>obrázku)</a:t>
            </a:r>
          </a:p>
          <a:p>
            <a:pPr>
              <a:buNone/>
            </a:pPr>
            <a:r>
              <a:rPr lang="cs-CZ" dirty="0" smtClean="0"/>
              <a:t>    Nízký Jeseník</a:t>
            </a:r>
          </a:p>
          <a:p>
            <a:endParaRPr lang="cs-CZ" sz="2200" dirty="0" smtClean="0"/>
          </a:p>
          <a:p>
            <a:r>
              <a:rPr lang="cs-CZ" dirty="0" smtClean="0"/>
              <a:t>Z a JZ – výběžky Českomoravské vrchoviny</a:t>
            </a:r>
          </a:p>
          <a:p>
            <a:endParaRPr lang="cs-CZ" dirty="0" smtClean="0"/>
          </a:p>
          <a:p>
            <a:r>
              <a:rPr lang="cs-CZ" dirty="0" smtClean="0"/>
              <a:t>V – Oderské vrchy</a:t>
            </a:r>
          </a:p>
          <a:p>
            <a:endParaRPr lang="cs-CZ" dirty="0" smtClean="0"/>
          </a:p>
          <a:p>
            <a:r>
              <a:rPr lang="cs-CZ" dirty="0" smtClean="0"/>
              <a:t>JV – úrodné nížiny </a:t>
            </a:r>
            <a:r>
              <a:rPr lang="cs-CZ" dirty="0" smtClean="0"/>
              <a:t>             na </a:t>
            </a:r>
            <a:r>
              <a:rPr lang="cs-CZ" dirty="0" smtClean="0"/>
              <a:t>Hané</a:t>
            </a:r>
            <a:endParaRPr lang="cs-CZ" dirty="0"/>
          </a:p>
        </p:txBody>
      </p:sp>
      <p:pic>
        <p:nvPicPr>
          <p:cNvPr id="5" name="Zástupný symbol pro obsah 4" descr="304.Praděd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14810" y="285728"/>
            <a:ext cx="4714876" cy="628650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2214554"/>
            <a:ext cx="2695564" cy="3186122"/>
          </a:xfrm>
        </p:spPr>
        <p:txBody>
          <a:bodyPr/>
          <a:lstStyle/>
          <a:p>
            <a:r>
              <a:rPr lang="cs-CZ" dirty="0" smtClean="0"/>
              <a:t>V atlasu vyhledej názvy řek, které protékají krajem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" name="Zástupný symbol pro obsah 4" descr="C:\Documents and Settings\Morčata\Plocha\Kraje ČR\Vodstvo.bmp"/>
          <p:cNvPicPr>
            <a:picLocks noGrp="1"/>
          </p:cNvPicPr>
          <p:nvPr>
            <p:ph sz="half" idx="2"/>
          </p:nvPr>
        </p:nvPicPr>
        <p:blipFill>
          <a:blip r:embed="rId2" cstate="print"/>
          <a:srcRect l="62645" t="22096" r="7769" b="23462"/>
          <a:stretch>
            <a:fillRect/>
          </a:stretch>
        </p:blipFill>
        <p:spPr bwMode="auto">
          <a:xfrm>
            <a:off x="3357554" y="214290"/>
            <a:ext cx="5143536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2000240"/>
            <a:ext cx="2786082" cy="1857388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cs-CZ" dirty="0" smtClean="0"/>
              <a:t>1. Morava </a:t>
            </a:r>
          </a:p>
          <a:p>
            <a:pPr marL="514350" indent="-514350">
              <a:buNone/>
            </a:pPr>
            <a:r>
              <a:rPr lang="cs-CZ" dirty="0" smtClean="0"/>
              <a:t>    </a:t>
            </a:r>
            <a:r>
              <a:rPr lang="cs-CZ" sz="2200" dirty="0" smtClean="0"/>
              <a:t>(na obrázku)</a:t>
            </a:r>
          </a:p>
          <a:p>
            <a:pPr marL="514350" indent="-514350">
              <a:buNone/>
            </a:pPr>
            <a:r>
              <a:rPr lang="cs-CZ" dirty="0" smtClean="0"/>
              <a:t>2. Bečva </a:t>
            </a:r>
          </a:p>
          <a:p>
            <a:pPr marL="514350" indent="-514350">
              <a:buNone/>
            </a:pPr>
            <a:endParaRPr lang="cs-CZ" dirty="0"/>
          </a:p>
        </p:txBody>
      </p:sp>
      <p:pic>
        <p:nvPicPr>
          <p:cNvPr id="5" name="Zástupný symbol pro obsah 4" descr="77.řeka Morav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443118" y="1428736"/>
            <a:ext cx="6477044" cy="485778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2143116"/>
            <a:ext cx="2629526" cy="3043246"/>
          </a:xfrm>
        </p:spPr>
        <p:txBody>
          <a:bodyPr>
            <a:normAutofit/>
          </a:bodyPr>
          <a:lstStyle/>
          <a:p>
            <a:r>
              <a:rPr lang="cs-CZ" dirty="0" smtClean="0"/>
              <a:t>V atlasu vyhledej </a:t>
            </a:r>
            <a:r>
              <a:rPr lang="cs-CZ" dirty="0" smtClean="0"/>
              <a:t>          k </a:t>
            </a:r>
            <a:r>
              <a:rPr lang="cs-CZ" dirty="0" smtClean="0"/>
              <a:t>jednotlivým číslům názvy měst.</a:t>
            </a:r>
          </a:p>
          <a:p>
            <a:endParaRPr lang="cs-CZ" dirty="0"/>
          </a:p>
        </p:txBody>
      </p:sp>
      <p:pic>
        <p:nvPicPr>
          <p:cNvPr id="5" name="Zástupný symbol pro obsah 4" descr="C:\Documents and Settings\Morčata\Plocha\Kraje ČR\Města Ol..bmp"/>
          <p:cNvPicPr>
            <a:picLocks noGrp="1"/>
          </p:cNvPicPr>
          <p:nvPr>
            <p:ph sz="half" idx="2"/>
          </p:nvPr>
        </p:nvPicPr>
        <p:blipFill>
          <a:blip r:embed="rId2" cstate="print"/>
          <a:srcRect l="62149" t="21412" r="7438" b="23462"/>
          <a:stretch>
            <a:fillRect/>
          </a:stretch>
        </p:blipFill>
        <p:spPr bwMode="auto">
          <a:xfrm>
            <a:off x="3428992" y="142852"/>
            <a:ext cx="5214974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71612"/>
            <a:ext cx="3000364" cy="472440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sz="2600" dirty="0" smtClean="0"/>
              <a:t>Olomouc</a:t>
            </a:r>
          </a:p>
          <a:p>
            <a:pPr marL="514350" indent="-514350">
              <a:buAutoNum type="arabicPeriod"/>
            </a:pPr>
            <a:r>
              <a:rPr lang="cs-CZ" sz="2600" dirty="0" smtClean="0"/>
              <a:t>Přerov</a:t>
            </a:r>
          </a:p>
          <a:p>
            <a:pPr marL="514350" indent="-514350">
              <a:buAutoNum type="arabicPeriod"/>
            </a:pPr>
            <a:r>
              <a:rPr lang="cs-CZ" sz="2600" dirty="0" smtClean="0"/>
              <a:t>Prostějov</a:t>
            </a:r>
          </a:p>
          <a:p>
            <a:pPr marL="514350" indent="-514350">
              <a:buAutoNum type="arabicPeriod"/>
            </a:pPr>
            <a:r>
              <a:rPr lang="cs-CZ" sz="2600" dirty="0" smtClean="0"/>
              <a:t>Šumperk</a:t>
            </a:r>
          </a:p>
          <a:p>
            <a:pPr marL="514350" indent="-514350">
              <a:buAutoNum type="arabicPeriod"/>
            </a:pPr>
            <a:r>
              <a:rPr lang="cs-CZ" sz="2600" dirty="0" smtClean="0"/>
              <a:t>Jeseník</a:t>
            </a:r>
          </a:p>
          <a:p>
            <a:pPr marL="514350" indent="-514350">
              <a:buAutoNum type="arabicPeriod"/>
            </a:pPr>
            <a:r>
              <a:rPr lang="cs-CZ" sz="2600" dirty="0" smtClean="0"/>
              <a:t>Hranice </a:t>
            </a:r>
            <a:r>
              <a:rPr lang="cs-CZ" sz="2600" dirty="0" smtClean="0"/>
              <a:t>         na </a:t>
            </a:r>
            <a:r>
              <a:rPr lang="cs-CZ" sz="2600" dirty="0" smtClean="0"/>
              <a:t>Moravě</a:t>
            </a:r>
          </a:p>
          <a:p>
            <a:pPr marL="514350" indent="-514350">
              <a:buAutoNum type="arabicPeriod"/>
            </a:pPr>
            <a:r>
              <a:rPr lang="cs-CZ" sz="2600" dirty="0" smtClean="0"/>
              <a:t>Lipník </a:t>
            </a:r>
            <a:r>
              <a:rPr lang="cs-CZ" sz="2600" dirty="0" smtClean="0"/>
              <a:t>         nad Bečvou  </a:t>
            </a:r>
            <a:r>
              <a:rPr lang="cs-CZ" dirty="0" smtClean="0"/>
              <a:t> </a:t>
            </a:r>
            <a:r>
              <a:rPr lang="cs-CZ" sz="2000" dirty="0" smtClean="0"/>
              <a:t>(na obrázku)</a:t>
            </a:r>
            <a:endParaRPr lang="cs-CZ" sz="2000" dirty="0"/>
          </a:p>
        </p:txBody>
      </p:sp>
      <p:pic>
        <p:nvPicPr>
          <p:cNvPr id="5" name="Zástupný symbol pro obsah 4" descr="29.Lipník nad Bečvou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483768" y="1505636"/>
            <a:ext cx="6457041" cy="4842781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557216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Průmysl</a:t>
            </a:r>
          </a:p>
          <a:p>
            <a:pPr lvl="1"/>
            <a:r>
              <a:rPr lang="cs-CZ" dirty="0" smtClean="0"/>
              <a:t>Potravinářský (např. olomoucké syrečky z </a:t>
            </a:r>
            <a:r>
              <a:rPr lang="cs-CZ" dirty="0" err="1" smtClean="0"/>
              <a:t>Loštic</a:t>
            </a:r>
            <a:r>
              <a:rPr lang="cs-CZ" dirty="0" smtClean="0"/>
              <a:t> </a:t>
            </a:r>
            <a:r>
              <a:rPr lang="cs-CZ" dirty="0" smtClean="0"/>
              <a:t>             u </a:t>
            </a:r>
            <a:r>
              <a:rPr lang="cs-CZ" dirty="0" smtClean="0"/>
              <a:t>Mohelnice)</a:t>
            </a:r>
          </a:p>
          <a:p>
            <a:pPr lvl="1"/>
            <a:r>
              <a:rPr lang="cs-CZ" dirty="0" smtClean="0"/>
              <a:t>textilní</a:t>
            </a:r>
          </a:p>
          <a:p>
            <a:r>
              <a:rPr lang="cs-CZ" dirty="0" smtClean="0"/>
              <a:t>Zemědělství</a:t>
            </a:r>
          </a:p>
          <a:p>
            <a:pPr lvl="1"/>
            <a:r>
              <a:rPr lang="cs-CZ" dirty="0" smtClean="0"/>
              <a:t>Centrum oblasti – Hornomoravský úval – příznivé podmínky pro zemědělství (jedna z nejúrodnějších oblastí ČR)</a:t>
            </a:r>
          </a:p>
          <a:p>
            <a:pPr lvl="1"/>
            <a:r>
              <a:rPr lang="cs-CZ" dirty="0" smtClean="0"/>
              <a:t>Pěstování pšenice a sladovnického ječmene</a:t>
            </a:r>
          </a:p>
          <a:p>
            <a:r>
              <a:rPr lang="cs-CZ" dirty="0" smtClean="0"/>
              <a:t>Doprava</a:t>
            </a:r>
          </a:p>
          <a:p>
            <a:pPr lvl="1"/>
            <a:r>
              <a:rPr lang="cs-CZ" dirty="0" smtClean="0"/>
              <a:t>Hustá železniční síť s uzly Olomouc a Přerov</a:t>
            </a:r>
          </a:p>
          <a:p>
            <a:pPr lvl="1"/>
            <a:r>
              <a:rPr lang="cs-CZ" dirty="0" smtClean="0"/>
              <a:t>Silniční spojení s okresem Jeseník je nedostatečné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/>
          <a:lstStyle/>
          <a:p>
            <a:r>
              <a:rPr lang="cs-CZ" dirty="0" smtClean="0"/>
              <a:t>Turistické 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1571612"/>
            <a:ext cx="2643206" cy="4724400"/>
          </a:xfrm>
        </p:spPr>
        <p:txBody>
          <a:bodyPr/>
          <a:lstStyle/>
          <a:p>
            <a:r>
              <a:rPr lang="cs-CZ" dirty="0" smtClean="0"/>
              <a:t>Olomouc</a:t>
            </a:r>
          </a:p>
          <a:p>
            <a:pPr lvl="1"/>
            <a:r>
              <a:rPr lang="cs-CZ" dirty="0" smtClean="0"/>
              <a:t>Sloup Nejsvětější Trojice </a:t>
            </a:r>
            <a:r>
              <a:rPr lang="cs-CZ" dirty="0" smtClean="0"/>
              <a:t>              na </a:t>
            </a:r>
            <a:r>
              <a:rPr lang="cs-CZ" dirty="0" smtClean="0"/>
              <a:t>seznamu UNESCO </a:t>
            </a:r>
            <a:r>
              <a:rPr lang="cs-CZ" sz="2000" dirty="0" smtClean="0"/>
              <a:t>(na obrázku)</a:t>
            </a:r>
          </a:p>
          <a:p>
            <a:pPr lvl="1">
              <a:buNone/>
            </a:pPr>
            <a:endParaRPr lang="cs-CZ" dirty="0" smtClean="0"/>
          </a:p>
          <a:p>
            <a:pPr lvl="1"/>
            <a:r>
              <a:rPr lang="cs-CZ" dirty="0" smtClean="0"/>
              <a:t>Univerzita Palackého</a:t>
            </a:r>
            <a:endParaRPr lang="cs-CZ" dirty="0"/>
          </a:p>
        </p:txBody>
      </p:sp>
      <p:pic>
        <p:nvPicPr>
          <p:cNvPr id="5" name="Zástupný symbol pro obsah 4" descr="450px-Holy_Trinity_Column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357686" y="1060451"/>
            <a:ext cx="4233864" cy="564515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428604"/>
            <a:ext cx="4191000" cy="685792"/>
          </a:xfrm>
        </p:spPr>
        <p:txBody>
          <a:bodyPr/>
          <a:lstStyle/>
          <a:p>
            <a:r>
              <a:rPr lang="cs-CZ" dirty="0" smtClean="0"/>
              <a:t>Jeseník</a:t>
            </a:r>
            <a:endParaRPr lang="cs-CZ" dirty="0"/>
          </a:p>
        </p:txBody>
      </p:sp>
      <p:pic>
        <p:nvPicPr>
          <p:cNvPr id="5" name="Zástupný symbol pro obsah 4" descr="Jeseník_2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904852" y="1071546"/>
            <a:ext cx="7524800" cy="5643602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500042"/>
            <a:ext cx="4191000" cy="685792"/>
          </a:xfrm>
        </p:spPr>
        <p:txBody>
          <a:bodyPr/>
          <a:lstStyle/>
          <a:p>
            <a:r>
              <a:rPr lang="cs-CZ" dirty="0" smtClean="0"/>
              <a:t>Hranice na Moravě</a:t>
            </a:r>
            <a:endParaRPr lang="cs-CZ" dirty="0"/>
          </a:p>
        </p:txBody>
      </p:sp>
      <p:pic>
        <p:nvPicPr>
          <p:cNvPr id="5" name="Zástupný symbol pro obsah 4" descr="800px-Namestie2hranice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928662" y="1142984"/>
            <a:ext cx="7434286" cy="5575715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57158" y="571480"/>
            <a:ext cx="4191000" cy="614354"/>
          </a:xfrm>
        </p:spPr>
        <p:txBody>
          <a:bodyPr/>
          <a:lstStyle/>
          <a:p>
            <a:r>
              <a:rPr lang="cs-CZ" dirty="0" smtClean="0"/>
              <a:t>Prostějov</a:t>
            </a:r>
            <a:endParaRPr lang="cs-CZ" dirty="0"/>
          </a:p>
        </p:txBody>
      </p:sp>
      <p:pic>
        <p:nvPicPr>
          <p:cNvPr id="5" name="Zástupný symbol pro obsah 4" descr="450px-Prostejovska_radnice_2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571868" y="107943"/>
            <a:ext cx="5019682" cy="6692909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571480"/>
            <a:ext cx="4191000" cy="542916"/>
          </a:xfrm>
        </p:spPr>
        <p:txBody>
          <a:bodyPr/>
          <a:lstStyle/>
          <a:p>
            <a:r>
              <a:rPr lang="cs-CZ" dirty="0" smtClean="0"/>
              <a:t>Hrad </a:t>
            </a:r>
            <a:r>
              <a:rPr lang="cs-CZ" dirty="0" err="1" smtClean="0"/>
              <a:t>Bouzov</a:t>
            </a:r>
            <a:endParaRPr lang="cs-CZ" dirty="0"/>
          </a:p>
        </p:txBody>
      </p:sp>
      <p:pic>
        <p:nvPicPr>
          <p:cNvPr id="5" name="Zástupný symbol pro obsah 4" descr="448px-Bouzov,_vstupní_část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643306" y="90737"/>
            <a:ext cx="4940370" cy="6616567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571480"/>
            <a:ext cx="4191000" cy="542916"/>
          </a:xfrm>
        </p:spPr>
        <p:txBody>
          <a:bodyPr/>
          <a:lstStyle/>
          <a:p>
            <a:r>
              <a:rPr lang="cs-CZ" dirty="0" smtClean="0"/>
              <a:t>Hrad </a:t>
            </a:r>
            <a:r>
              <a:rPr lang="cs-CZ" dirty="0" err="1" smtClean="0"/>
              <a:t>Helfštýn</a:t>
            </a:r>
            <a:endParaRPr lang="cs-CZ" dirty="0"/>
          </a:p>
        </p:txBody>
      </p:sp>
      <p:pic>
        <p:nvPicPr>
          <p:cNvPr id="5" name="Zástupný symbol pro obsah 4" descr="20.Helfštý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57158" y="1071547"/>
            <a:ext cx="8491566" cy="5786454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571480"/>
            <a:ext cx="4191000" cy="542916"/>
          </a:xfrm>
        </p:spPr>
        <p:txBody>
          <a:bodyPr/>
          <a:lstStyle/>
          <a:p>
            <a:r>
              <a:rPr lang="cs-CZ" dirty="0" smtClean="0"/>
              <a:t>Zámek </a:t>
            </a:r>
            <a:r>
              <a:rPr lang="cs-CZ" dirty="0" err="1" smtClean="0"/>
              <a:t>Úsov</a:t>
            </a:r>
            <a:endParaRPr lang="cs-CZ" dirty="0"/>
          </a:p>
        </p:txBody>
      </p:sp>
      <p:pic>
        <p:nvPicPr>
          <p:cNvPr id="1026" name="Picture 2" descr="F:\Léto 2008\výlet Úsov, Sovinec\10.samé paroh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71546"/>
            <a:ext cx="8634442" cy="56389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200.papírna ve Velkých Losinách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714481" y="1214421"/>
            <a:ext cx="7324744" cy="5493559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214290"/>
            <a:ext cx="4191000" cy="2328866"/>
          </a:xfrm>
        </p:spPr>
        <p:txBody>
          <a:bodyPr/>
          <a:lstStyle/>
          <a:p>
            <a:r>
              <a:rPr lang="cs-CZ" dirty="0" smtClean="0"/>
              <a:t>Velké Losiny</a:t>
            </a:r>
          </a:p>
          <a:p>
            <a:pPr lvl="1"/>
            <a:r>
              <a:rPr lang="cs-CZ" dirty="0" smtClean="0"/>
              <a:t>Lázně</a:t>
            </a:r>
          </a:p>
          <a:p>
            <a:pPr lvl="1"/>
            <a:r>
              <a:rPr lang="cs-CZ" dirty="0" smtClean="0"/>
              <a:t>Výrobna ručního papíru</a:t>
            </a:r>
          </a:p>
          <a:p>
            <a:pPr lvl="1"/>
            <a:r>
              <a:rPr lang="cs-CZ" dirty="0" smtClean="0"/>
              <a:t>Zámek proslavený čarodějnickými procesy</a:t>
            </a: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571480"/>
            <a:ext cx="5267332" cy="542916"/>
          </a:xfrm>
        </p:spPr>
        <p:txBody>
          <a:bodyPr/>
          <a:lstStyle/>
          <a:p>
            <a:r>
              <a:rPr lang="cs-CZ" dirty="0" err="1" smtClean="0"/>
              <a:t>Priessnitzovy</a:t>
            </a:r>
            <a:r>
              <a:rPr lang="cs-CZ" dirty="0" smtClean="0"/>
              <a:t> lázně Jeseník</a:t>
            </a:r>
            <a:endParaRPr lang="cs-CZ" dirty="0"/>
          </a:p>
        </p:txBody>
      </p:sp>
      <p:pic>
        <p:nvPicPr>
          <p:cNvPr id="5" name="Zástupný symbol pro obsah 4" descr="729px-Jesenik-priessnitz-1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160402"/>
            <a:ext cx="6715172" cy="552689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571480"/>
            <a:ext cx="4552952" cy="614354"/>
          </a:xfrm>
        </p:spPr>
        <p:txBody>
          <a:bodyPr/>
          <a:lstStyle/>
          <a:p>
            <a:r>
              <a:rPr lang="cs-CZ" dirty="0" smtClean="0"/>
              <a:t>Lázně Karlova Studánka</a:t>
            </a:r>
            <a:endParaRPr lang="cs-CZ" dirty="0"/>
          </a:p>
        </p:txBody>
      </p:sp>
      <p:pic>
        <p:nvPicPr>
          <p:cNvPr id="5" name="Zástupný symbol pro obsah 4" descr="237.Karlova Studánk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85719" y="1083318"/>
            <a:ext cx="8663987" cy="5774682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571480"/>
            <a:ext cx="6786610" cy="542916"/>
          </a:xfrm>
        </p:spPr>
        <p:txBody>
          <a:bodyPr>
            <a:normAutofit/>
          </a:bodyPr>
          <a:lstStyle/>
          <a:p>
            <a:r>
              <a:rPr lang="cs-CZ" dirty="0" smtClean="0"/>
              <a:t>Jeseníky </a:t>
            </a:r>
            <a:r>
              <a:rPr lang="cs-CZ" sz="2200" dirty="0" smtClean="0"/>
              <a:t>(na obr. Červenohorské sedlo)</a:t>
            </a:r>
            <a:endParaRPr lang="cs-CZ" sz="2200" dirty="0"/>
          </a:p>
        </p:txBody>
      </p:sp>
      <p:pic>
        <p:nvPicPr>
          <p:cNvPr id="5" name="Zástupný symbol pro obsah 4" descr="339.Červenohorské sedlo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27207" y="1428736"/>
            <a:ext cx="8864394" cy="4978192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500042"/>
            <a:ext cx="8553480" cy="614354"/>
          </a:xfrm>
        </p:spPr>
        <p:txBody>
          <a:bodyPr/>
          <a:lstStyle/>
          <a:p>
            <a:r>
              <a:rPr lang="cs-CZ" dirty="0" smtClean="0"/>
              <a:t>Přečerpávací vodní elektrárna Dlouhé stráně</a:t>
            </a:r>
            <a:endParaRPr lang="cs-CZ" dirty="0"/>
          </a:p>
        </p:txBody>
      </p:sp>
      <p:pic>
        <p:nvPicPr>
          <p:cNvPr id="5" name="Zástupný symbol pro obsah 4" descr="2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4282" y="1188792"/>
            <a:ext cx="8777318" cy="5638931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571480"/>
            <a:ext cx="4191000" cy="542916"/>
          </a:xfrm>
        </p:spPr>
        <p:txBody>
          <a:bodyPr/>
          <a:lstStyle/>
          <a:p>
            <a:r>
              <a:rPr lang="cs-CZ" dirty="0" err="1" smtClean="0"/>
              <a:t>Rejvízská</a:t>
            </a:r>
            <a:r>
              <a:rPr lang="cs-CZ" dirty="0" smtClean="0"/>
              <a:t> rašeliniště</a:t>
            </a:r>
            <a:endParaRPr lang="cs-CZ" dirty="0"/>
          </a:p>
        </p:txBody>
      </p:sp>
      <p:pic>
        <p:nvPicPr>
          <p:cNvPr id="5" name="Zástupný symbol pro obsah 4" descr="358.rašeliniště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4282" y="1226161"/>
            <a:ext cx="8777318" cy="5469304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571480"/>
            <a:ext cx="4191000" cy="614354"/>
          </a:xfrm>
        </p:spPr>
        <p:txBody>
          <a:bodyPr/>
          <a:lstStyle/>
          <a:p>
            <a:r>
              <a:rPr lang="cs-CZ" dirty="0" smtClean="0"/>
              <a:t>Jeskyně Na pomezí</a:t>
            </a:r>
            <a:endParaRPr lang="cs-CZ" dirty="0"/>
          </a:p>
        </p:txBody>
      </p:sp>
      <p:pic>
        <p:nvPicPr>
          <p:cNvPr id="5" name="Zástupný symbol pro obsah 4" descr="235.v jeskyních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4282" y="1188793"/>
            <a:ext cx="8777318" cy="5544052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214290"/>
            <a:ext cx="8839200" cy="1000132"/>
          </a:xfrm>
        </p:spPr>
        <p:txBody>
          <a:bodyPr>
            <a:normAutofit/>
          </a:bodyPr>
          <a:lstStyle/>
          <a:p>
            <a:r>
              <a:rPr lang="cs-CZ" dirty="0" smtClean="0"/>
              <a:t>Hranická propast – potvrzená hloubka 189,5 m, předpokládaná hloubka kolem 700m</a:t>
            </a:r>
            <a:endParaRPr lang="cs-CZ" dirty="0"/>
          </a:p>
        </p:txBody>
      </p:sp>
      <p:pic>
        <p:nvPicPr>
          <p:cNvPr id="5" name="Zástupný symbol pro obsah 4" descr="800px-Hranicka_propast_1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142984"/>
            <a:ext cx="7348558" cy="551142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382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04800" y="1071546"/>
            <a:ext cx="8686800" cy="5643602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>
                <a:hlinkClick r:id="rId2"/>
              </a:rPr>
              <a:t>http://cs.wikipedia.org/wiki/Soubor:2004_Olomoucky_kraj.PNG</a:t>
            </a:r>
            <a:r>
              <a:rPr lang="cs-CZ" dirty="0" smtClean="0"/>
              <a:t>; autor: </a:t>
            </a:r>
            <a:r>
              <a:rPr lang="cs-CZ" dirty="0" err="1" smtClean="0">
                <a:hlinkClick r:id="rId3" action="ppaction://hlinkfile" tooltip="User:Hustoles (stránka neexistuje)"/>
              </a:rPr>
              <a:t>Hustoles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http://cs.wikipedia.org/wiki/Soubor:Holy_Trinity_Column.jpg</a:t>
            </a:r>
            <a:r>
              <a:rPr lang="cs-CZ" dirty="0" smtClean="0"/>
              <a:t>; licence: </a:t>
            </a:r>
            <a:r>
              <a:rPr lang="en-US" dirty="0" smtClean="0">
                <a:hlinkClick r:id="rId5" action="ppaction://hlinkfile" tooltip="w:cs:Creative Commons"/>
              </a:rPr>
              <a:t>Creative Commons</a:t>
            </a:r>
            <a:r>
              <a:rPr lang="en-US" dirty="0" smtClean="0"/>
              <a:t> </a:t>
            </a:r>
            <a:r>
              <a:rPr lang="en-US" dirty="0" err="1" smtClean="0">
                <a:hlinkClick r:id="rId6" action="ppaction://hlinkfile"/>
              </a:rPr>
              <a:t>Uveďte</a:t>
            </a:r>
            <a:r>
              <a:rPr lang="en-US" dirty="0" smtClean="0">
                <a:hlinkClick r:id="rId6" action="ppaction://hlinkfile"/>
              </a:rPr>
              <a:t> </a:t>
            </a:r>
            <a:r>
              <a:rPr lang="en-US" dirty="0" err="1" smtClean="0">
                <a:hlinkClick r:id="rId6" action="ppaction://hlinkfile"/>
              </a:rPr>
              <a:t>autora-Zachovejte</a:t>
            </a:r>
            <a:r>
              <a:rPr lang="en-US" dirty="0" smtClean="0">
                <a:hlinkClick r:id="rId6" action="ppaction://hlinkfile"/>
              </a:rPr>
              <a:t> </a:t>
            </a:r>
            <a:r>
              <a:rPr lang="en-US" dirty="0" err="1" smtClean="0">
                <a:hlinkClick r:id="rId6" action="ppaction://hlinkfile"/>
              </a:rPr>
              <a:t>licenci</a:t>
            </a:r>
            <a:r>
              <a:rPr lang="en-US" dirty="0" smtClean="0">
                <a:hlinkClick r:id="rId6" action="ppaction://hlinkfile"/>
              </a:rPr>
              <a:t> 3.0 </a:t>
            </a:r>
            <a:r>
              <a:rPr lang="en-US" dirty="0" err="1" smtClean="0">
                <a:hlinkClick r:id="rId6" action="ppaction://hlinkfile"/>
              </a:rPr>
              <a:t>Unported</a:t>
            </a:r>
            <a:r>
              <a:rPr lang="cs-CZ" dirty="0" smtClean="0"/>
              <a:t>; autor: Michal </a:t>
            </a:r>
            <a:r>
              <a:rPr lang="cs-CZ" dirty="0" err="1" smtClean="0"/>
              <a:t>Maňas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http://cs.wikipedia.org/wiki/Soubor:Jesen%C3%ADk_2.jpg</a:t>
            </a:r>
            <a:r>
              <a:rPr lang="cs-CZ" dirty="0" smtClean="0"/>
              <a:t>; licence: </a:t>
            </a:r>
            <a:r>
              <a:rPr lang="en-US" dirty="0" smtClean="0">
                <a:hlinkClick r:id="rId5" action="ppaction://hlinkfile" tooltip="w:cs:Creative Commons"/>
              </a:rPr>
              <a:t>Creative Commons</a:t>
            </a:r>
            <a:r>
              <a:rPr lang="en-US" dirty="0" smtClean="0"/>
              <a:t> </a:t>
            </a:r>
            <a:r>
              <a:rPr lang="en-US" dirty="0" err="1" smtClean="0">
                <a:hlinkClick r:id="rId6" action="ppaction://hlinkfile"/>
              </a:rPr>
              <a:t>Uveďte</a:t>
            </a:r>
            <a:r>
              <a:rPr lang="en-US" dirty="0" smtClean="0">
                <a:hlinkClick r:id="rId6" action="ppaction://hlinkfile"/>
              </a:rPr>
              <a:t> </a:t>
            </a:r>
            <a:r>
              <a:rPr lang="en-US" dirty="0" err="1" smtClean="0">
                <a:hlinkClick r:id="rId6" action="ppaction://hlinkfile"/>
              </a:rPr>
              <a:t>autora-Zachovejte</a:t>
            </a:r>
            <a:r>
              <a:rPr lang="en-US" dirty="0" smtClean="0">
                <a:hlinkClick r:id="rId6" action="ppaction://hlinkfile"/>
              </a:rPr>
              <a:t> </a:t>
            </a:r>
            <a:r>
              <a:rPr lang="en-US" dirty="0" err="1" smtClean="0">
                <a:hlinkClick r:id="rId6" action="ppaction://hlinkfile"/>
              </a:rPr>
              <a:t>licenci</a:t>
            </a:r>
            <a:r>
              <a:rPr lang="en-US" dirty="0" smtClean="0">
                <a:hlinkClick r:id="rId6" action="ppaction://hlinkfile"/>
              </a:rPr>
              <a:t> 3.0 </a:t>
            </a:r>
            <a:r>
              <a:rPr lang="en-US" dirty="0" err="1" smtClean="0">
                <a:hlinkClick r:id="rId6" action="ppaction://hlinkfile"/>
              </a:rPr>
              <a:t>Unported</a:t>
            </a:r>
            <a:r>
              <a:rPr lang="cs-CZ" dirty="0" smtClean="0"/>
              <a:t>; autor: </a:t>
            </a:r>
            <a:r>
              <a:rPr lang="cs-CZ" dirty="0" smtClean="0">
                <a:hlinkClick r:id="rId8" action="ppaction://hlinkfile" tooltip="cs:User:Lukáš Bocan"/>
              </a:rPr>
              <a:t>Lukáš </a:t>
            </a:r>
            <a:r>
              <a:rPr lang="cs-CZ" dirty="0" err="1" smtClean="0">
                <a:hlinkClick r:id="rId8" action="ppaction://hlinkfile" tooltip="cs:User:Lukáš Bocan"/>
              </a:rPr>
              <a:t>Bocan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>
                <a:hlinkClick r:id="rId9"/>
              </a:rPr>
              <a:t>cs.wikipedia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http://commons.wikimedia.org/wiki/File:Namestie2hranice.jpg?uselang=cs</a:t>
            </a:r>
            <a:r>
              <a:rPr lang="cs-CZ" dirty="0" smtClean="0"/>
              <a:t>; licence: </a:t>
            </a:r>
            <a:r>
              <a:rPr lang="cs-CZ" dirty="0" smtClean="0">
                <a:hlinkClick r:id="rId11" action="ppaction://hlinkfile" tooltip="w:cs:GNU Free Documentation License"/>
              </a:rPr>
              <a:t>Svobodná licence GNU pro dokumenty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http://commons.wikimedia.org/wiki/File:Prostejovska_radnice_2.JPG?uselang=cs</a:t>
            </a:r>
            <a:r>
              <a:rPr lang="cs-CZ" dirty="0" smtClean="0"/>
              <a:t>; licence: </a:t>
            </a:r>
            <a:r>
              <a:rPr lang="en-US" dirty="0" smtClean="0">
                <a:hlinkClick r:id="rId5" action="ppaction://hlinkfile" tooltip="w:cs:Creative Commons"/>
              </a:rPr>
              <a:t>Creative Commons</a:t>
            </a:r>
            <a:r>
              <a:rPr lang="en-US" dirty="0" smtClean="0"/>
              <a:t> </a:t>
            </a:r>
            <a:r>
              <a:rPr lang="en-US" dirty="0" err="1" smtClean="0">
                <a:hlinkClick r:id="rId6" action="ppaction://hlinkfile"/>
              </a:rPr>
              <a:t>Uveďte</a:t>
            </a:r>
            <a:r>
              <a:rPr lang="en-US" dirty="0" smtClean="0">
                <a:hlinkClick r:id="rId6" action="ppaction://hlinkfile"/>
              </a:rPr>
              <a:t> </a:t>
            </a:r>
            <a:r>
              <a:rPr lang="en-US" dirty="0" err="1" smtClean="0">
                <a:hlinkClick r:id="rId6" action="ppaction://hlinkfile"/>
              </a:rPr>
              <a:t>autora-Zachovejte</a:t>
            </a:r>
            <a:r>
              <a:rPr lang="en-US" dirty="0" smtClean="0">
                <a:hlinkClick r:id="rId6" action="ppaction://hlinkfile"/>
              </a:rPr>
              <a:t> </a:t>
            </a:r>
            <a:r>
              <a:rPr lang="en-US" dirty="0" err="1" smtClean="0">
                <a:hlinkClick r:id="rId6" action="ppaction://hlinkfile"/>
              </a:rPr>
              <a:t>licenci</a:t>
            </a:r>
            <a:r>
              <a:rPr lang="en-US" dirty="0" smtClean="0">
                <a:hlinkClick r:id="rId6" action="ppaction://hlinkfile"/>
              </a:rPr>
              <a:t> 3.0 </a:t>
            </a:r>
            <a:r>
              <a:rPr lang="en-US" dirty="0" err="1" smtClean="0">
                <a:hlinkClick r:id="rId6" action="ppaction://hlinkfile"/>
              </a:rPr>
              <a:t>Unported</a:t>
            </a:r>
            <a:r>
              <a:rPr lang="cs-CZ" dirty="0" smtClean="0"/>
              <a:t>; autor: </a:t>
            </a:r>
            <a:r>
              <a:rPr lang="cs-CZ" dirty="0" err="1" smtClean="0">
                <a:hlinkClick r:id="rId13" action="ppaction://hlinkfile" tooltip="User:RuM"/>
              </a:rPr>
              <a:t>RuM</a:t>
            </a:r>
            <a:endParaRPr lang="cs-CZ" dirty="0" smtClean="0"/>
          </a:p>
          <a:p>
            <a:r>
              <a:rPr lang="cs-CZ" dirty="0" smtClean="0">
                <a:hlinkClick r:id="rId14"/>
              </a:rPr>
              <a:t>http://cs.wikipedia.org/wiki/Soubor:Bouzov,_vstupn%C3%AD_%C4%8D%C3%A1st.JPG</a:t>
            </a:r>
            <a:endParaRPr lang="cs-CZ" dirty="0" smtClean="0"/>
          </a:p>
          <a:p>
            <a:r>
              <a:rPr lang="cs-CZ" dirty="0" smtClean="0">
                <a:hlinkClick r:id="rId15"/>
              </a:rPr>
              <a:t>http://cs.wikipedia.org/wiki/Soubor:Jesenik-priessnitz-1.jpg</a:t>
            </a:r>
            <a:r>
              <a:rPr lang="cs-CZ" dirty="0" smtClean="0"/>
              <a:t>; licence: </a:t>
            </a:r>
            <a:r>
              <a:rPr lang="en-US" dirty="0" smtClean="0">
                <a:hlinkClick r:id="rId5" action="ppaction://hlinkfile" tooltip="w:cs:Creative Commons"/>
              </a:rPr>
              <a:t>Creative Commons</a:t>
            </a:r>
            <a:r>
              <a:rPr lang="en-US" dirty="0" smtClean="0"/>
              <a:t> </a:t>
            </a:r>
            <a:r>
              <a:rPr lang="en-US" dirty="0" err="1" smtClean="0">
                <a:hlinkClick r:id="rId6" action="ppaction://hlinkfile"/>
              </a:rPr>
              <a:t>Uveďte</a:t>
            </a:r>
            <a:r>
              <a:rPr lang="en-US" dirty="0" smtClean="0">
                <a:hlinkClick r:id="rId6" action="ppaction://hlinkfile"/>
              </a:rPr>
              <a:t> </a:t>
            </a:r>
            <a:r>
              <a:rPr lang="en-US" dirty="0" err="1" smtClean="0">
                <a:hlinkClick r:id="rId6" action="ppaction://hlinkfile"/>
              </a:rPr>
              <a:t>autora-Zachovejte</a:t>
            </a:r>
            <a:r>
              <a:rPr lang="en-US" dirty="0" smtClean="0">
                <a:hlinkClick r:id="rId6" action="ppaction://hlinkfile"/>
              </a:rPr>
              <a:t> </a:t>
            </a:r>
            <a:r>
              <a:rPr lang="en-US" dirty="0" err="1" smtClean="0">
                <a:hlinkClick r:id="rId6" action="ppaction://hlinkfile"/>
              </a:rPr>
              <a:t>licenci</a:t>
            </a:r>
            <a:r>
              <a:rPr lang="en-US" dirty="0" smtClean="0">
                <a:hlinkClick r:id="rId6" action="ppaction://hlinkfile"/>
              </a:rPr>
              <a:t> 3.0 </a:t>
            </a:r>
            <a:r>
              <a:rPr lang="en-US" dirty="0" err="1" smtClean="0">
                <a:hlinkClick r:id="rId6" action="ppaction://hlinkfile"/>
              </a:rPr>
              <a:t>Unported</a:t>
            </a:r>
            <a:r>
              <a:rPr lang="cs-CZ" dirty="0" smtClean="0"/>
              <a:t>; autor: </a:t>
            </a:r>
            <a:r>
              <a:rPr lang="cs-CZ" dirty="0" err="1" smtClean="0">
                <a:hlinkClick r:id="rId16" action="ppaction://hlinkfile" tooltip="cs:User:Harcuba"/>
              </a:rPr>
              <a:t>Harcuba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>
                <a:hlinkClick r:id="rId9"/>
              </a:rPr>
              <a:t>cs.wikipedia</a:t>
            </a:r>
            <a:endParaRPr lang="cs-CZ" dirty="0" smtClean="0"/>
          </a:p>
          <a:p>
            <a:r>
              <a:rPr lang="cs-CZ" dirty="0" smtClean="0">
                <a:hlinkClick r:id="rId17"/>
              </a:rPr>
              <a:t>http://cs.wikipedia.org/wiki/Soubor:Hranicka_propast_1.jpg</a:t>
            </a:r>
            <a:r>
              <a:rPr lang="cs-CZ" dirty="0" smtClean="0"/>
              <a:t>; licence: </a:t>
            </a:r>
            <a:r>
              <a:rPr lang="cs-CZ" dirty="0" err="1" smtClean="0">
                <a:hlinkClick r:id="rId5" action="ppaction://hlinkfile" tooltip="w:cs:Creative Commons"/>
              </a:rPr>
              <a:t>Creative</a:t>
            </a:r>
            <a:r>
              <a:rPr lang="cs-CZ" dirty="0" smtClean="0">
                <a:hlinkClick r:id="rId5" action="ppaction://hlinkfile" tooltip="w:cs:Creative Commons"/>
              </a:rPr>
              <a:t> </a:t>
            </a:r>
            <a:r>
              <a:rPr lang="cs-CZ" dirty="0" err="1" smtClean="0">
                <a:hlinkClick r:id="rId5" action="ppaction://hlinkfile" tooltip="w:cs:Creative Commons"/>
              </a:rPr>
              <a:t>Commons</a:t>
            </a:r>
            <a:r>
              <a:rPr lang="cs-CZ" dirty="0" smtClean="0"/>
              <a:t> </a:t>
            </a:r>
            <a:r>
              <a:rPr lang="cs-CZ" dirty="0" smtClean="0">
                <a:hlinkClick r:id="rId18" action="ppaction://hlinkfile"/>
              </a:rPr>
              <a:t>Uveďte autora 3.0 </a:t>
            </a:r>
            <a:r>
              <a:rPr lang="cs-CZ" dirty="0" err="1" smtClean="0">
                <a:hlinkClick r:id="rId18" action="ppaction://hlinkfile"/>
              </a:rPr>
              <a:t>Unported</a:t>
            </a:r>
            <a:endParaRPr lang="cs-CZ" dirty="0" smtClean="0"/>
          </a:p>
          <a:p>
            <a:r>
              <a:rPr lang="cs-CZ" i="1" dirty="0" smtClean="0"/>
              <a:t>Česká republika : Sešitové atlasy pro základní školy</a:t>
            </a:r>
            <a:r>
              <a:rPr lang="cs-CZ" dirty="0" smtClean="0"/>
              <a:t>. 1. vydání. Praha : Kartografie, 1994. 24 s. ISBN 80-7011-279-4.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285852" y="1142984"/>
            <a:ext cx="63579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Materiály jsou určeny pro bezplatné používání pro potřeby</a:t>
            </a:r>
          </a:p>
          <a:p>
            <a:r>
              <a:rPr lang="cs-CZ" dirty="0" smtClean="0"/>
              <a:t>výuky na všech typech škol. Jakékoliv další využití podléhá</a:t>
            </a:r>
          </a:p>
          <a:p>
            <a:r>
              <a:rPr lang="cs-CZ" dirty="0" smtClean="0"/>
              <a:t>Autorskému zákonu.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283</TotalTime>
  <Words>569</Words>
  <Application>Microsoft Office PowerPoint</Application>
  <PresentationFormat>Předvádění na obrazovce (4:3)</PresentationFormat>
  <Paragraphs>118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Cesta</vt:lpstr>
      <vt:lpstr>Snímek 1</vt:lpstr>
      <vt:lpstr>Snímek 2</vt:lpstr>
      <vt:lpstr>Olomoucký kraj</vt:lpstr>
      <vt:lpstr>poloha</vt:lpstr>
      <vt:lpstr>povrch</vt:lpstr>
      <vt:lpstr>kontrola</vt:lpstr>
      <vt:lpstr>vodstvo</vt:lpstr>
      <vt:lpstr>kontrola</vt:lpstr>
      <vt:lpstr>města</vt:lpstr>
      <vt:lpstr>kontrola</vt:lpstr>
      <vt:lpstr>hospodářství</vt:lpstr>
      <vt:lpstr>Turistické zajímavosti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zdroje</vt:lpstr>
      <vt:lpstr>Snímek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Olomoucký kraj</dc:title>
  <dc:creator>Morchová Petra</dc:creator>
  <cp:lastModifiedBy>Dum</cp:lastModifiedBy>
  <cp:revision>52</cp:revision>
  <dcterms:created xsi:type="dcterms:W3CDTF">2012-03-14T07:41:45Z</dcterms:created>
  <dcterms:modified xsi:type="dcterms:W3CDTF">2012-07-17T17:51:24Z</dcterms:modified>
</cp:coreProperties>
</file>