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7" r:id="rId13"/>
    <p:sldId id="278" r:id="rId14"/>
    <p:sldId id="279" r:id="rId15"/>
    <p:sldId id="280" r:id="rId16"/>
    <p:sldId id="281" r:id="rId17"/>
    <p:sldId id="276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164908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682765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858001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352944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093966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106638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716253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966627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768547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51014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347256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7083F-F8DB-4DF0-AFA9-5525DD67D517}" type="datetimeFigureOut">
              <a:rPr lang="cs-CZ" smtClean="0"/>
              <a:t>17.7.2012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A7DA8-5A18-4637-AFD3-C0FC6F2938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003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061508" y="4491283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VY_32_INOVACE_II_3_03_Ovoce </a:t>
            </a:r>
            <a:r>
              <a:rPr lang="cs-CZ" dirty="0"/>
              <a:t>a </a:t>
            </a:r>
            <a:r>
              <a:rPr lang="cs-CZ" dirty="0" smtClean="0"/>
              <a:t>zelenina - opakování</a:t>
            </a:r>
          </a:p>
          <a:p>
            <a:endParaRPr lang="cs-CZ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03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0026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1" y="407595"/>
            <a:ext cx="7632847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</a:t>
            </a:r>
            <a:r>
              <a:rPr lang="cs-CZ" dirty="0"/>
              <a:t>si </a:t>
            </a:r>
            <a:r>
              <a:rPr lang="cs-CZ" smtClean="0"/>
              <a:t>opakují </a:t>
            </a:r>
            <a:r>
              <a:rPr lang="cs-CZ" smtClean="0"/>
              <a:t>a </a:t>
            </a:r>
            <a:r>
              <a:rPr lang="cs-CZ" dirty="0" smtClean="0"/>
              <a:t>upevňují znalosti o zelenině a ovoci.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 smtClean="0"/>
              <a:t>:  </a:t>
            </a:r>
            <a:r>
              <a:rPr lang="cs-CZ" dirty="0" smtClean="0"/>
              <a:t>Žáci  umí správně zařadit zeleninu a ovoce podle jednotlivých druhů. </a:t>
            </a:r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zelenina - plodová, kořenová, listová, cibulová,</a:t>
            </a:r>
          </a:p>
          <a:p>
            <a:r>
              <a:rPr lang="cs-CZ" dirty="0"/>
              <a:t>	 </a:t>
            </a:r>
            <a:r>
              <a:rPr lang="cs-CZ" dirty="0" smtClean="0"/>
              <a:t>           ovoce - peckovice, malvice, bobule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	</a:t>
            </a:r>
          </a:p>
          <a:p>
            <a:r>
              <a:rPr lang="cs-CZ" b="1" dirty="0" smtClean="0"/>
              <a:t>Pomůcky </a:t>
            </a:r>
            <a:r>
              <a:rPr lang="cs-CZ" b="1" dirty="0"/>
              <a:t>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list, pastelky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</a:p>
          <a:p>
            <a:r>
              <a:rPr lang="cs-CZ" dirty="0" smtClean="0"/>
              <a:t>Žáci si  prostřednictvím prezentace zopakují naučenou látku.</a:t>
            </a:r>
          </a:p>
          <a:p>
            <a:r>
              <a:rPr lang="cs-CZ" dirty="0" smtClean="0"/>
              <a:t>Správně rozdělují zeleninu a ovoce na jednotlivé druhy. </a:t>
            </a:r>
          </a:p>
          <a:p>
            <a:r>
              <a:rPr lang="cs-CZ" dirty="0" smtClean="0"/>
              <a:t>Kontrolu pro upevnění látky provádějí na interaktivní tabuli a v pracovním listu.</a:t>
            </a:r>
            <a:endParaRPr lang="cs-CZ" dirty="0"/>
          </a:p>
          <a:p>
            <a:endParaRPr lang="cs-CZ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9287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754858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Zelenina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89837" y="754858"/>
            <a:ext cx="3231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</a:t>
            </a:r>
            <a:endParaRPr lang="cs-CZ" sz="4000" dirty="0"/>
          </a:p>
        </p:txBody>
      </p:sp>
      <p:pic>
        <p:nvPicPr>
          <p:cNvPr id="1026" name="Picture 2" descr="C:\Users\Jitka\AppData\Local\Microsoft\Windows\Temporary Internet Files\Content.IE5\P47NSBK1\MP9002890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708920"/>
            <a:ext cx="360951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4" y="1591945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 hodně vitamínů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720419" y="5589240"/>
            <a:ext cx="16159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ZDRAVÁ </a:t>
            </a:r>
            <a:endParaRPr lang="cs-CZ" sz="3200" dirty="0"/>
          </a:p>
        </p:txBody>
      </p:sp>
      <p:pic>
        <p:nvPicPr>
          <p:cNvPr id="1027" name="Picture 3" descr="C:\Users\Jitka\AppData\Local\Microsoft\Windows\Temporary Internet Files\Content.IE5\BSSZD0TX\MP9002277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168" y="2708920"/>
            <a:ext cx="358230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7363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754858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Zelenina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1822" y="2453882"/>
            <a:ext cx="20499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Kořenová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242088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-jíme kořen.</a:t>
            </a:r>
            <a:endParaRPr lang="cs-CZ" sz="3200" dirty="0"/>
          </a:p>
        </p:txBody>
      </p:sp>
      <p:pic>
        <p:nvPicPr>
          <p:cNvPr id="2050" name="Picture 2" descr="C:\Users\Jitka\AppData\Local\Microsoft\Windows\Temporary Internet Files\Content.IE5\2K826QV6\MP90038785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66" t="11683" r="14155" b="11626"/>
          <a:stretch/>
        </p:blipFill>
        <p:spPr bwMode="auto">
          <a:xfrm>
            <a:off x="4936645" y="2453882"/>
            <a:ext cx="1842655" cy="200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AppData\Local\Microsoft\Windows\Temporary Internet Files\Content.IE5\P47NSBK1\MP900387863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7" t="19507" r="16882" b="14563"/>
          <a:stretch/>
        </p:blipFill>
        <p:spPr bwMode="auto">
          <a:xfrm>
            <a:off x="6813433" y="3589799"/>
            <a:ext cx="1723078" cy="241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BSSZD0TX\MP90038789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07" t="15750" r="26376" b="13746"/>
          <a:stretch/>
        </p:blipFill>
        <p:spPr bwMode="auto">
          <a:xfrm>
            <a:off x="3743221" y="4795517"/>
            <a:ext cx="2114752" cy="183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0421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13895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Listová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06436" y="1196751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-jíme listy.</a:t>
            </a:r>
            <a:endParaRPr lang="cs-CZ" sz="3200" dirty="0"/>
          </a:p>
        </p:txBody>
      </p:sp>
      <p:pic>
        <p:nvPicPr>
          <p:cNvPr id="3076" name="Picture 4" descr="C:\Users\Jitka\AppData\Local\Microsoft\Windows\Temporary Internet Files\Content.IE5\2K826QV6\MP90038788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00" t="10672" r="18711" b="14029"/>
          <a:stretch/>
        </p:blipFill>
        <p:spPr bwMode="auto">
          <a:xfrm>
            <a:off x="1004794" y="1988840"/>
            <a:ext cx="2136690" cy="175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itka\AppData\Local\Microsoft\Windows\Temporary Internet Files\Content.IE5\P47NSBK1\MP9001442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279" y="1781526"/>
            <a:ext cx="1944216" cy="301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itka\AppData\Local\Microsoft\Windows\Temporary Internet Files\Content.IE5\FD39TVCH\MP9004243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05064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itka\AppData\Local\Microsoft\Windows\Temporary Internet Files\Content.IE5\2K826QV6\MP9004005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05064"/>
            <a:ext cx="1872208" cy="2340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04794" y="476672"/>
            <a:ext cx="3495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Zelenina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001703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2332" y="913075"/>
            <a:ext cx="1958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Cibulová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18536" y="911750"/>
            <a:ext cx="292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-jíme cibuli.</a:t>
            </a:r>
            <a:endParaRPr lang="cs-CZ" sz="3200" dirty="0"/>
          </a:p>
        </p:txBody>
      </p:sp>
      <p:pic>
        <p:nvPicPr>
          <p:cNvPr id="4100" name="Picture 4" descr="C:\Users\Jitka\AppData\Local\Microsoft\Windows\Temporary Internet Files\Content.IE5\P47NSBK1\MP90038786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36" t="16373" r="13431" b="12924"/>
          <a:stretch/>
        </p:blipFill>
        <p:spPr bwMode="auto">
          <a:xfrm>
            <a:off x="5436096" y="620688"/>
            <a:ext cx="2291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itka\AppData\Local\Microsoft\Windows\Temporary Internet Files\Content.IE5\BSSZD0TX\MP9004025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itka\AppData\Local\Microsoft\Windows\Temporary Internet Files\Content.IE5\FD39TVCH\MP90038787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5" t="24432" r="19733" b="10796"/>
          <a:stretch/>
        </p:blipFill>
        <p:spPr bwMode="auto">
          <a:xfrm>
            <a:off x="5436096" y="3542071"/>
            <a:ext cx="2291814" cy="299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82332" y="46972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Zelenina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045670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Jitka\AppData\Local\Microsoft\Windows\Temporary Internet Files\Content.IE5\BSSZD0TX\MP9004304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430" y="3005269"/>
            <a:ext cx="249695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129099"/>
            <a:ext cx="1669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Plodová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08060" y="1155794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-jíme plody.</a:t>
            </a:r>
            <a:endParaRPr lang="cs-CZ" sz="3200" dirty="0"/>
          </a:p>
        </p:txBody>
      </p:sp>
      <p:pic>
        <p:nvPicPr>
          <p:cNvPr id="5126" name="Picture 6" descr="C:\Users\Jitka\AppData\Local\Microsoft\Windows\Temporary Internet Files\Content.IE5\P47NSBK1\MP9004068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71" y="1740569"/>
            <a:ext cx="2382937" cy="158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Jitka\AppData\Local\Microsoft\Windows\Temporary Internet Files\Content.IE5\BSSZD0TX\MP9003989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220" y="4581128"/>
            <a:ext cx="3200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Jitka\AppData\Local\Microsoft\Windows\Temporary Internet Files\Content.IE5\2K826QV6\MP900387862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76" t="11264" r="13276" b="9986"/>
          <a:stretch/>
        </p:blipFill>
        <p:spPr bwMode="auto">
          <a:xfrm>
            <a:off x="5220072" y="1249515"/>
            <a:ext cx="1944216" cy="328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Jitka\AppData\Local\Microsoft\Windows\Temporary Internet Files\Content.IE5\P47NSBK1\MP9001784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950" y="4661453"/>
            <a:ext cx="2475256" cy="165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015872" y="33265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Zelenina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245386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5872" y="33265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05579"/>
            <a:ext cx="1958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Malvice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8060" y="1205579"/>
            <a:ext cx="60404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mají semínka v dužnatém pouzdře.</a:t>
            </a:r>
            <a:endParaRPr lang="cs-CZ" sz="3200" dirty="0"/>
          </a:p>
        </p:txBody>
      </p:sp>
      <p:pic>
        <p:nvPicPr>
          <p:cNvPr id="6146" name="Picture 2" descr="C:\Users\Jitka\AppData\Local\Microsoft\Windows\Temporary Internet Files\Content.IE5\2K826QV6\MP900402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532" y="2524423"/>
            <a:ext cx="2293645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itka\AppData\Local\Microsoft\Windows\Temporary Internet Files\Content.IE5\P47NSBK1\MP900409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6832"/>
            <a:ext cx="3710907" cy="371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9464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5872" y="33265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05579"/>
            <a:ext cx="1958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Bobule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8060" y="1205579"/>
            <a:ext cx="4744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mají semínka volně.</a:t>
            </a:r>
            <a:endParaRPr lang="cs-CZ" sz="3200" dirty="0"/>
          </a:p>
        </p:txBody>
      </p:sp>
      <p:pic>
        <p:nvPicPr>
          <p:cNvPr id="8194" name="Picture 2" descr="C:\Users\Jitka\AppData\Local\Microsoft\Windows\Temporary Internet Files\Content.IE5\2K826QV6\MP900313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87" y="2060848"/>
            <a:ext cx="2158608" cy="141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Jitka\AppData\Local\Microsoft\Windows\Temporary Internet Files\Content.IE5\2K826QV6\MP9004304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800" y="1916832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Jitka\AppData\Local\Microsoft\Windows\Temporary Internet Files\Content.IE5\BSSZD0TX\MP9004333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30" y="4190622"/>
            <a:ext cx="3264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Jitka\AppData\Local\Microsoft\Windows\Temporary Internet Files\Content.IE5\FD39TVCH\MP900382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454" y="2060848"/>
            <a:ext cx="2594738" cy="1853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Jitka\AppData\Local\Microsoft\Windows\Temporary Internet Files\Content.IE5\BSSZD0TX\MC9003585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009112"/>
            <a:ext cx="2020194" cy="247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6163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5872" y="33265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05579"/>
            <a:ext cx="1958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Citrusy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205579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ají kůru a pěstují se v teplých krajích.</a:t>
            </a:r>
            <a:endParaRPr lang="cs-CZ" sz="3200" dirty="0"/>
          </a:p>
        </p:txBody>
      </p:sp>
      <p:pic>
        <p:nvPicPr>
          <p:cNvPr id="9218" name="Picture 2" descr="C:\Users\Jitka\AppData\Local\Microsoft\Windows\Temporary Internet Files\Content.IE5\BSSZD0TX\MP9004328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2712712" cy="406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Jitka\AppData\Local\Microsoft\Windows\Temporary Internet Files\Content.IE5\FD39TVCH\MP900422955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61" r="2758"/>
          <a:stretch/>
        </p:blipFill>
        <p:spPr bwMode="auto">
          <a:xfrm>
            <a:off x="3748194" y="2166803"/>
            <a:ext cx="3375804" cy="221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Jitka\AppData\Local\Microsoft\Windows\Temporary Internet Files\Content.IE5\2K826QV6\MC9004238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851" y="3251674"/>
            <a:ext cx="14446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Jitka\AppData\Local\Microsoft\Windows\Temporary Internet Files\Content.IE5\P47NSBK1\MP90028979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40" y="4581128"/>
            <a:ext cx="280831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5785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5872" y="332656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Ovoce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05579"/>
            <a:ext cx="1958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Peckovice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31356" y="1178663"/>
            <a:ext cx="2656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mají pecku.</a:t>
            </a:r>
            <a:endParaRPr lang="cs-CZ" sz="3200" dirty="0"/>
          </a:p>
        </p:txBody>
      </p:sp>
      <p:pic>
        <p:nvPicPr>
          <p:cNvPr id="7170" name="Picture 2" descr="C:\Users\Jitka\AppData\Local\Microsoft\Windows\Temporary Internet Files\Content.IE5\BSSZD0TX\MP90043062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11"/>
          <a:stretch/>
        </p:blipFill>
        <p:spPr bwMode="auto">
          <a:xfrm>
            <a:off x="801548" y="4229030"/>
            <a:ext cx="1693394" cy="192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itka\AppData\Local\Microsoft\Windows\Temporary Internet Files\Content.IE5\FD39TVCH\MP9001826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78663"/>
            <a:ext cx="1570096" cy="237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Jitka\AppData\Local\Microsoft\Windows\Temporary Internet Files\Content.IE5\2K826QV6\MP9004021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4" y="2048291"/>
            <a:ext cx="2376264" cy="356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Jitka\AppData\Local\Microsoft\Windows\Temporary Internet Files\Content.IE5\P47NSBK1\MC9002082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884" y="3789040"/>
            <a:ext cx="2689612" cy="264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itka\AppData\Local\Microsoft\Windows\Temporary Internet Files\Content.IE5\BSSZD0TX\MC900193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433" y="2039726"/>
            <a:ext cx="3288451" cy="218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1808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60239"/>
              </p:ext>
            </p:extLst>
          </p:nvPr>
        </p:nvGraphicFramePr>
        <p:xfrm>
          <a:off x="1115616" y="908720"/>
          <a:ext cx="6840760" cy="9361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40760"/>
              </a:tblGrid>
              <a:tr h="936104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>
                          <a:effectLst/>
                        </a:rPr>
                        <a:t>1. </a:t>
                      </a:r>
                      <a:r>
                        <a:rPr lang="cs-CZ" sz="3200" u="none" strike="noStrike" dirty="0" smtClean="0">
                          <a:effectLst/>
                        </a:rPr>
                        <a:t>Označ</a:t>
                      </a:r>
                      <a:r>
                        <a:rPr lang="cs-CZ" sz="32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3200" u="none" strike="noStrike" dirty="0" smtClean="0">
                          <a:effectLst/>
                        </a:rPr>
                        <a:t>rámeček </a:t>
                      </a:r>
                      <a:r>
                        <a:rPr lang="cs-CZ" sz="3200" u="none" strike="noStrike" dirty="0">
                          <a:effectLst/>
                        </a:rPr>
                        <a:t>s kořenovou zeleninou: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532493"/>
              </p:ext>
            </p:extLst>
          </p:nvPr>
        </p:nvGraphicFramePr>
        <p:xfrm>
          <a:off x="2627784" y="2708920"/>
          <a:ext cx="2880320" cy="288032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880320"/>
              </a:tblGrid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>
                          <a:effectLst/>
                        </a:rPr>
                        <a:t>petržel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>
                          <a:effectLst/>
                        </a:rPr>
                        <a:t>kapusta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>
                          <a:effectLst/>
                        </a:rPr>
                        <a:t>celer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>
                          <a:effectLst/>
                        </a:rPr>
                        <a:t>rajče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25872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730662"/>
              </p:ext>
            </p:extLst>
          </p:nvPr>
        </p:nvGraphicFramePr>
        <p:xfrm>
          <a:off x="1043608" y="908720"/>
          <a:ext cx="6840760" cy="9361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40760"/>
              </a:tblGrid>
              <a:tr h="936104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2. Označ</a:t>
                      </a:r>
                      <a:r>
                        <a:rPr lang="cs-CZ" sz="32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3200" u="none" strike="noStrike" dirty="0" smtClean="0">
                          <a:effectLst/>
                        </a:rPr>
                        <a:t>rámeček </a:t>
                      </a:r>
                      <a:r>
                        <a:rPr lang="cs-CZ" sz="3200" u="none" strike="noStrike" dirty="0">
                          <a:effectLst/>
                        </a:rPr>
                        <a:t>s </a:t>
                      </a:r>
                      <a:r>
                        <a:rPr lang="cs-CZ" sz="3200" u="none" strike="noStrike" dirty="0" smtClean="0">
                          <a:effectLst/>
                        </a:rPr>
                        <a:t>listovou </a:t>
                      </a:r>
                      <a:r>
                        <a:rPr lang="cs-CZ" sz="3200" u="none" strike="noStrike" dirty="0">
                          <a:effectLst/>
                        </a:rPr>
                        <a:t>zeleninou: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079265"/>
              </p:ext>
            </p:extLst>
          </p:nvPr>
        </p:nvGraphicFramePr>
        <p:xfrm>
          <a:off x="2555776" y="2708920"/>
          <a:ext cx="2880320" cy="288032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880320"/>
              </a:tblGrid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salát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kapusta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mrkev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špenát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44637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734650"/>
              </p:ext>
            </p:extLst>
          </p:nvPr>
        </p:nvGraphicFramePr>
        <p:xfrm>
          <a:off x="1043608" y="908720"/>
          <a:ext cx="6840760" cy="9361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40760"/>
              </a:tblGrid>
              <a:tr h="936104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3. Označ</a:t>
                      </a:r>
                      <a:r>
                        <a:rPr lang="cs-CZ" sz="32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3200" u="none" strike="noStrike" dirty="0" smtClean="0">
                          <a:effectLst/>
                        </a:rPr>
                        <a:t>rámeček </a:t>
                      </a:r>
                      <a:r>
                        <a:rPr lang="cs-CZ" sz="3200" u="none" strike="noStrike" dirty="0">
                          <a:effectLst/>
                        </a:rPr>
                        <a:t>s </a:t>
                      </a:r>
                      <a:r>
                        <a:rPr lang="cs-CZ" sz="3200" u="none" strike="noStrike" dirty="0" smtClean="0">
                          <a:effectLst/>
                        </a:rPr>
                        <a:t>plodovou</a:t>
                      </a:r>
                      <a:r>
                        <a:rPr lang="cs-CZ" sz="32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3200" u="none" strike="noStrike" dirty="0" smtClean="0">
                          <a:effectLst/>
                        </a:rPr>
                        <a:t> </a:t>
                      </a:r>
                      <a:r>
                        <a:rPr lang="cs-CZ" sz="3200" u="none" strike="noStrike" dirty="0">
                          <a:effectLst/>
                        </a:rPr>
                        <a:t>zeleninou: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6016639"/>
              </p:ext>
            </p:extLst>
          </p:nvPr>
        </p:nvGraphicFramePr>
        <p:xfrm>
          <a:off x="2555776" y="2852936"/>
          <a:ext cx="2952328" cy="36004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952328"/>
              </a:tblGrid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salát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mrkev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paprika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Okurka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rajče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1807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487354"/>
              </p:ext>
            </p:extLst>
          </p:nvPr>
        </p:nvGraphicFramePr>
        <p:xfrm>
          <a:off x="1043608" y="908720"/>
          <a:ext cx="6840760" cy="9361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40760"/>
              </a:tblGrid>
              <a:tr h="936104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4. Označ</a:t>
                      </a:r>
                      <a:r>
                        <a:rPr lang="cs-CZ" sz="32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3200" u="none" strike="noStrike" dirty="0" smtClean="0">
                          <a:effectLst/>
                        </a:rPr>
                        <a:t>rámeček </a:t>
                      </a:r>
                      <a:r>
                        <a:rPr lang="cs-CZ" sz="3200" u="none" strike="noStrike" dirty="0">
                          <a:effectLst/>
                        </a:rPr>
                        <a:t>s </a:t>
                      </a:r>
                      <a:r>
                        <a:rPr lang="cs-CZ" sz="3200" u="none" strike="noStrike" dirty="0" smtClean="0">
                          <a:effectLst/>
                        </a:rPr>
                        <a:t>cibulovou </a:t>
                      </a:r>
                      <a:r>
                        <a:rPr lang="cs-CZ" sz="3200" u="none" strike="noStrike" dirty="0">
                          <a:effectLst/>
                        </a:rPr>
                        <a:t>zeleninou: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7084471"/>
              </p:ext>
            </p:extLst>
          </p:nvPr>
        </p:nvGraphicFramePr>
        <p:xfrm>
          <a:off x="2555776" y="2852936"/>
          <a:ext cx="2952328" cy="3600400"/>
        </p:xfrm>
        <a:graphic>
          <a:graphicData uri="http://schemas.openxmlformats.org/drawingml/2006/table">
            <a:tbl>
              <a:tblPr>
                <a:tableStyleId>{9DCAF9ED-07DC-4A11-8D7F-57B35C25682E}</a:tableStyleId>
              </a:tblPr>
              <a:tblGrid>
                <a:gridCol w="2952328"/>
              </a:tblGrid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česnek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mrkev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pórek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okurka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20080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u="none" strike="noStrike" dirty="0" smtClean="0">
                          <a:effectLst/>
                        </a:rPr>
                        <a:t>cibule</a:t>
                      </a:r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74281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469334"/>
              </p:ext>
            </p:extLst>
          </p:nvPr>
        </p:nvGraphicFramePr>
        <p:xfrm>
          <a:off x="971600" y="980728"/>
          <a:ext cx="4248472" cy="4680516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751035"/>
                <a:gridCol w="1497437"/>
              </a:tblGrid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 dirty="0">
                          <a:effectLst/>
                        </a:rPr>
                        <a:t> 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 dirty="0">
                          <a:effectLst/>
                        </a:rPr>
                        <a:t> 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 dirty="0">
                          <a:effectLst/>
                        </a:rPr>
                        <a:t> 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 dirty="0">
                          <a:effectLst/>
                        </a:rPr>
                        <a:t> 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 dirty="0">
                          <a:effectLst/>
                        </a:rPr>
                        <a:t> 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9004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 dirty="0">
                          <a:effectLst/>
                        </a:rPr>
                        <a:t> 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0" y="116632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5. Napiš do rámečku všechny druhy ovoce, které znáš: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5661248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6. Označ u nich zda se jedná o citrusy, malvice, peckovice nebo bobule začátečním </a:t>
            </a:r>
            <a:r>
              <a:rPr lang="cs-CZ" sz="3200" dirty="0" smtClean="0"/>
              <a:t>písmenem: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3884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077172"/>
              </p:ext>
            </p:extLst>
          </p:nvPr>
        </p:nvGraphicFramePr>
        <p:xfrm>
          <a:off x="2051720" y="764686"/>
          <a:ext cx="4824534" cy="5908625"/>
        </p:xfrm>
        <a:graphic>
          <a:graphicData uri="http://schemas.openxmlformats.org/drawingml/2006/table">
            <a:tbl>
              <a:tblPr>
                <a:tableStyleId>{21E4AEA4-8DFA-4A89-87EB-49C32662AFE0}</a:tableStyleId>
              </a:tblPr>
              <a:tblGrid>
                <a:gridCol w="417069"/>
                <a:gridCol w="593020"/>
                <a:gridCol w="417069"/>
                <a:gridCol w="417069"/>
                <a:gridCol w="417069"/>
                <a:gridCol w="417069"/>
                <a:gridCol w="477893"/>
                <a:gridCol w="417069"/>
                <a:gridCol w="417069"/>
                <a:gridCol w="417069"/>
                <a:gridCol w="417069"/>
              </a:tblGrid>
              <a:tr h="134175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 dirty="0">
                          <a:effectLst/>
                        </a:rPr>
                        <a:t>Pracovní list:</a:t>
                      </a:r>
                      <a:endParaRPr lang="cs-CZ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225415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Prvouka:</a:t>
                      </a:r>
                      <a:endParaRPr lang="cs-CZ" sz="1000" b="0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Druhá třída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Jméno :</a:t>
                      </a:r>
                      <a:endParaRPr lang="cs-CZ" sz="600" b="0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Datum:</a:t>
                      </a:r>
                      <a:endParaRPr lang="cs-CZ" sz="600" b="0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 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31333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1. Vybarvi rámeček s kořenovou zeleninou: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2. Vybarvi rámeček s listovou zeleninou: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petržel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salát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kapusta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kapusta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celer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mrkev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rajče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špenát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3. Vybarvi rámeček s plodovou zeleninou: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4. Vybarvi rámeček s cibulovou zeleninou: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salát 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česnek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mrkev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mrkev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paprika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pórek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okurka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okurka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rajče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cibule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5. Napiš do rámečku všechny druhy ovoce, které znáš: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55391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 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34175">
                <a:tc gridSpan="11">
                  <a:txBody>
                    <a:bodyPr/>
                    <a:lstStyle/>
                    <a:p>
                      <a:pPr algn="l" fontAlgn="b"/>
                      <a:r>
                        <a:rPr lang="cs-CZ" sz="600" u="none" strike="noStrike">
                          <a:effectLst/>
                        </a:rPr>
                        <a:t>6. Označ u nich zda se jedná o citrusy, malvice, peckovice nebo bobule začátečním písmenem:</a:t>
                      </a:r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4175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C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M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P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B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  <a:tr h="107341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107" marR="4107" marT="4107" marB="0" anchor="b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979712" y="332656"/>
            <a:ext cx="1586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87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492896"/>
            <a:ext cx="511325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Použité</a:t>
            </a:r>
            <a:r>
              <a:rPr lang="cs-CZ" sz="2800" dirty="0"/>
              <a:t>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zdroje: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Otevřená galerie Microsoft </a:t>
            </a:r>
            <a:r>
              <a:rPr lang="cs-CZ" sz="2800" dirty="0"/>
              <a:t> </a:t>
            </a:r>
            <a:r>
              <a:rPr lang="cs-CZ" sz="2800" dirty="0" smtClean="0"/>
              <a:t>Office</a:t>
            </a:r>
          </a:p>
          <a:p>
            <a:r>
              <a:rPr lang="cs-CZ" sz="2800" b="1" u="sng" dirty="0">
                <a:hlinkClick r:id="rId2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71261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650</TotalTime>
  <Words>312</Words>
  <Application>Microsoft Office PowerPoint</Application>
  <PresentationFormat>Předvádění na obrazovce (4:3)</PresentationFormat>
  <Paragraphs>218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Valentová</dc:creator>
  <cp:lastModifiedBy>Jitka</cp:lastModifiedBy>
  <cp:revision>25</cp:revision>
  <dcterms:created xsi:type="dcterms:W3CDTF">2012-05-15T19:37:00Z</dcterms:created>
  <dcterms:modified xsi:type="dcterms:W3CDTF">2012-07-17T19:16:58Z</dcterms:modified>
</cp:coreProperties>
</file>