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56" r:id="rId4"/>
    <p:sldId id="268" r:id="rId5"/>
    <p:sldId id="265" r:id="rId6"/>
    <p:sldId id="266" r:id="rId7"/>
    <p:sldId id="267" r:id="rId8"/>
    <p:sldId id="257" r:id="rId9"/>
    <p:sldId id="258" r:id="rId10"/>
    <p:sldId id="274" r:id="rId11"/>
    <p:sldId id="259" r:id="rId12"/>
    <p:sldId id="260" r:id="rId13"/>
    <p:sldId id="261" r:id="rId14"/>
    <p:sldId id="262" r:id="rId15"/>
    <p:sldId id="264" r:id="rId16"/>
    <p:sldId id="263" r:id="rId17"/>
    <p:sldId id="273" r:id="rId18"/>
    <p:sldId id="271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2088" autoAdjust="0"/>
    <p:restoredTop sz="94660"/>
  </p:normalViewPr>
  <p:slideViewPr>
    <p:cSldViewPr>
      <p:cViewPr>
        <p:scale>
          <a:sx n="80" d="100"/>
          <a:sy n="80" d="100"/>
        </p:scale>
        <p:origin x="-1002" y="-6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7F36EE6-1068-4062-8817-D3515252EEB8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CA4D290-78AD-4DCE-B108-6937F013D9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7F36EE6-1068-4062-8817-D3515252EEB8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4D290-78AD-4DCE-B108-6937F013D9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7F36EE6-1068-4062-8817-D3515252EEB8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CA4D290-78AD-4DCE-B108-6937F013D90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7F36EE6-1068-4062-8817-D3515252EEB8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CA4D290-78AD-4DCE-B108-6937F013D9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7F36EE6-1068-4062-8817-D3515252EEB8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CA4D290-78AD-4DCE-B108-6937F013D9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36EE6-1068-4062-8817-D3515252EEB8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4D290-78AD-4DCE-B108-6937F013D9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7F36EE6-1068-4062-8817-D3515252EEB8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CA4D290-78AD-4DCE-B108-6937F013D9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7F36EE6-1068-4062-8817-D3515252EEB8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CA4D290-78AD-4DCE-B108-6937F013D9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7F36EE6-1068-4062-8817-D3515252EEB8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CA4D290-78AD-4DCE-B108-6937F013D9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36EE6-1068-4062-8817-D3515252EEB8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4D290-78AD-4DCE-B108-6937F013D9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36EE6-1068-4062-8817-D3515252EEB8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4D290-78AD-4DCE-B108-6937F013D9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7F36EE6-1068-4062-8817-D3515252EEB8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CA4D290-78AD-4DCE-B108-6937F013D9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12" Type="http://schemas.openxmlformats.org/officeDocument/2006/relationships/image" Target="../media/image29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11" Type="http://schemas.openxmlformats.org/officeDocument/2006/relationships/image" Target="../media/image28.jpeg"/><Relationship Id="rId5" Type="http://schemas.openxmlformats.org/officeDocument/2006/relationships/image" Target="../media/image22.jpeg"/><Relationship Id="rId10" Type="http://schemas.openxmlformats.org/officeDocument/2006/relationships/image" Target="../media/image27.jpeg"/><Relationship Id="rId4" Type="http://schemas.openxmlformats.org/officeDocument/2006/relationships/image" Target="../media/image21.jpeg"/><Relationship Id="rId9" Type="http://schemas.openxmlformats.org/officeDocument/2006/relationships/image" Target="../media/image2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2071678"/>
            <a:ext cx="8786874" cy="1684339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>
                <a:solidFill>
                  <a:schemeClr val="bg2"/>
                </a:solidFill>
              </a:rPr>
              <a:t>Název školy</a:t>
            </a:r>
            <a:r>
              <a:rPr lang="cs-CZ" sz="1800" b="1" dirty="0" smtClean="0">
                <a:solidFill>
                  <a:schemeClr val="bg2"/>
                </a:solidFill>
              </a:rPr>
              <a:t>				Základní škola Jičín, Husova 170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projektu	 		</a:t>
            </a:r>
            <a:r>
              <a:rPr lang="cs-CZ" sz="1800" b="1" dirty="0" smtClean="0">
                <a:solidFill>
                  <a:schemeClr val="bg2"/>
                </a:solidFill>
              </a:rPr>
              <a:t>CZ.1.07/1.4.00/21.2862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a název klíčové aktivity</a:t>
            </a:r>
            <a:r>
              <a:rPr lang="cs-CZ" sz="1800" b="1" dirty="0" smtClean="0">
                <a:solidFill>
                  <a:schemeClr val="bg2"/>
                </a:solidFill>
              </a:rPr>
              <a:t>		3.2 Inovace a zkvalitnění výuky 						prostřednictvím ICT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endParaRPr lang="cs-CZ" sz="1800" dirty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3886200"/>
            <a:ext cx="7786742" cy="1752600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Název:  PowerPoint	DUM:VY_32_INOVACE_VII_3_12</a:t>
            </a:r>
          </a:p>
          <a:p>
            <a:pPr algn="l"/>
            <a:endParaRPr lang="cs-CZ" sz="3600" b="1" dirty="0" smtClean="0">
              <a:solidFill>
                <a:schemeClr val="tx1"/>
              </a:solidFill>
            </a:endParaRPr>
          </a:p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Šablona číslo: 	VII.	Sada číslo: 3.	Pořadové číslo DUM:12.</a:t>
            </a:r>
          </a:p>
          <a:p>
            <a:pPr algn="l"/>
            <a:endParaRPr lang="cs-CZ" sz="3600" b="1" dirty="0" smtClean="0">
              <a:solidFill>
                <a:schemeClr val="tx1"/>
              </a:solidFill>
            </a:endParaRPr>
          </a:p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Autor:			Mgr. Milan Žižka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428604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428605"/>
            <a:ext cx="8029604" cy="1714511"/>
          </a:xfrm>
        </p:spPr>
        <p:txBody>
          <a:bodyPr anchor="t">
            <a:normAutofit/>
          </a:bodyPr>
          <a:lstStyle/>
          <a:p>
            <a:pPr algn="l"/>
            <a:r>
              <a:rPr lang="cs-CZ" sz="3200" b="1" dirty="0" smtClean="0"/>
              <a:t>Anotace:	</a:t>
            </a:r>
            <a:r>
              <a:rPr lang="cs-CZ" sz="3200" b="1" dirty="0" smtClean="0">
                <a:solidFill>
                  <a:schemeClr val="tx1"/>
                </a:solidFill>
              </a:rPr>
              <a:t>Digitální materiál pro  				</a:t>
            </a:r>
            <a:r>
              <a:rPr lang="cs-CZ" sz="3200" b="1" smtClean="0">
                <a:solidFill>
                  <a:schemeClr val="tx1"/>
                </a:solidFill>
              </a:rPr>
              <a:t>práci </a:t>
            </a:r>
            <a:r>
              <a:rPr lang="cs-CZ" sz="3200" b="1" smtClean="0">
                <a:solidFill>
                  <a:schemeClr val="tx1"/>
                </a:solidFill>
              </a:rPr>
              <a:t>s </a:t>
            </a:r>
            <a:r>
              <a:rPr lang="cs-CZ" sz="3200" b="1" dirty="0" smtClean="0">
                <a:solidFill>
                  <a:schemeClr val="tx1"/>
                </a:solidFill>
              </a:rPr>
              <a:t>PowerPointem.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000372"/>
            <a:ext cx="7415242" cy="2638428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</a:rPr>
              <a:t>Druh učebního materiálu:</a:t>
            </a:r>
            <a:r>
              <a:rPr lang="cs-CZ" sz="3600" b="1" dirty="0" smtClean="0">
                <a:solidFill>
                  <a:schemeClr val="tx1"/>
                </a:solidFill>
              </a:rPr>
              <a:t>		Výukový 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Typická věková skupina:</a:t>
            </a:r>
            <a:r>
              <a:rPr lang="cs-CZ" sz="3600" b="1" dirty="0" smtClean="0">
                <a:solidFill>
                  <a:schemeClr val="tx1"/>
                </a:solidFill>
              </a:rPr>
              <a:t>		12 - 13</a:t>
            </a:r>
            <a:r>
              <a:rPr lang="cs-CZ" b="1" dirty="0" smtClean="0">
                <a:solidFill>
                  <a:schemeClr val="tx1"/>
                </a:solidFill>
              </a:rPr>
              <a:t> let</a:t>
            </a: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Klíčová slova:</a:t>
            </a:r>
            <a:r>
              <a:rPr lang="cs-CZ" sz="3600" b="1" dirty="0" smtClean="0">
                <a:solidFill>
                  <a:schemeClr val="tx1"/>
                </a:solidFill>
              </a:rPr>
              <a:t>			 PowerPoint, 					 karty Domů, 					 Snímek, Vložení,  					 Návrh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000" b="1" dirty="0" smtClean="0"/>
              <a:t>PowerPoint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Aplikace PowerPoint umožňuje vytváření prezentací.</a:t>
            </a:r>
          </a:p>
          <a:p>
            <a:pPr algn="l"/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301863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Při dalším klepnutí se jako ukázka prezentace spustí tři snímky z prezentace, kterou zpracovala Bajerová, žákyně </a:t>
            </a:r>
            <a:br>
              <a:rPr lang="cs-CZ" dirty="0" smtClean="0"/>
            </a:br>
            <a:r>
              <a:rPr lang="cs-CZ" dirty="0" smtClean="0"/>
              <a:t>6. třídy.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71736" y="4214818"/>
            <a:ext cx="37862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 ukončení prezentace se na další snímky přepínej opět kliknutím.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143512"/>
            <a:ext cx="8062912" cy="1470025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Voda je nejdůležitější a nejdokonalejší kapalina.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214290"/>
            <a:ext cx="2357454" cy="1357322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</a:rPr>
              <a:t>Voda</a:t>
            </a:r>
            <a:endParaRPr lang="cs-CZ" sz="5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" name="Obrázek 3" descr="0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684215">
            <a:off x="6105397" y="1265226"/>
            <a:ext cx="2304256" cy="3456384"/>
          </a:xfrm>
          <a:prstGeom prst="rect">
            <a:avLst/>
          </a:prstGeom>
        </p:spPr>
      </p:pic>
      <p:pic>
        <p:nvPicPr>
          <p:cNvPr id="5" name="Obrázek 4" descr="-08 13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20906930">
            <a:off x="1541262" y="1269663"/>
            <a:ext cx="2332821" cy="3500462"/>
          </a:xfrm>
          <a:prstGeom prst="rect">
            <a:avLst/>
          </a:prstGeom>
        </p:spPr>
      </p:pic>
    </p:spTree>
  </p:cSld>
  <p:clrMapOvr>
    <a:masterClrMapping/>
  </p:clrMapOvr>
  <p:transition advClick="0" advTm="6000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500"/>
                            </p:stCondLst>
                            <p:childTnLst>
                              <p:par>
                                <p:cTn id="15" presetID="2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500"/>
                            </p:stCondLst>
                            <p:childTnLst>
                              <p:par>
                                <p:cTn id="20" presetID="2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500"/>
                            </p:stCondLst>
                            <p:childTnLst>
                              <p:par>
                                <p:cTn id="25" presetID="2" presetClass="exit" presetSubtype="1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7500"/>
                            </p:stCondLst>
                            <p:childTnLst>
                              <p:par>
                                <p:cTn id="30" presetID="2" presetClass="exit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1500"/>
                            </p:stCondLst>
                            <p:childTnLst>
                              <p:par>
                                <p:cTn id="35" presetID="2" presetClass="exit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500"/>
                            </p:stCondLst>
                            <p:childTnLst>
                              <p:par>
                                <p:cTn id="40" presetID="3" presetClass="emph" presetSubtype="2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1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9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  <p:bldP spid="3" grpI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5984" y="1214422"/>
            <a:ext cx="3714776" cy="1214446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Rybníky a jezera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" name="Obrázek 2" descr="IMG_221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472" y="2571744"/>
            <a:ext cx="4176464" cy="273630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143504" y="214311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Slouží k chovu ryb 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3504" y="2571744"/>
            <a:ext cx="40511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Jsou domovem pro mnoho zvířat . </a:t>
            </a:r>
            <a:endParaRPr lang="cs-CZ" dirty="0"/>
          </a:p>
        </p:txBody>
      </p:sp>
      <p:pic>
        <p:nvPicPr>
          <p:cNvPr id="8" name="Obrázek 7" descr="05 03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86380" y="3643314"/>
            <a:ext cx="3096344" cy="280831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42910" y="428604"/>
            <a:ext cx="80724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Voda může být sladká v řekách, jezerech a  rybnících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ransition advClick="0" advTm="7000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lumMod val="90000"/>
                <a:lumOff val="10000"/>
              </a:schemeClr>
            </a:gs>
            <a:gs pos="60000">
              <a:schemeClr val="bg2">
                <a:shade val="92000"/>
                <a:satMod val="230000"/>
              </a:schemeClr>
            </a:gs>
            <a:gs pos="100000">
              <a:schemeClr val="bg2">
                <a:tint val="85000"/>
                <a:satMod val="4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00562" y="3786190"/>
            <a:ext cx="4186238" cy="2532314"/>
          </a:xfrm>
          <a:noFill/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</a:t>
            </a:r>
            <a:r>
              <a:rPr lang="cs-CZ" sz="4400" dirty="0" smtClean="0">
                <a:solidFill>
                  <a:schemeClr val="bg1"/>
                </a:solidFill>
              </a:rPr>
              <a:t> mořích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14290"/>
            <a:ext cx="3429024" cy="1508760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</a:rPr>
              <a:t>Voda je slaná</a:t>
            </a:r>
            <a:endParaRPr lang="cs-CZ" sz="4400" dirty="0"/>
          </a:p>
        </p:txBody>
      </p:sp>
      <p:pic>
        <p:nvPicPr>
          <p:cNvPr id="5" name="Obrázek 4" descr=" 10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314" y="571480"/>
            <a:ext cx="3714776" cy="2474975"/>
          </a:xfrm>
          <a:prstGeom prst="rect">
            <a:avLst/>
          </a:prstGeom>
        </p:spPr>
      </p:pic>
      <p:pic>
        <p:nvPicPr>
          <p:cNvPr id="6" name="Obrázek 5" descr=" 107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786" y="2500306"/>
            <a:ext cx="2522565" cy="3786214"/>
          </a:xfrm>
          <a:prstGeom prst="rect">
            <a:avLst/>
          </a:prstGeom>
        </p:spPr>
      </p:pic>
    </p:spTree>
  </p:cSld>
  <p:clrMapOvr>
    <a:masterClrMapping/>
  </p:clrMapOvr>
  <p:transition spd="med" advClick="0" advTm="7000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285728"/>
            <a:ext cx="8031984" cy="1960585"/>
          </a:xfrm>
        </p:spPr>
        <p:txBody>
          <a:bodyPr>
            <a:normAutofit fontScale="90000"/>
          </a:bodyPr>
          <a:lstStyle/>
          <a:p>
            <a:pPr algn="l"/>
            <a:r>
              <a:rPr lang="cs-CZ" sz="4000" dirty="0" smtClean="0"/>
              <a:t>Pás karet tvoří, kromě karty </a:t>
            </a:r>
            <a:r>
              <a:rPr lang="cs-CZ" sz="4000" b="1" dirty="0" smtClean="0">
                <a:solidFill>
                  <a:schemeClr val="bg1"/>
                </a:solidFill>
              </a:rPr>
              <a:t>Domů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4000" dirty="0" smtClean="0"/>
              <a:t>a </a:t>
            </a:r>
            <a:r>
              <a:rPr lang="cs-CZ" sz="4000" b="1" dirty="0" smtClean="0">
                <a:solidFill>
                  <a:schemeClr val="bg1"/>
                </a:solidFill>
              </a:rPr>
              <a:t>Vložení</a:t>
            </a:r>
            <a:r>
              <a:rPr lang="cs-CZ" sz="4000" dirty="0" smtClean="0">
                <a:solidFill>
                  <a:schemeClr val="bg1"/>
                </a:solidFill>
              </a:rPr>
              <a:t>,</a:t>
            </a:r>
            <a:r>
              <a:rPr lang="cs-CZ" sz="4000" dirty="0" smtClean="0"/>
              <a:t> karty </a:t>
            </a:r>
            <a:r>
              <a:rPr lang="cs-CZ" sz="4000" b="1" dirty="0" smtClean="0">
                <a:solidFill>
                  <a:schemeClr val="bg1"/>
                </a:solidFill>
              </a:rPr>
              <a:t>Návrh</a:t>
            </a:r>
            <a:r>
              <a:rPr lang="cs-CZ" sz="4000" b="1" dirty="0" smtClean="0"/>
              <a:t>, </a:t>
            </a:r>
            <a:r>
              <a:rPr lang="cs-CZ" sz="4000" b="1" dirty="0" smtClean="0">
                <a:solidFill>
                  <a:schemeClr val="bg1"/>
                </a:solidFill>
              </a:rPr>
              <a:t>Animace</a:t>
            </a:r>
            <a:r>
              <a:rPr lang="cs-CZ" sz="4000" b="1" dirty="0" smtClean="0"/>
              <a:t>,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4000" b="1" dirty="0" smtClean="0">
                <a:solidFill>
                  <a:schemeClr val="bg1"/>
                </a:solidFill>
              </a:rPr>
              <a:t>Prezentace </a:t>
            </a:r>
            <a:r>
              <a:rPr lang="cs-CZ" sz="4000" b="1" dirty="0" smtClean="0"/>
              <a:t>a </a:t>
            </a:r>
            <a:r>
              <a:rPr lang="cs-CZ" sz="4000" b="1" dirty="0" smtClean="0">
                <a:solidFill>
                  <a:schemeClr val="bg1"/>
                </a:solidFill>
              </a:rPr>
              <a:t>Revize</a:t>
            </a:r>
            <a:r>
              <a:rPr lang="cs-CZ" b="1" dirty="0" smtClean="0"/>
              <a:t>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4429132"/>
            <a:ext cx="8062912" cy="1752600"/>
          </a:xfrm>
        </p:spPr>
        <p:txBody>
          <a:bodyPr/>
          <a:lstStyle/>
          <a:p>
            <a:pPr algn="l"/>
            <a:r>
              <a:rPr lang="cs-CZ" dirty="0" smtClean="0"/>
              <a:t>Sada nejpoužívanějších příkazů se nachází na kartě </a:t>
            </a:r>
            <a:r>
              <a:rPr lang="cs-CZ" b="1" dirty="0" smtClean="0"/>
              <a:t>Domů</a:t>
            </a:r>
            <a:r>
              <a:rPr lang="cs-CZ" dirty="0" smtClean="0"/>
              <a:t>. </a:t>
            </a:r>
          </a:p>
          <a:p>
            <a:pPr algn="l"/>
            <a:r>
              <a:rPr lang="cs-CZ" sz="2400" dirty="0" smtClean="0"/>
              <a:t>Panel nástrojů </a:t>
            </a:r>
            <a:r>
              <a:rPr lang="cs-CZ" sz="2400" b="1" dirty="0" smtClean="0"/>
              <a:t>Rychlý přístup</a:t>
            </a:r>
            <a:r>
              <a:rPr lang="cs-CZ" sz="2400" dirty="0" smtClean="0"/>
              <a:t> je nad Pásem karet.</a:t>
            </a:r>
            <a:r>
              <a:rPr lang="cs-CZ" sz="2800" dirty="0" smtClean="0"/>
              <a:t> </a:t>
            </a:r>
          </a:p>
          <a:p>
            <a:pPr algn="l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2285992"/>
            <a:ext cx="5019675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2" name="Přímá spojovací šipka 11"/>
          <p:cNvCxnSpPr/>
          <p:nvPr/>
        </p:nvCxnSpPr>
        <p:spPr>
          <a:xfrm rot="16200000" flipV="1">
            <a:off x="2571736" y="3429000"/>
            <a:ext cx="3000396" cy="1143008"/>
          </a:xfrm>
          <a:prstGeom prst="straightConnector1">
            <a:avLst/>
          </a:prstGeom>
          <a:ln cmpd="sng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5400000" flipH="1" flipV="1">
            <a:off x="1643042" y="3786190"/>
            <a:ext cx="2286016" cy="142876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214290"/>
            <a:ext cx="8143932" cy="2428892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/>
              <a:t>Po otevření aplikace se otevře </a:t>
            </a:r>
            <a:r>
              <a:rPr lang="cs-CZ" sz="3600" b="1" dirty="0" smtClean="0"/>
              <a:t>Normální zobrazení</a:t>
            </a:r>
            <a:r>
              <a:rPr lang="cs-CZ" sz="3600" dirty="0" smtClean="0"/>
              <a:t>, na kterém je Podokno snímku</a:t>
            </a:r>
            <a:r>
              <a:rPr lang="cs-CZ" sz="3600" b="1" dirty="0" smtClean="0"/>
              <a:t>.</a:t>
            </a:r>
            <a:r>
              <a:rPr lang="cs-CZ" sz="3600" dirty="0" smtClean="0"/>
              <a:t> Vlevo jsou miniatury snímků. 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4714884"/>
            <a:ext cx="8062912" cy="1752600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/>
              <a:t>Nový snímek můžeme přidat například na kartě </a:t>
            </a:r>
            <a:r>
              <a:rPr lang="cs-CZ" b="1" dirty="0" smtClean="0">
                <a:solidFill>
                  <a:srgbClr val="00B050"/>
                </a:solidFill>
              </a:rPr>
              <a:t>Domů</a:t>
            </a:r>
            <a:r>
              <a:rPr lang="cs-CZ" b="1" dirty="0" smtClean="0"/>
              <a:t> </a:t>
            </a:r>
            <a:r>
              <a:rPr lang="cs-CZ" dirty="0" smtClean="0"/>
              <a:t>–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00B050"/>
                </a:solidFill>
              </a:rPr>
              <a:t>Nový snímek</a:t>
            </a:r>
            <a:r>
              <a:rPr lang="cs-CZ" dirty="0" smtClean="0"/>
              <a:t>.Ve spodní části tlačítka – klepnutím na šipku – volíme různé druhy </a:t>
            </a:r>
            <a:r>
              <a:rPr lang="cs-CZ" b="1" dirty="0" smtClean="0"/>
              <a:t>Rozložení </a:t>
            </a:r>
            <a:r>
              <a:rPr lang="cs-CZ" dirty="0" smtClean="0"/>
              <a:t>snímku.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2143116"/>
            <a:ext cx="2013851" cy="2554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Přímá spojovací šipka 5"/>
          <p:cNvCxnSpPr/>
          <p:nvPr/>
        </p:nvCxnSpPr>
        <p:spPr>
          <a:xfrm rot="16200000" flipH="1">
            <a:off x="4679157" y="2678901"/>
            <a:ext cx="1143008" cy="78581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 flipH="1" flipV="1">
            <a:off x="4464843" y="4036223"/>
            <a:ext cx="2714644" cy="78581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66130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Zde si kliknutím můžeme vybrat rozložení, které nám nejlépe vyhovuje.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0" y="2143116"/>
            <a:ext cx="3076575" cy="414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Obrázek, Klipart, Tvary, </a:t>
            </a:r>
            <a:r>
              <a:rPr lang="cs-CZ" sz="3600" dirty="0" err="1" smtClean="0"/>
              <a:t>WordArt</a:t>
            </a:r>
            <a:r>
              <a:rPr lang="cs-CZ" sz="3600" dirty="0" smtClean="0"/>
              <a:t>, Tabulku  nebo Textové pole můžeme vložit na kartě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Vložit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2786058"/>
            <a:ext cx="8062912" cy="32861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 </a:t>
            </a:r>
            <a:r>
              <a:rPr lang="cs-CZ" sz="3500" dirty="0" smtClean="0"/>
              <a:t>Na kartě </a:t>
            </a:r>
            <a:r>
              <a:rPr lang="cs-CZ" sz="3500" b="1" dirty="0" smtClean="0">
                <a:solidFill>
                  <a:schemeClr val="accent2">
                    <a:lumMod val="50000"/>
                  </a:schemeClr>
                </a:solidFill>
              </a:rPr>
              <a:t>NÁVRH</a:t>
            </a:r>
            <a:r>
              <a:rPr lang="cs-CZ" sz="35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500" dirty="0" smtClean="0"/>
              <a:t>můžeme volit například barvu, styly a motivy pozadí.</a:t>
            </a:r>
          </a:p>
          <a:p>
            <a:pPr algn="l"/>
            <a:endParaRPr lang="cs-CZ" sz="3500" dirty="0" smtClean="0"/>
          </a:p>
          <a:p>
            <a:pPr algn="l"/>
            <a:endParaRPr lang="cs-CZ" sz="3500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1970" y="4429132"/>
            <a:ext cx="768289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200" dirty="0" smtClean="0"/>
              <a:t>Na kartách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Animace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a Prezentace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dirty="0" smtClean="0"/>
              <a:t>můžeme vkládat efekty a přechody mezi snímky.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3643314"/>
            <a:ext cx="8062912" cy="1752600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sz="2800" dirty="0" smtClean="0"/>
              <a:t>Zde můžete volit </a:t>
            </a:r>
            <a:r>
              <a:rPr lang="cs-CZ" sz="2800" dirty="0" smtClean="0">
                <a:solidFill>
                  <a:srgbClr val="FFFF00"/>
                </a:solidFill>
              </a:rPr>
              <a:t>Přechod</a:t>
            </a:r>
            <a:r>
              <a:rPr lang="cs-CZ" sz="2800" dirty="0" smtClean="0"/>
              <a:t> mezi snímky.</a:t>
            </a:r>
          </a:p>
          <a:p>
            <a:pPr algn="ctr"/>
            <a:r>
              <a:rPr lang="cs-CZ" sz="2800" dirty="0" smtClean="0"/>
              <a:t>	Mají – li snímky přecházet automaticky, je třeba zatrhnout </a:t>
            </a:r>
            <a:r>
              <a:rPr lang="cs-CZ" sz="2800" dirty="0" smtClean="0">
                <a:solidFill>
                  <a:srgbClr val="FFFF00"/>
                </a:solidFill>
              </a:rPr>
              <a:t>Automaticky za</a:t>
            </a:r>
            <a:r>
              <a:rPr lang="cs-CZ" sz="2800" dirty="0" smtClean="0"/>
              <a:t>.</a:t>
            </a:r>
          </a:p>
          <a:p>
            <a:pPr algn="l"/>
            <a:r>
              <a:rPr lang="cs-CZ" sz="2800" dirty="0" smtClean="0"/>
              <a:t>Zde můžete vybrat možnost </a:t>
            </a:r>
            <a:r>
              <a:rPr lang="cs-CZ" sz="2800" dirty="0" smtClean="0">
                <a:solidFill>
                  <a:srgbClr val="FFFF00"/>
                </a:solidFill>
              </a:rPr>
              <a:t>Vlastní animace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357430"/>
            <a:ext cx="8001056" cy="109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Přímá spojovací šipka 5"/>
          <p:cNvCxnSpPr/>
          <p:nvPr/>
        </p:nvCxnSpPr>
        <p:spPr>
          <a:xfrm flipV="1">
            <a:off x="1643042" y="3357562"/>
            <a:ext cx="1285884" cy="57150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V="1">
            <a:off x="5214942" y="3143248"/>
            <a:ext cx="2500330" cy="164307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 flipH="1" flipV="1">
            <a:off x="-142908" y="4071942"/>
            <a:ext cx="1857388" cy="158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5248275"/>
            <a:ext cx="2076450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TextovéPole 16"/>
          <p:cNvSpPr txBox="1"/>
          <p:nvPr/>
        </p:nvSpPr>
        <p:spPr>
          <a:xfrm>
            <a:off x="3643306" y="5357826"/>
            <a:ext cx="2928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Zde pak budeš přidávat a časovat efekty.</a:t>
            </a:r>
            <a:endParaRPr lang="cs-CZ" dirty="0"/>
          </a:p>
        </p:txBody>
      </p:sp>
      <p:cxnSp>
        <p:nvCxnSpPr>
          <p:cNvPr id="19" name="Přímá spojovací šipka 18"/>
          <p:cNvCxnSpPr/>
          <p:nvPr/>
        </p:nvCxnSpPr>
        <p:spPr>
          <a:xfrm>
            <a:off x="5715008" y="5572140"/>
            <a:ext cx="1071570" cy="1588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285728"/>
            <a:ext cx="8062912" cy="3357586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Úkol</a:t>
            </a:r>
            <a:r>
              <a:rPr lang="cs-CZ" dirty="0" smtClean="0"/>
              <a:t>: </a:t>
            </a:r>
            <a:r>
              <a:rPr lang="cs-CZ" sz="3600" dirty="0" smtClean="0"/>
              <a:t>Vypracuj </a:t>
            </a:r>
            <a:r>
              <a:rPr lang="cs-CZ" sz="3600" dirty="0" smtClean="0">
                <a:solidFill>
                  <a:srgbClr val="C00000"/>
                </a:solidFill>
              </a:rPr>
              <a:t>návrh pěti listů</a:t>
            </a:r>
            <a:r>
              <a:rPr lang="cs-CZ" sz="3600" dirty="0" smtClean="0"/>
              <a:t> v PowerPointu. Otevři si aplikaci </a:t>
            </a:r>
            <a:br>
              <a:rPr lang="cs-CZ" sz="3600" dirty="0" smtClean="0"/>
            </a:br>
            <a:r>
              <a:rPr lang="cs-CZ" sz="3600" dirty="0" smtClean="0"/>
              <a:t>PowerPoint. Ulož si tuto práci na svůj disk pod názvem </a:t>
            </a:r>
            <a:r>
              <a:rPr lang="cs-CZ" sz="3600" b="1" dirty="0" smtClean="0"/>
              <a:t>Příjmení a PowerPoint.</a:t>
            </a:r>
            <a:br>
              <a:rPr lang="cs-CZ" sz="3600" b="1" dirty="0" smtClean="0"/>
            </a:br>
            <a:r>
              <a:rPr lang="cs-CZ" sz="2200" b="1" dirty="0" smtClean="0">
                <a:solidFill>
                  <a:schemeClr val="bg1"/>
                </a:solidFill>
              </a:rPr>
              <a:t>Dnes budeš pracovat na kartě Domů, Vložení a Návrh.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3786190"/>
            <a:ext cx="8062912" cy="2609856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dirty="0" smtClean="0"/>
              <a:t>Námětem může být </a:t>
            </a:r>
            <a:r>
              <a:rPr lang="cs-CZ" b="1" dirty="0" smtClean="0"/>
              <a:t>VODA. </a:t>
            </a:r>
            <a:r>
              <a:rPr lang="cs-CZ" dirty="0" smtClean="0"/>
              <a:t>Zkus se zamyslet např. nad důležitostí vody pro člověka nebo nad výjimečností vody vzhledem k ostatním látkám (viz fyzika 6. ročník), příp. nad tím, jaký vliv na čistotu vody má lidská činnost. Použij texty i obrázky.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500042"/>
            <a:ext cx="8062912" cy="1470025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V otevřené aplikaci na Kartě Domů - Nový snímek, můžeš </a:t>
            </a:r>
            <a:r>
              <a:rPr lang="cs-CZ" sz="2800" dirty="0" smtClean="0">
                <a:solidFill>
                  <a:srgbClr val="FF0000"/>
                </a:solidFill>
              </a:rPr>
              <a:t>šipkou</a:t>
            </a:r>
            <a:r>
              <a:rPr lang="cs-CZ" sz="2800" dirty="0" smtClean="0"/>
              <a:t> volit i další </a:t>
            </a:r>
            <a:r>
              <a:rPr lang="cs-CZ" sz="2800" dirty="0" smtClean="0">
                <a:solidFill>
                  <a:srgbClr val="FF0000"/>
                </a:solidFill>
              </a:rPr>
              <a:t>Rozložení</a:t>
            </a:r>
            <a:r>
              <a:rPr lang="cs-CZ" sz="2800" dirty="0" smtClean="0"/>
              <a:t> snímků.</a:t>
            </a:r>
            <a:br>
              <a:rPr lang="cs-CZ" sz="2800" dirty="0" smtClean="0"/>
            </a:br>
            <a:r>
              <a:rPr lang="cs-CZ" sz="2800" dirty="0" smtClean="0"/>
              <a:t>Do rámečků se píše přímo text.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5000636"/>
            <a:ext cx="8062912" cy="139541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V příloze najdeš několik informací o vodě.</a:t>
            </a:r>
          </a:p>
          <a:p>
            <a:pPr algn="l"/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2000240"/>
            <a:ext cx="2428892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2000240"/>
            <a:ext cx="2156727" cy="2735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8" name="Přímá spojovací šipka 7"/>
          <p:cNvCxnSpPr/>
          <p:nvPr/>
        </p:nvCxnSpPr>
        <p:spPr>
          <a:xfrm rot="10800000" flipV="1">
            <a:off x="714348" y="857232"/>
            <a:ext cx="5214974" cy="200026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0800000" flipV="1">
            <a:off x="3357554" y="1785926"/>
            <a:ext cx="1214446" cy="642942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 advTm="22000"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142852"/>
            <a:ext cx="8031984" cy="2571768"/>
          </a:xfrm>
        </p:spPr>
        <p:txBody>
          <a:bodyPr>
            <a:normAutofit fontScale="90000"/>
          </a:bodyPr>
          <a:lstStyle/>
          <a:p>
            <a:pPr algn="l"/>
            <a:r>
              <a:rPr lang="cs-CZ" sz="2200" dirty="0" smtClean="0"/>
              <a:t>Obrázky se vkládají na kartě </a:t>
            </a:r>
            <a:r>
              <a:rPr lang="cs-CZ" sz="2200" dirty="0" smtClean="0">
                <a:solidFill>
                  <a:srgbClr val="FF0000"/>
                </a:solidFill>
              </a:rPr>
              <a:t>Vložení - Obrázek</a:t>
            </a:r>
            <a:r>
              <a:rPr lang="cs-CZ" sz="2200" dirty="0" smtClean="0"/>
              <a:t>.</a:t>
            </a:r>
            <a:br>
              <a:rPr lang="cs-CZ" sz="2200" dirty="0" smtClean="0"/>
            </a:br>
            <a:r>
              <a:rPr lang="cs-CZ" sz="2200" dirty="0" smtClean="0"/>
              <a:t> V otevřeném okně  můžeš zvolit  připravené obrázky.</a:t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 K této prezentaci je můžeš najít na: </a:t>
            </a:r>
            <a:r>
              <a:rPr lang="cs-CZ" sz="2200" dirty="0" smtClean="0">
                <a:solidFill>
                  <a:schemeClr val="tx1"/>
                </a:solidFill>
              </a:rPr>
              <a:t>Tento počítač, disk G:, PowerPoint příloha</a:t>
            </a:r>
            <a:r>
              <a:rPr lang="cs-CZ" sz="2200" dirty="0" smtClean="0"/>
              <a:t>. </a:t>
            </a:r>
            <a:br>
              <a:rPr lang="cs-CZ" sz="2200" dirty="0" smtClean="0"/>
            </a:br>
            <a:r>
              <a:rPr lang="cs-CZ" sz="2000" dirty="0" smtClean="0"/>
              <a:t>Pokud volíš jiné obrázky, dodržuj autorská práva.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5357826"/>
            <a:ext cx="7991474" cy="1252534"/>
          </a:xfrm>
        </p:spPr>
        <p:txBody>
          <a:bodyPr/>
          <a:lstStyle/>
          <a:p>
            <a:pPr algn="l"/>
            <a:r>
              <a:rPr lang="cs-CZ" dirty="0" smtClean="0"/>
              <a:t>Obrázky můžeš příp. vložit i z </a:t>
            </a:r>
            <a:r>
              <a:rPr lang="cs-CZ" dirty="0" smtClean="0">
                <a:solidFill>
                  <a:srgbClr val="FF0000"/>
                </a:solidFill>
              </a:rPr>
              <a:t>klipartu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2214554"/>
            <a:ext cx="4538676" cy="3118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2" name="Přímá spojovací šipka 11"/>
          <p:cNvCxnSpPr/>
          <p:nvPr/>
        </p:nvCxnSpPr>
        <p:spPr>
          <a:xfrm rot="10800000" flipV="1">
            <a:off x="2000232" y="571480"/>
            <a:ext cx="4214842" cy="200026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>
            <a:off x="2357422" y="2786058"/>
            <a:ext cx="4214842" cy="292895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Pozadí můžeš volit </a:t>
            </a:r>
            <a:r>
              <a:rPr lang="cs-CZ" dirty="0" err="1" smtClean="0"/>
              <a:t>rozkliknutím</a:t>
            </a:r>
            <a:r>
              <a:rPr lang="cs-CZ" dirty="0" smtClean="0"/>
              <a:t> šipky v Pozadí nebo můžeš vybrat některý z motivů.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5000636"/>
            <a:ext cx="8062912" cy="1752600"/>
          </a:xfrm>
        </p:spPr>
        <p:txBody>
          <a:bodyPr>
            <a:normAutofit fontScale="85000" lnSpcReduction="10000"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Snaž se, aby text dával smysl a pozadí a obrázky dělaly prezentaci zajímavou /působivou/.</a:t>
            </a:r>
          </a:p>
          <a:p>
            <a:pPr algn="ctr"/>
            <a:r>
              <a:rPr lang="cs-CZ" dirty="0" smtClean="0"/>
              <a:t>Nezapomeň často ukládat.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55314" y="2168082"/>
            <a:ext cx="3876675" cy="282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7" name="Přímá spojovací šipka 6"/>
          <p:cNvCxnSpPr/>
          <p:nvPr/>
        </p:nvCxnSpPr>
        <p:spPr>
          <a:xfrm>
            <a:off x="2143108" y="1357298"/>
            <a:ext cx="6500858" cy="150019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480" y="2214554"/>
            <a:ext cx="3343275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285728"/>
            <a:ext cx="8174860" cy="4000528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dirty="0" smtClean="0"/>
              <a:t>Obrázky můžeš vyhledat ve Vložení, Klipart nebo v závěru této prezentace, tam také najdeš několik podnětů </a:t>
            </a:r>
            <a:br>
              <a:rPr lang="cs-CZ" dirty="0" smtClean="0"/>
            </a:br>
            <a:r>
              <a:rPr lang="cs-CZ" dirty="0" smtClean="0"/>
              <a:t>k zamyšlení o vodě.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4857760"/>
            <a:ext cx="8062912" cy="785818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>
                <a:solidFill>
                  <a:schemeClr val="bg2">
                    <a:lumMod val="50000"/>
                    <a:lumOff val="50000"/>
                  </a:schemeClr>
                </a:solidFill>
              </a:rPr>
              <a:t>Použito vlastních materiálů a materiálu Microsoft</a:t>
            </a:r>
            <a:r>
              <a:rPr lang="cs-CZ" sz="1800" dirty="0" smtClean="0"/>
              <a:t>.</a:t>
            </a:r>
            <a:endParaRPr lang="cs-CZ" sz="18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214282" y="500042"/>
            <a:ext cx="9144000" cy="4062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Příloha: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Voda tvoří 70% těla člověka.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Voda má čistící schopnosti,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pere a smívá špínu a prach.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Voda je například jediná látka, která při tuhnutí zvětšuje objem a zmenšuje hustotu.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Má největší hustotu při 4°C. Voda zamrzá od hladiny. Led plave na vodě.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Voda má obrovskou sílu. Led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trhá i skály. Může pohánět i bořit.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 litr vody má hmotnost 1 kilogram.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Prameny.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Voda slouží lidem k rekreaci.</a:t>
            </a:r>
            <a:b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Čistí organismus.</a:t>
            </a:r>
            <a:b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Pomáhá při onemocnění člověka.</a:t>
            </a:r>
            <a:b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Voda má paměť.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Čistá voda je nenahraditelná. </a:t>
            </a:r>
            <a:b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Voda dává vzniknout životu.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Voda má schopnost se sama čistit.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Neohrožuje ji člověk?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Voda je nejdůležitější a nejdokonalejší kapalina.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Voda tvoří 70% povrchu Země.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F:\inf eu\hotové\Power Point  příloha\ 086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714356"/>
            <a:ext cx="2157479" cy="14424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F:\inf eu\hotové\Power Point  příloha\-08 132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714356"/>
            <a:ext cx="959744" cy="14424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F:\inf eu\hotové\Power Point  příloha\IMG_0448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9124" y="714356"/>
            <a:ext cx="2157480" cy="14424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F:\inf eu\hotové\Power Point  příloha\P3190132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10" y="2357430"/>
            <a:ext cx="1312644" cy="21572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F:\inf eu\hotové\Power Point  příloha\IMG_2314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3108" y="2357430"/>
            <a:ext cx="1438608" cy="21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F:\inf eu\hotové\Power Point  příloha\P3190126.JPG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86182" y="2357430"/>
            <a:ext cx="1447237" cy="21572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F:\inf eu\hotové\Power Point  příloha\IMG_0555.JPG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86578" y="714356"/>
            <a:ext cx="2159024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F:\inf eu\hotové\Power Point  příloha\ 105.jpg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57818" y="2357430"/>
            <a:ext cx="2150745" cy="14357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F:\inf eu\hotové\Power Point  příloha\05 024.jpg"/>
          <p:cNvPicPr/>
          <p:nvPr/>
        </p:nvPicPr>
        <p:blipFill>
          <a:blip r:embed="rId10" cstate="print"/>
          <a:stretch>
            <a:fillRect/>
          </a:stretch>
        </p:blipFill>
        <p:spPr bwMode="auto">
          <a:xfrm>
            <a:off x="642910" y="4643446"/>
            <a:ext cx="1391510" cy="205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 descr="F:\inf eu\hotové\Power Point  příloha\008.jpg"/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143108" y="4698000"/>
            <a:ext cx="1440603" cy="21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F:\inf eu\hotové\Power Point  příloha\P3190130.JPG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715272" y="2428868"/>
            <a:ext cx="1084751" cy="21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857224" y="214290"/>
            <a:ext cx="4643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k použití: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6">
      <a:dk1>
        <a:sysClr val="windowText" lastClr="000000"/>
      </a:dk1>
      <a:lt1>
        <a:sysClr val="window" lastClr="FFFFFF"/>
      </a:lt1>
      <a:dk2>
        <a:srgbClr val="00005F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BF"/>
      </a:hlink>
      <a:folHlink>
        <a:srgbClr val="80008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641</TotalTime>
  <Words>464</Words>
  <Application>Microsoft Office PowerPoint</Application>
  <PresentationFormat>Předvádění na obrazovce (4:3)</PresentationFormat>
  <Paragraphs>63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Talent</vt:lpstr>
      <vt:lpstr>Název školy    Základní škola Jičín, Husova 170 Číslo projektu    CZ.1.07/1.4.00/21.2862 Číslo a název klíčové aktivity  3.2 Inovace a zkvalitnění výuky       prostřednictvím ICT </vt:lpstr>
      <vt:lpstr>Anotace: Digitální materiál pro      práci s PowerPointem.</vt:lpstr>
      <vt:lpstr>PowerPoint </vt:lpstr>
      <vt:lpstr>Při dalším klepnutí se jako ukázka prezentace spustí tři snímky z prezentace, kterou zpracovala Bajerová, žákyně  6. třídy. </vt:lpstr>
      <vt:lpstr>Voda je nejdůležitější a nejdokonalejší kapalina.</vt:lpstr>
      <vt:lpstr>Rybníky a jezera </vt:lpstr>
      <vt:lpstr>v mořích</vt:lpstr>
      <vt:lpstr>Pás karet tvoří, kromě karty Domů a Vložení, karty Návrh, Animace, Prezentace a Revize.</vt:lpstr>
      <vt:lpstr>Po otevření aplikace se otevře Normální zobrazení, na kterém je Podokno snímku. Vlevo jsou miniatury snímků. </vt:lpstr>
      <vt:lpstr>Zde si kliknutím můžeme vybrat rozložení, které nám nejlépe vyhovuje.</vt:lpstr>
      <vt:lpstr>Obrázek, Klipart, Tvary, WordArt, Tabulku  nebo Textové pole můžeme vložit na kartě Vložit.</vt:lpstr>
      <vt:lpstr>Na kartách Animace a Prezentace můžeme vkládat efekty a přechody mezi snímky.</vt:lpstr>
      <vt:lpstr>Úkol: Vypracuj návrh pěti listů v PowerPointu. Otevři si aplikaci  PowerPoint. Ulož si tuto práci na svůj disk pod názvem Příjmení a PowerPoint. Dnes budeš pracovat na kartě Domů, Vložení a Návrh. </vt:lpstr>
      <vt:lpstr>V otevřené aplikaci na Kartě Domů - Nový snímek, můžeš šipkou volit i další Rozložení snímků. Do rámečků se píše přímo text. </vt:lpstr>
      <vt:lpstr>Obrázky se vkládají na kartě Vložení - Obrázek.  V otevřeném okně  můžeš zvolit  připravené obrázky.   K této prezentaci je můžeš najít na: Tento počítač, disk G:, PowerPoint příloha.  Pokud volíš jiné obrázky, dodržuj autorská práva. </vt:lpstr>
      <vt:lpstr>Pozadí můžeš volit rozkliknutím šipky v Pozadí nebo můžeš vybrat některý z motivů.</vt:lpstr>
      <vt:lpstr>Obrázky můžeš vyhledat ve Vložení, Klipart nebo v závěru této prezentace, tam také najdeš několik podnětů  k zamyšlení o vodě.</vt:lpstr>
      <vt:lpstr>Snímek 18</vt:lpstr>
      <vt:lpstr>Snímek 19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 Point </dc:title>
  <dc:creator>Oem</dc:creator>
  <cp:lastModifiedBy>Oem</cp:lastModifiedBy>
  <cp:revision>81</cp:revision>
  <dcterms:created xsi:type="dcterms:W3CDTF">2012-03-29T16:46:33Z</dcterms:created>
  <dcterms:modified xsi:type="dcterms:W3CDTF">2012-07-18T10:09:30Z</dcterms:modified>
</cp:coreProperties>
</file>