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38"/>
  </p:notesMasterIdLst>
  <p:sldIdLst>
    <p:sldId id="340" r:id="rId3"/>
    <p:sldId id="341" r:id="rId4"/>
    <p:sldId id="284" r:id="rId5"/>
    <p:sldId id="300" r:id="rId6"/>
    <p:sldId id="305" r:id="rId7"/>
    <p:sldId id="287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25" r:id="rId20"/>
    <p:sldId id="326" r:id="rId21"/>
    <p:sldId id="327" r:id="rId22"/>
    <p:sldId id="328" r:id="rId23"/>
    <p:sldId id="330" r:id="rId24"/>
    <p:sldId id="329" r:id="rId25"/>
    <p:sldId id="331" r:id="rId26"/>
    <p:sldId id="332" r:id="rId27"/>
    <p:sldId id="333" r:id="rId28"/>
    <p:sldId id="334" r:id="rId29"/>
    <p:sldId id="343" r:id="rId30"/>
    <p:sldId id="335" r:id="rId31"/>
    <p:sldId id="336" r:id="rId32"/>
    <p:sldId id="337" r:id="rId33"/>
    <p:sldId id="338" r:id="rId34"/>
    <p:sldId id="339" r:id="rId35"/>
    <p:sldId id="298" r:id="rId36"/>
    <p:sldId id="34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85" autoAdjust="0"/>
    <p:restoredTop sz="88455" autoAdjust="0"/>
  </p:normalViewPr>
  <p:slideViewPr>
    <p:cSldViewPr>
      <p:cViewPr varScale="1">
        <p:scale>
          <a:sx n="65" d="100"/>
          <a:sy n="65" d="100"/>
        </p:scale>
        <p:origin x="-178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967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352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9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42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59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58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53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99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026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896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20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549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65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634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pn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5.pn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6" Type="http://schemas.openxmlformats.org/officeDocument/2006/relationships/image" Target="../media/image5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5" Type="http://schemas.openxmlformats.org/officeDocument/2006/relationships/image" Target="../media/image5.pn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5" Type="http://schemas.openxmlformats.org/officeDocument/2006/relationships/image" Target="../media/image5.png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5" Type="http://schemas.openxmlformats.org/officeDocument/2006/relationships/image" Target="../media/image5.png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wav"/><Relationship Id="rId1" Type="http://schemas.microsoft.com/office/2007/relationships/media" Target="../media/media14.wav"/><Relationship Id="rId5" Type="http://schemas.openxmlformats.org/officeDocument/2006/relationships/image" Target="../media/image5.pn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wav"/><Relationship Id="rId1" Type="http://schemas.microsoft.com/office/2007/relationships/media" Target="../media/media15.wav"/><Relationship Id="rId5" Type="http://schemas.openxmlformats.org/officeDocument/2006/relationships/image" Target="../media/image5.png"/><Relationship Id="rId4" Type="http://schemas.openxmlformats.org/officeDocument/2006/relationships/image" Target="../media/image25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5" Type="http://schemas.openxmlformats.org/officeDocument/2006/relationships/image" Target="../media/image5.png"/><Relationship Id="rId4" Type="http://schemas.openxmlformats.org/officeDocument/2006/relationships/image" Target="../media/image2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wav"/><Relationship Id="rId1" Type="http://schemas.microsoft.com/office/2007/relationships/media" Target="../media/media17.wav"/><Relationship Id="rId5" Type="http://schemas.openxmlformats.org/officeDocument/2006/relationships/image" Target="../media/image5.png"/><Relationship Id="rId4" Type="http://schemas.openxmlformats.org/officeDocument/2006/relationships/image" Target="../media/image28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wav"/><Relationship Id="rId1" Type="http://schemas.microsoft.com/office/2007/relationships/media" Target="../media/media18.wav"/><Relationship Id="rId5" Type="http://schemas.openxmlformats.org/officeDocument/2006/relationships/image" Target="../media/image5.png"/><Relationship Id="rId4" Type="http://schemas.openxmlformats.org/officeDocument/2006/relationships/image" Target="../media/image29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wav"/><Relationship Id="rId1" Type="http://schemas.microsoft.com/office/2007/relationships/media" Target="../media/media19.wav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wav"/><Relationship Id="rId1" Type="http://schemas.microsoft.com/office/2007/relationships/media" Target="../media/media20.wav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wav"/><Relationship Id="rId1" Type="http://schemas.microsoft.com/office/2007/relationships/media" Target="../media/media21.wav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VY_32_INOVACE_II_3_09_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/>
              <a:t>Muzejní </a:t>
            </a:r>
            <a:r>
              <a:rPr lang="cs-CZ" dirty="0" smtClean="0"/>
              <a:t>prvouka –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 smtClean="0"/>
              <a:t>návštěva</a:t>
            </a:r>
          </a:p>
          <a:p>
            <a:endParaRPr lang="cs-CZ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924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792088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si </a:t>
            </a:r>
            <a:r>
              <a:rPr lang="cs-CZ" dirty="0" smtClean="0"/>
              <a:t>opakují vědomosti o Albrechtu z Valdštejna a o jeho přínosu pro Jičín.</a:t>
            </a:r>
          </a:p>
          <a:p>
            <a:endParaRPr lang="cs-CZ" dirty="0"/>
          </a:p>
          <a:p>
            <a:r>
              <a:rPr lang="cs-CZ" b="1" dirty="0" smtClean="0"/>
              <a:t>Očekávaný </a:t>
            </a:r>
            <a:r>
              <a:rPr lang="cs-CZ" b="1" dirty="0"/>
              <a:t>výstup</a:t>
            </a:r>
            <a:r>
              <a:rPr lang="cs-CZ" sz="1600" b="1" dirty="0" smtClean="0"/>
              <a:t>:</a:t>
            </a:r>
            <a:r>
              <a:rPr lang="cs-CZ" dirty="0"/>
              <a:t> </a:t>
            </a:r>
            <a:r>
              <a:rPr lang="cs-CZ" dirty="0" smtClean="0"/>
              <a:t>Žáci vědí kdo byl Albrecht z Valdštejna a </a:t>
            </a:r>
            <a:r>
              <a:rPr lang="cs-CZ" dirty="0" smtClean="0"/>
              <a:t>dokáží </a:t>
            </a:r>
            <a:r>
              <a:rPr lang="cs-CZ" dirty="0" smtClean="0"/>
              <a:t>si představit jak měl Jičín vypadat. Umí vzdát hold vážené osobě. </a:t>
            </a:r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2. třída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b="1" dirty="0"/>
              <a:t> </a:t>
            </a:r>
            <a:r>
              <a:rPr lang="cs-CZ" dirty="0" smtClean="0"/>
              <a:t>Albrecht z Valdštejna, </a:t>
            </a:r>
            <a:r>
              <a:rPr lang="cs-CZ" dirty="0" smtClean="0"/>
              <a:t>generál</a:t>
            </a:r>
            <a:r>
              <a:rPr lang="cs-CZ" dirty="0"/>
              <a:t>, </a:t>
            </a:r>
            <a:r>
              <a:rPr lang="cs-CZ" dirty="0" smtClean="0"/>
              <a:t>hůlka, hold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</a:t>
            </a:r>
            <a:r>
              <a:rPr lang="cs-CZ" dirty="0" smtClean="0"/>
              <a:t>tabule, čtvrtka, pastelky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</a:t>
            </a:r>
            <a:r>
              <a:rPr lang="cs-CZ" dirty="0"/>
              <a:t>5</a:t>
            </a:r>
            <a:r>
              <a:rPr lang="cs-CZ" dirty="0" smtClean="0"/>
              <a:t>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Zopakování </a:t>
            </a:r>
            <a:r>
              <a:rPr lang="cs-CZ" dirty="0"/>
              <a:t>návštěvy muzea </a:t>
            </a:r>
            <a:r>
              <a:rPr lang="cs-CZ" dirty="0" smtClean="0"/>
              <a:t>v Jičíně </a:t>
            </a:r>
            <a:r>
              <a:rPr lang="cs-CZ" dirty="0" smtClean="0"/>
              <a:t>na</a:t>
            </a:r>
            <a:r>
              <a:rPr lang="cs-CZ" dirty="0" smtClean="0"/>
              <a:t> </a:t>
            </a:r>
            <a:r>
              <a:rPr lang="cs-CZ" dirty="0"/>
              <a:t>interaktivní tabuli.</a:t>
            </a:r>
          </a:p>
          <a:p>
            <a:r>
              <a:rPr lang="cs-CZ" dirty="0" smtClean="0"/>
              <a:t>Žáci si připomínají hravou formou, </a:t>
            </a:r>
            <a:r>
              <a:rPr lang="cs-CZ" dirty="0"/>
              <a:t>co </a:t>
            </a:r>
            <a:r>
              <a:rPr lang="cs-CZ" dirty="0" smtClean="0"/>
              <a:t>se </a:t>
            </a:r>
            <a:r>
              <a:rPr lang="cs-CZ" dirty="0"/>
              <a:t>dozvěděli o muzeu </a:t>
            </a:r>
            <a:r>
              <a:rPr lang="cs-CZ" dirty="0" smtClean="0"/>
              <a:t>třetí </a:t>
            </a:r>
            <a:r>
              <a:rPr lang="cs-CZ" dirty="0"/>
              <a:t>den.</a:t>
            </a:r>
          </a:p>
          <a:p>
            <a:r>
              <a:rPr lang="cs-CZ" dirty="0" smtClean="0"/>
              <a:t>Připomínají si co se dozvěděli o Albrechtu z Valdštejna. </a:t>
            </a:r>
          </a:p>
          <a:p>
            <a:r>
              <a:rPr lang="cs-CZ" dirty="0" smtClean="0"/>
              <a:t>O</a:t>
            </a:r>
            <a:r>
              <a:rPr lang="cs-CZ" dirty="0" smtClean="0"/>
              <a:t>dpovídají </a:t>
            </a:r>
            <a:r>
              <a:rPr lang="cs-CZ" dirty="0" smtClean="0"/>
              <a:t>na otázky </a:t>
            </a:r>
            <a:r>
              <a:rPr lang="cs-CZ" dirty="0"/>
              <a:t>podle interaktivní tabule</a:t>
            </a:r>
            <a:r>
              <a:rPr lang="cs-CZ" dirty="0" smtClean="0"/>
              <a:t>. Předvádějí jak se vzdával hold. Kreslí budovu.</a:t>
            </a:r>
          </a:p>
          <a:p>
            <a:r>
              <a:rPr lang="cs-CZ" dirty="0" smtClean="0"/>
              <a:t>Na závěr prezentace opakují i předchozí vědomosti o muzeu.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95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Muzejní prvouka</a:t>
            </a:r>
            <a:endParaRPr lang="cs-CZ" dirty="0"/>
          </a:p>
        </p:txBody>
      </p:sp>
      <p:pic>
        <p:nvPicPr>
          <p:cNvPr id="3" name="Zvuk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09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1752601"/>
            <a:ext cx="7772400" cy="1829761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Třetí návštěva</a:t>
            </a: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685800" y="3611607"/>
            <a:ext cx="7772400" cy="1199704"/>
          </a:xfrm>
          <a:prstGeom prst="rect">
            <a:avLst/>
          </a:prstGeom>
        </p:spPr>
        <p:txBody>
          <a:bodyPr/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/>
              <a:t>Pojďte s námi do muzea…..</a:t>
            </a:r>
            <a:endParaRPr lang="cs-CZ" sz="4000" dirty="0"/>
          </a:p>
        </p:txBody>
      </p:sp>
      <p:pic>
        <p:nvPicPr>
          <p:cNvPr id="4" name="Zvuk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82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441200"/>
            <a:ext cx="8229600" cy="45259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5400" dirty="0" smtClean="0"/>
              <a:t>Připomínáme!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5400" dirty="0" smtClean="0"/>
              <a:t>Víme !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5400" dirty="0" smtClean="0"/>
              <a:t>Opakujeme!</a:t>
            </a:r>
            <a:endParaRPr lang="cs-CZ" sz="5400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 jsme se v muzeu dozvěděli potřetí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57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b="1" spc="100" smtClean="0">
                <a:ln w="18000">
                  <a:solidFill>
                    <a:sysClr val="windowText" lastClr="000000"/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Pojďte s námi do muzea, projdeme se pamětí, naše staré kamarády nehodíme do smetí. </a:t>
            </a:r>
          </a:p>
          <a:p>
            <a:pPr marL="0" indent="0" algn="ctr">
              <a:buFont typeface="Arial" pitchFamily="34" charset="0"/>
              <a:buNone/>
            </a:pPr>
            <a:endParaRPr lang="cs-CZ" b="1" spc="100" smtClean="0">
              <a:ln w="18000">
                <a:solidFill>
                  <a:sysClr val="windowText" lastClr="000000"/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b="1" spc="100" smtClean="0">
                <a:ln w="18000">
                  <a:solidFill>
                    <a:sysClr val="windowText" lastClr="000000"/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Ty jsi bráško ještě malý, nemůžeš je všechny znát, ale až je všechny poznáš, budeš je mít také rád.</a:t>
            </a:r>
            <a:endParaRPr lang="cs-CZ" b="1" spc="100" dirty="0">
              <a:ln w="18000">
                <a:solidFill>
                  <a:sysClr val="windowText" lastClr="000000"/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11893" y="260648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 Úvodní písnička: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05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717419" y="117859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Albrecht z Valdštejna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48" r="12379"/>
          <a:stretch/>
        </p:blipFill>
        <p:spPr bwMode="auto">
          <a:xfrm>
            <a:off x="2527963" y="2351567"/>
            <a:ext cx="3672408" cy="519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78719" y="69364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68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259632" y="2060848"/>
            <a:ext cx="6696744" cy="3946443"/>
          </a:xfrm>
          <a:prstGeom prst="rect">
            <a:avLst/>
          </a:prstGeom>
        </p:spPr>
        <p:txBody>
          <a:bodyPr/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Narodil se v chudé rodině blízko Hradce Králové</a:t>
            </a:r>
          </a:p>
          <a:p>
            <a:r>
              <a:rPr lang="cs-CZ" sz="2400" dirty="0" smtClean="0"/>
              <a:t>Byl pilný a měl štěstí</a:t>
            </a:r>
          </a:p>
          <a:p>
            <a:r>
              <a:rPr lang="cs-CZ" sz="2400" dirty="0" smtClean="0"/>
              <a:t>Vypracoval se na nejbohatšího a nejmocnějšího muže v království</a:t>
            </a:r>
          </a:p>
          <a:p>
            <a:r>
              <a:rPr lang="cs-CZ" sz="2400" dirty="0" smtClean="0"/>
              <a:t>Byl velitelem vojska</a:t>
            </a:r>
          </a:p>
          <a:p>
            <a:r>
              <a:rPr lang="cs-CZ" sz="2400" dirty="0" smtClean="0"/>
              <a:t>Měl hůlku – znak moci</a:t>
            </a:r>
          </a:p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59632" y="1124744"/>
            <a:ext cx="6696744" cy="12241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Albrecht z Valdštejna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77938" y="6091938"/>
            <a:ext cx="550161" cy="55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520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35" y="170638"/>
            <a:ext cx="8376929" cy="62826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89210" y="6032500"/>
            <a:ext cx="638890" cy="63889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6" y="5229200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Co to paní Hana všechno říkala?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90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1844129"/>
            <a:ext cx="8949680" cy="3817119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/>
              <a:t>Víra – stejná jako císař</a:t>
            </a:r>
          </a:p>
          <a:p>
            <a:r>
              <a:rPr lang="cs-CZ" sz="4800" dirty="0" smtClean="0"/>
              <a:t>Bohatství - sňatek</a:t>
            </a:r>
          </a:p>
          <a:p>
            <a:r>
              <a:rPr lang="cs-CZ" sz="4800" dirty="0" smtClean="0"/>
              <a:t>Moc – známosti</a:t>
            </a:r>
          </a:p>
          <a:p>
            <a:r>
              <a:rPr lang="cs-CZ" sz="4800" dirty="0" smtClean="0"/>
              <a:t>Schopnosti – vyhrával bitvy</a:t>
            </a:r>
            <a:endParaRPr lang="cs-CZ" sz="4800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39552" y="1124744"/>
            <a:ext cx="8083748" cy="93610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Albrecht - generál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28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41450"/>
            <a:ext cx="1546205" cy="206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47" y="277254"/>
            <a:ext cx="1386538" cy="1848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 descr="D:\JItka\Škola\Foto\2011_2012\11_3_Muzejní prvouka\PB22115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615" y="303526"/>
            <a:ext cx="1347128" cy="179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:\JItka\Škola\Foto\2011_2012\11_3_Muzejní prvouka\PB22115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267067"/>
            <a:ext cx="1374473" cy="183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D:\JItka\Škola\Foto\2011_2012\11_3_Muzejní prvouka\PB22115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378" y="217179"/>
            <a:ext cx="1406721" cy="187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D:\JItka\Škola\Foto\2011_2012\11_3_Muzejní prvouka\PB221153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9408"/>
            <a:ext cx="1357717" cy="1810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D:\JItka\Škola\Foto\2011_2012\11_3_Muzejní prvouka\PB221148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824" y="2662539"/>
            <a:ext cx="1546954" cy="206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D:\JItka\Škola\Foto\2011_2012\11_3_Muzejní prvouka\PB221149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358" y="2684626"/>
            <a:ext cx="1530388" cy="204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D:\JItka\Škola\Foto\2011_2012\11_3_Muzejní prvouka\PB221151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70378" y="2662539"/>
            <a:ext cx="1530389" cy="204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067918" y="4869160"/>
            <a:ext cx="763284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Albrechtovi vojáci to neměli jednoduché, </a:t>
            </a:r>
            <a:endParaRPr lang="cs-CZ" sz="2800" dirty="0" smtClean="0"/>
          </a:p>
          <a:p>
            <a:pPr algn="ctr"/>
            <a:r>
              <a:rPr lang="cs-CZ" sz="2800" dirty="0" smtClean="0"/>
              <a:t>vydržet </a:t>
            </a:r>
            <a:r>
              <a:rPr lang="cs-CZ" sz="2800" dirty="0"/>
              <a:t>ve zbroji bylo jen pro pořádné chlapáky.</a:t>
            </a:r>
          </a:p>
        </p:txBody>
      </p:sp>
      <p:pic>
        <p:nvPicPr>
          <p:cNvPr id="12" name="Zvuk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07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:\JItka\Škola\Foto\2011_2012\11_3_Muzejní prvouka\PB09098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315" r="15315"/>
          <a:stretch/>
        </p:blipFill>
        <p:spPr bwMode="auto">
          <a:xfrm>
            <a:off x="2555776" y="908720"/>
            <a:ext cx="6493689" cy="48702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196752"/>
            <a:ext cx="3178696" cy="4810539"/>
          </a:xfrm>
          <a:prstGeom prst="rect">
            <a:avLst/>
          </a:prstGeom>
        </p:spPr>
        <p:txBody>
          <a:bodyPr/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Přilba – </a:t>
            </a:r>
            <a:r>
              <a:rPr lang="cs-CZ" sz="3200" dirty="0" err="1" smtClean="0"/>
              <a:t>morion</a:t>
            </a:r>
            <a:endParaRPr lang="cs-CZ" sz="3200" dirty="0" smtClean="0"/>
          </a:p>
          <a:p>
            <a:r>
              <a:rPr lang="cs-CZ" sz="3200" dirty="0" smtClean="0"/>
              <a:t>Kyrys</a:t>
            </a:r>
          </a:p>
          <a:p>
            <a:r>
              <a:rPr lang="cs-CZ" sz="3200" dirty="0" smtClean="0"/>
              <a:t>Dělová koule</a:t>
            </a:r>
          </a:p>
          <a:p>
            <a:r>
              <a:rPr lang="cs-CZ" sz="3200" dirty="0" smtClean="0"/>
              <a:t>Halapartna</a:t>
            </a:r>
          </a:p>
          <a:p>
            <a:r>
              <a:rPr lang="cs-CZ" sz="3200" dirty="0" smtClean="0"/>
              <a:t>Partyzána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30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6674" y="-19852"/>
            <a:ext cx="8441790" cy="65451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81470" y="5527136"/>
            <a:ext cx="8784976" cy="85419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Vyrábíme generálskou hůlku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078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21244" y="2119660"/>
            <a:ext cx="6316338" cy="47383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65939" y="110710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Je to důležitá práce: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314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95361" y="1859197"/>
            <a:ext cx="6157763" cy="46193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59443" y="127856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Kuba to umí sám !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20743" y="70364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75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3688" y="1916832"/>
            <a:ext cx="5256584" cy="39433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259632" y="1268760"/>
            <a:ext cx="6624735" cy="10081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Paní Hana také!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10495" y="6176621"/>
            <a:ext cx="465478" cy="46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94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7784" y="1536423"/>
            <a:ext cx="3672407" cy="48965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113779" y="993335"/>
            <a:ext cx="6952593" cy="4279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Umíme vzdát hold ?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38579" y="6144755"/>
            <a:ext cx="515007" cy="51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7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790538" y="2204864"/>
            <a:ext cx="7346900" cy="2866323"/>
          </a:xfrm>
          <a:prstGeom prst="rect">
            <a:avLst/>
          </a:prstGeom>
        </p:spPr>
        <p:txBody>
          <a:bodyPr/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Kořeny hluboko a pevně zapuštěné v zemi</a:t>
            </a:r>
          </a:p>
          <a:p>
            <a:r>
              <a:rPr lang="cs-CZ" sz="2800" dirty="0" smtClean="0"/>
              <a:t>Tělo stojí pevně a hrdě jako kmen</a:t>
            </a:r>
          </a:p>
          <a:p>
            <a:r>
              <a:rPr lang="cs-CZ" sz="2800" dirty="0" smtClean="0"/>
              <a:t>Hlava směřuje vzhůru, má dost prostoru jako rozvětvená koruna stromu</a:t>
            </a:r>
          </a:p>
          <a:p>
            <a:r>
              <a:rPr lang="cs-CZ" sz="2800" dirty="0" smtClean="0"/>
              <a:t>Hůlka je v pravé ruce mírně předpažená</a:t>
            </a:r>
          </a:p>
          <a:p>
            <a:endParaRPr lang="cs-CZ" sz="2800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484784"/>
            <a:ext cx="7992888" cy="10801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Stojíme jako lípy v aleji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511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619672" y="2564904"/>
            <a:ext cx="6408712" cy="2259633"/>
          </a:xfrm>
          <a:prstGeom prst="rect">
            <a:avLst/>
          </a:prstGeom>
        </p:spPr>
        <p:txBody>
          <a:bodyPr/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Font typeface="Wingdings" pitchFamily="2" charset="2"/>
              <a:buNone/>
            </a:pPr>
            <a:endParaRPr lang="cs-CZ" sz="4400" dirty="0" smtClean="0"/>
          </a:p>
          <a:p>
            <a:pPr indent="0">
              <a:buFont typeface="Wingdings" pitchFamily="2" charset="2"/>
              <a:buNone/>
            </a:pPr>
            <a:r>
              <a:rPr lang="cs-CZ" sz="4400" dirty="0" smtClean="0"/>
              <a:t> „SLÁVA VALDŠTEJN“</a:t>
            </a:r>
            <a:endParaRPr lang="cs-CZ" sz="4400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11560" y="1618187"/>
            <a:ext cx="8147248" cy="20162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ZDRAVÍME!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28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5454" y="586064"/>
            <a:ext cx="4703952" cy="62719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11560" y="332656"/>
            <a:ext cx="8011740" cy="5715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To je lepší!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1844824"/>
            <a:ext cx="7740476" cy="3168352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dirty="0" smtClean="0"/>
              <a:t>Jaký je Jičín dnes </a:t>
            </a:r>
            <a:br>
              <a:rPr lang="cs-CZ" sz="4800" dirty="0" smtClean="0"/>
            </a:br>
            <a:r>
              <a:rPr lang="cs-CZ" sz="4800" dirty="0" smtClean="0"/>
              <a:t>a jaký byl v letech 1620 – 1623?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20019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70388" y="2563154"/>
            <a:ext cx="5396328" cy="40481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11560" y="1196752"/>
            <a:ext cx="8071792" cy="1008111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Co měl Albrecht s Jičínem</a:t>
            </a:r>
          </a:p>
          <a:p>
            <a:r>
              <a:rPr lang="cs-CZ" dirty="0" smtClean="0"/>
              <a:t>v plánu?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5052" y="60017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0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412776"/>
            <a:ext cx="712879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/>
              <a:t>Budovy nám mizí před očima!</a:t>
            </a:r>
          </a:p>
          <a:p>
            <a:endParaRPr lang="cs-CZ" sz="4400" dirty="0"/>
          </a:p>
          <a:p>
            <a:r>
              <a:rPr lang="cs-CZ" sz="4400" dirty="0"/>
              <a:t> Paní </a:t>
            </a:r>
            <a:r>
              <a:rPr lang="cs-CZ" sz="4400" dirty="0" err="1"/>
              <a:t>Ajka</a:t>
            </a:r>
            <a:r>
              <a:rPr lang="cs-CZ" sz="4400" dirty="0"/>
              <a:t> je dává pryč!</a:t>
            </a:r>
          </a:p>
        </p:txBody>
      </p:sp>
    </p:spTree>
    <p:extLst>
      <p:ext uri="{BB962C8B-B14F-4D97-AF65-F5344CB8AC3E}">
        <p14:creationId xmlns:p14="http://schemas.microsoft.com/office/powerpoint/2010/main" val="2854596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87824" y="1263653"/>
            <a:ext cx="3784029" cy="50453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755576" y="1263653"/>
            <a:ext cx="7562924" cy="8692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Pěkný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kostel !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61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2089156"/>
            <a:ext cx="5256584" cy="39433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3568" y="1095734"/>
            <a:ext cx="8003232" cy="82109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Vznešený zámek!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698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7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2333849"/>
            <a:ext cx="4896544" cy="36732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61374" y="6147350"/>
            <a:ext cx="494749" cy="49474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79" y="1124745"/>
            <a:ext cx="59766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RELAXAČNÍ CENTRUM.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8861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6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740" y="3091587"/>
            <a:ext cx="4752528" cy="35652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619672" y="1196752"/>
            <a:ext cx="5976664" cy="2088232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/>
              <a:t>Paní </a:t>
            </a:r>
            <a:r>
              <a:rPr lang="cs-CZ" sz="2800" dirty="0" err="1" smtClean="0"/>
              <a:t>Ajka</a:t>
            </a:r>
            <a:r>
              <a:rPr lang="cs-CZ" sz="2800" dirty="0" smtClean="0"/>
              <a:t> je smutná, že nám Albrechta zabili, mohli jsme mít čtyři lipové aleje!</a:t>
            </a:r>
            <a:endParaRPr lang="cs-CZ" sz="2800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20360" y="6207218"/>
            <a:ext cx="449583" cy="44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12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619672" y="1196752"/>
            <a:ext cx="5976664" cy="2088232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/>
              <a:t>Nakresli budovu podle své fantazie, která by se hodila do </a:t>
            </a:r>
            <a:r>
              <a:rPr lang="cs-CZ" sz="2800" dirty="0" err="1" smtClean="0"/>
              <a:t>jičína</a:t>
            </a:r>
            <a:r>
              <a:rPr lang="cs-CZ" sz="2800" dirty="0" smtClean="0"/>
              <a:t>!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868599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ÚKOL PRO TEBE!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32526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JItka\Škola\Foto\2011_2012\11_3_Muzejní prvouka\PB22117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6289" y="1196752"/>
            <a:ext cx="7007171" cy="52565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83568" y="692696"/>
            <a:ext cx="8003232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Čekáme, kdo přijde?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607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539552" y="2276871"/>
            <a:ext cx="8147248" cy="360040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Font typeface="Wingdings" pitchFamily="2" charset="2"/>
              <a:buNone/>
            </a:pPr>
            <a:r>
              <a:rPr lang="cs-CZ" sz="6600" dirty="0" smtClean="0"/>
              <a:t>„</a:t>
            </a:r>
            <a:r>
              <a:rPr lang="cs-CZ" sz="8000" dirty="0" smtClean="0"/>
              <a:t>Sláva Valdštejn“</a:t>
            </a:r>
          </a:p>
          <a:p>
            <a:pPr indent="0">
              <a:buFont typeface="Wingdings" pitchFamily="2" charset="2"/>
              <a:buNone/>
            </a:pPr>
            <a:r>
              <a:rPr lang="cs-CZ" sz="8000" dirty="0" smtClean="0"/>
              <a:t>„Sláva Valdštejn“</a:t>
            </a:r>
          </a:p>
          <a:p>
            <a:pPr indent="0">
              <a:buFont typeface="Wingdings" pitchFamily="2" charset="2"/>
              <a:buNone/>
            </a:pPr>
            <a:r>
              <a:rPr lang="cs-CZ" sz="8000" dirty="0" smtClean="0"/>
              <a:t>„Sláva Valdštejn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755576" y="1052736"/>
            <a:ext cx="7931224" cy="86409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Voláme!</a:t>
            </a:r>
            <a:endParaRPr lang="cs-CZ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71805" y="4750743"/>
            <a:ext cx="2856296" cy="285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916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77281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A on přichází a říká: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48" r="12379"/>
          <a:stretch/>
        </p:blipFill>
        <p:spPr bwMode="auto">
          <a:xfrm>
            <a:off x="3059832" y="2708920"/>
            <a:ext cx="2636483" cy="372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47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20812" y="1124744"/>
            <a:ext cx="8111628" cy="5098571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Font typeface="Wingdings" pitchFamily="2" charset="2"/>
              <a:buNone/>
            </a:pPr>
            <a:r>
              <a:rPr lang="cs-CZ" sz="4800" dirty="0" smtClean="0"/>
              <a:t>   „Slyším</a:t>
            </a:r>
            <a:r>
              <a:rPr lang="cs-CZ" sz="4800" dirty="0" smtClean="0"/>
              <a:t>, že mi zde provoláváte slávu. Jsem rád, že tolik jinochů a panen se zajímá o to, co jsem vytvořil. Přeji vám honě štěstí a sil, abyste mohli uskutečnit svoje sny!“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5893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2276872"/>
            <a:ext cx="8166100" cy="3672408"/>
          </a:xfrm>
          <a:prstGeom prst="rect">
            <a:avLst/>
          </a:prstGeom>
        </p:spPr>
        <p:txBody>
          <a:bodyPr>
            <a:noAutofit/>
          </a:bodyPr>
          <a:lstStyle>
            <a:lvl1pPr marL="0" indent="-274320" algn="l" defTabSz="914400" rtl="0" eaLnBrk="1" latinLnBrk="0" hangingPunct="1">
              <a:lnSpc>
                <a:spcPct val="150000"/>
              </a:lnSpc>
              <a:spcBef>
                <a:spcPct val="20000"/>
              </a:spcBef>
              <a:buClrTx/>
              <a:buFont typeface="Wingdings" pitchFamily="2" charset="2"/>
              <a:buChar char="v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Tx/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1" indent="0" algn="ctr">
              <a:buNone/>
            </a:pPr>
            <a:r>
              <a:rPr lang="cs-CZ" sz="7200" dirty="0" smtClean="0"/>
              <a:t>Těšíme se na muzejní prvouku pro třeťáky</a:t>
            </a:r>
            <a:r>
              <a:rPr lang="cs-CZ" sz="7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!</a:t>
            </a:r>
            <a:endParaRPr lang="cs-CZ" sz="7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1104774"/>
            <a:ext cx="8229600" cy="114300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Ahoj za rok ! </a:t>
            </a:r>
            <a:br>
              <a:rPr lang="cs-CZ" smtClean="0"/>
            </a:br>
            <a:endParaRPr lang="cs-CZ" dirty="0"/>
          </a:p>
        </p:txBody>
      </p:sp>
      <p:pic>
        <p:nvPicPr>
          <p:cNvPr id="5" name="Zvuk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473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980728"/>
            <a:ext cx="6264697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>
                <a:solidFill>
                  <a:srgbClr val="0070C0"/>
                </a:solidFill>
              </a:rPr>
              <a:t>Všímejte </a:t>
            </a:r>
            <a:r>
              <a:rPr lang="cs-CZ" sz="6000" dirty="0">
                <a:solidFill>
                  <a:srgbClr val="0070C0"/>
                </a:solidFill>
              </a:rPr>
              <a:t>si věcí kolem </a:t>
            </a:r>
            <a:r>
              <a:rPr lang="cs-CZ" sz="6000" dirty="0" smtClean="0">
                <a:solidFill>
                  <a:srgbClr val="0070C0"/>
                </a:solidFill>
              </a:rPr>
              <a:t>sebe,</a:t>
            </a:r>
          </a:p>
          <a:p>
            <a:pPr algn="ctr"/>
            <a:r>
              <a:rPr lang="cs-CZ" sz="6000" dirty="0" smtClean="0">
                <a:solidFill>
                  <a:srgbClr val="0070C0"/>
                </a:solidFill>
              </a:rPr>
              <a:t>které nám dokumentují minulost!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3" name="Zvuk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71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8033" y="3090606"/>
            <a:ext cx="5526360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Muzejní prvouka </a:t>
            </a:r>
            <a:endParaRPr lang="cs-CZ" dirty="0"/>
          </a:p>
          <a:p>
            <a:r>
              <a:rPr lang="cs-CZ" dirty="0" smtClean="0"/>
              <a:t>-Zpráva </a:t>
            </a:r>
            <a:r>
              <a:rPr lang="cs-CZ" dirty="0"/>
              <a:t>o přípravě a realizaci a reflexi edukačního programu v muzeu pro 2 třídu základní školy –</a:t>
            </a:r>
          </a:p>
          <a:p>
            <a:r>
              <a:rPr lang="cs-CZ" dirty="0" smtClean="0"/>
              <a:t>Vypracovala: Mg A. Alena </a:t>
            </a:r>
            <a:r>
              <a:rPr lang="cs-CZ" dirty="0"/>
              <a:t>Anna Kyselo </a:t>
            </a:r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Fotografie: </a:t>
            </a:r>
            <a:r>
              <a:rPr lang="cs-CZ" dirty="0" smtClean="0"/>
              <a:t>Mgr. Jitka </a:t>
            </a:r>
            <a:r>
              <a:rPr lang="cs-CZ" dirty="0" smtClean="0"/>
              <a:t>Valentová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828580"/>
            <a:ext cx="525658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Použité</a:t>
            </a:r>
            <a:r>
              <a:rPr lang="cs-CZ" sz="2800" dirty="0"/>
              <a:t>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zdroje:</a:t>
            </a:r>
            <a:endParaRPr lang="cs-CZ" sz="28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608169"/>
            <a:ext cx="3139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Odborná literatura: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484784"/>
            <a:ext cx="615526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Otevřená galerie Microsoft </a:t>
            </a:r>
            <a:r>
              <a:rPr lang="cs-CZ" sz="2800" dirty="0"/>
              <a:t> </a:t>
            </a:r>
            <a:r>
              <a:rPr lang="cs-CZ" sz="2800" dirty="0" smtClean="0"/>
              <a:t>Office</a:t>
            </a:r>
          </a:p>
          <a:p>
            <a:r>
              <a:rPr lang="cs-CZ" sz="2800" b="1" u="sng" dirty="0">
                <a:hlinkClick r:id="rId2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6564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792</TotalTime>
  <Words>525</Words>
  <Application>Microsoft Office PowerPoint</Application>
  <PresentationFormat>Předvádění na obrazovce (4:3)</PresentationFormat>
  <Paragraphs>105</Paragraphs>
  <Slides>35</Slides>
  <Notes>1</Notes>
  <HiddenSlides>0</HiddenSlides>
  <MMClips>21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35</vt:i4>
      </vt:variant>
    </vt:vector>
  </HeadingPairs>
  <TitlesOfParts>
    <vt:vector size="37" baseType="lpstr">
      <vt:lpstr>Svět módy</vt:lpstr>
      <vt:lpstr>Motiv systému Office</vt:lpstr>
      <vt:lpstr>Prezentace aplikace PowerPoint</vt:lpstr>
      <vt:lpstr>Prezentace aplikace PowerPoint</vt:lpstr>
      <vt:lpstr>Muzejní prvouka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129</cp:revision>
  <dcterms:created xsi:type="dcterms:W3CDTF">2012-03-26T21:10:22Z</dcterms:created>
  <dcterms:modified xsi:type="dcterms:W3CDTF">2012-07-18T21:30:15Z</dcterms:modified>
</cp:coreProperties>
</file>