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9"/>
  </p:notesMasterIdLst>
  <p:sldIdLst>
    <p:sldId id="256" r:id="rId2"/>
    <p:sldId id="260" r:id="rId3"/>
    <p:sldId id="261" r:id="rId4"/>
    <p:sldId id="262" r:id="rId5"/>
    <p:sldId id="263" r:id="rId6"/>
    <p:sldId id="266" r:id="rId7"/>
    <p:sldId id="259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0813" autoAdjust="0"/>
  </p:normalViewPr>
  <p:slideViewPr>
    <p:cSldViewPr>
      <p:cViewPr varScale="1">
        <p:scale>
          <a:sx n="51" d="100"/>
          <a:sy n="51" d="100"/>
        </p:scale>
        <p:origin x="-105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E7CEE3-1569-47A2-B58F-09FE36F2050D}" type="datetimeFigureOut">
              <a:rPr lang="cs-CZ" smtClean="0"/>
              <a:pPr/>
              <a:t>28.7.2012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960B21-EFB2-40FC-9245-B4E9CA0E715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396866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960B21-EFB2-40FC-9245-B4E9CA0E715C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232977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960B21-EFB2-40FC-9245-B4E9CA0E715C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386005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1633B0-F3A4-4323-BC35-DE5B32101E67}" type="datetimeFigureOut">
              <a:rPr lang="cs-CZ"/>
              <a:pPr>
                <a:defRPr/>
              </a:pPr>
              <a:t>28.7.2012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9351C4-26EB-4111-B992-B54443B5E75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BFB7C6-7C4B-418C-B0F9-7759EDC89E0C}" type="datetimeFigureOut">
              <a:rPr lang="cs-CZ"/>
              <a:pPr>
                <a:defRPr/>
              </a:pPr>
              <a:t>28.7.2012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4EDD78-0857-4BB4-87A4-8AAC8DF0DC4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F161C3-A959-4F57-BEF7-8F385720DA2A}" type="datetimeFigureOut">
              <a:rPr lang="cs-CZ"/>
              <a:pPr>
                <a:defRPr/>
              </a:pPr>
              <a:t>28.7.2012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354FE9-172C-40DE-A701-71C5E778FC7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A3CC0A-6A96-49E4-AFB7-14925A3CBBE1}" type="datetimeFigureOut">
              <a:rPr lang="cs-CZ"/>
              <a:pPr>
                <a:defRPr/>
              </a:pPr>
              <a:t>28.7.2012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EFA957-B4CC-4B68-9B44-7B28B68DD58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1AC869-AC25-47D3-A5BD-9268073B8B7B}" type="datetimeFigureOut">
              <a:rPr lang="cs-CZ"/>
              <a:pPr>
                <a:defRPr/>
              </a:pPr>
              <a:t>28.7.2012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EA71ED-FD7A-41CE-B235-384F198FC07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8BEEB-A51C-4935-BBB5-EEC8FDE1A3C2}" type="datetimeFigureOut">
              <a:rPr lang="cs-CZ"/>
              <a:pPr>
                <a:defRPr/>
              </a:pPr>
              <a:t>28.7.2012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1CBA48-C3A6-44F0-A06B-4F8216ED12F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2B9F2C-4E9B-45A8-83EE-17A3D021BF25}" type="datetimeFigureOut">
              <a:rPr lang="cs-CZ"/>
              <a:pPr>
                <a:defRPr/>
              </a:pPr>
              <a:t>28.7.2012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040FFF-A699-43E9-B22F-5ADEFF91C90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C571A9-F980-4DD9-A829-E5B6A5F80AC4}" type="datetimeFigureOut">
              <a:rPr lang="cs-CZ"/>
              <a:pPr>
                <a:defRPr/>
              </a:pPr>
              <a:t>28.7.2012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79FB50-84D3-4A72-97C9-C416E12D228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279F28-07B3-4E41-B136-964321A2033E}" type="datetimeFigureOut">
              <a:rPr lang="cs-CZ"/>
              <a:pPr>
                <a:defRPr/>
              </a:pPr>
              <a:t>28.7.2012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E80991-B70E-40D8-AFA4-73533EF830D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3126A4-45A3-4E90-9250-CFFD2F356F26}" type="datetimeFigureOut">
              <a:rPr lang="cs-CZ"/>
              <a:pPr>
                <a:defRPr/>
              </a:pPr>
              <a:t>28.7.2012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CA4AD7-FA43-4E9E-88A1-3358D4D9A0C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3B88F1-601F-44D3-B833-0175559882DD}" type="datetimeFigureOut">
              <a:rPr lang="cs-CZ"/>
              <a:pPr>
                <a:defRPr/>
              </a:pPr>
              <a:t>28.7.2012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CAFEE-5521-4A03-88CA-2C0DBD90B6C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F3568DF-82C1-4F21-B850-2F168677312A}" type="datetimeFigureOut">
              <a:rPr lang="cs-CZ"/>
              <a:pPr>
                <a:defRPr/>
              </a:pPr>
              <a:t>28.7.2012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983858C-7BE5-45F7-A543-16707474F80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628775"/>
            <a:ext cx="8351837" cy="2592388"/>
          </a:xfrm>
        </p:spPr>
        <p:txBody>
          <a:bodyPr/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Bc. Lucie Chojnová</a:t>
            </a:r>
            <a:br>
              <a:rPr lang="cs-CZ" sz="2800" dirty="0" smtClean="0"/>
            </a:br>
            <a:r>
              <a:rPr lang="cs-CZ" sz="2800" dirty="0" smtClean="0"/>
              <a:t>NÁZEV: VY_32_INOVACE_01_Význam přátelství</a:t>
            </a:r>
            <a:br>
              <a:rPr lang="cs-CZ" sz="2800" dirty="0" smtClean="0"/>
            </a:br>
            <a:r>
              <a:rPr lang="cs-CZ" sz="2800" dirty="0" smtClean="0"/>
              <a:t>TÉMA SADY: Občanská výchova</a:t>
            </a:r>
            <a:br>
              <a:rPr lang="cs-CZ" sz="2800" dirty="0" smtClean="0"/>
            </a:br>
            <a:r>
              <a:rPr lang="cs-CZ" sz="2800" dirty="0" smtClean="0"/>
              <a:t>DATUM: 3. září 2011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584" y="5013325"/>
            <a:ext cx="7560767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8. </a:t>
            </a:r>
            <a:r>
              <a:rPr lang="cs-CZ" sz="2600" dirty="0">
                <a:solidFill>
                  <a:schemeClr val="tx1"/>
                </a:solidFill>
              </a:rPr>
              <a:t>ročníku, </a:t>
            </a:r>
            <a:r>
              <a:rPr lang="cs-CZ" sz="2600" dirty="0" smtClean="0">
                <a:solidFill>
                  <a:schemeClr val="tx1"/>
                </a:solidFill>
              </a:rPr>
              <a:t>praktické školy,  jako 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1196" y="1268760"/>
            <a:ext cx="8229600" cy="1143000"/>
          </a:xfrm>
        </p:spPr>
        <p:txBody>
          <a:bodyPr/>
          <a:lstStyle/>
          <a:p>
            <a:r>
              <a:rPr lang="cs-CZ" sz="8800" dirty="0" smtClean="0">
                <a:latin typeface="Narkisim" pitchFamily="34" charset="-79"/>
                <a:cs typeface="Narkisim" pitchFamily="34" charset="-79"/>
              </a:rPr>
              <a:t>Význam přátelství</a:t>
            </a:r>
            <a:endParaRPr lang="cs-CZ" sz="8800" dirty="0">
              <a:latin typeface="Narkisim" pitchFamily="34" charset="-79"/>
              <a:cs typeface="Narkisim" pitchFamily="34" charset="-79"/>
            </a:endParaRPr>
          </a:p>
        </p:txBody>
      </p:sp>
      <p:pic>
        <p:nvPicPr>
          <p:cNvPr id="2050" name="Picture 2" descr="C:\Users\Lucie\AppData\Local\Microsoft\Windows\Temporary Internet Files\Content.IE5\MD5YQW23\MP90017860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2564904"/>
            <a:ext cx="8856984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33161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340768"/>
            <a:ext cx="8347587" cy="3949578"/>
          </a:xfrm>
        </p:spPr>
        <p:txBody>
          <a:bodyPr/>
          <a:lstStyle/>
          <a:p>
            <a:r>
              <a:rPr lang="cs-CZ" dirty="0" smtClean="0">
                <a:latin typeface="Algerian" pitchFamily="82" charset="0"/>
              </a:rPr>
              <a:t>„Přítel je, kdo o vás ví všechno a má vás pořád stejně rád. Je to osoba, s kterou se odvažujete být sám sebou.“</a:t>
            </a:r>
            <a:br>
              <a:rPr lang="cs-CZ" dirty="0" smtClean="0">
                <a:latin typeface="Algerian" pitchFamily="82" charset="0"/>
              </a:rPr>
            </a:br>
            <a:r>
              <a:rPr lang="cs-CZ" dirty="0" smtClean="0">
                <a:latin typeface="Algerian" pitchFamily="82" charset="0"/>
              </a:rPr>
              <a:t>                   </a:t>
            </a:r>
            <a:r>
              <a:rPr lang="cs-CZ" dirty="0" smtClean="0"/>
              <a:t>                                Crane</a:t>
            </a:r>
            <a:endParaRPr lang="cs-CZ" dirty="0"/>
          </a:p>
        </p:txBody>
      </p:sp>
      <p:pic>
        <p:nvPicPr>
          <p:cNvPr id="1027" name="Picture 3" descr="C:\Users\Lucie\AppData\Local\Microsoft\Windows\Temporary Internet Files\Content.IE5\MD5YQW23\MC9002127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40353" y="4509120"/>
            <a:ext cx="1663294" cy="1800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71770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b="1" dirty="0" smtClean="0">
                <a:latin typeface="Aharoni" pitchFamily="2" charset="-79"/>
                <a:cs typeface="Aharoni" pitchFamily="2" charset="-79"/>
              </a:rPr>
              <a:t>Rozdíl mezi kamarádstvím a přátelstvím</a:t>
            </a:r>
            <a:endParaRPr lang="cs-CZ" b="1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636306"/>
            <a:ext cx="8064896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Kamarádství</a:t>
            </a:r>
            <a:r>
              <a:rPr lang="cs-CZ" dirty="0" smtClean="0"/>
              <a:t> – Vztah několika lidí, kteří spolu chodí do školy, do práce, společně dělají věci, které je baví. Mluví spolu o počasí, o módě, chodí spolu do kina, na výlety, na kole. Toto kamarádi všechno dělají. Ale co je dělá odlišnými od pravých přátel? Je to především vzájemná důvěra.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9464" y="3212976"/>
            <a:ext cx="7414984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Přátelství</a:t>
            </a:r>
            <a:r>
              <a:rPr lang="cs-CZ" dirty="0" smtClean="0"/>
              <a:t> – je mezilidský vztah, který se vyznačuje vzájemnou náklonností a porozuměním. </a:t>
            </a:r>
            <a:endParaRPr lang="cs-CZ" dirty="0"/>
          </a:p>
          <a:p>
            <a:r>
              <a:rPr lang="cs-CZ" dirty="0" smtClean="0"/>
              <a:t>Lidé se v přátelském vztahu vůči sobě chovají ohleduplně a chtějí pro přátelé to nejlepší.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4676" y="4869160"/>
            <a:ext cx="49685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Důležitá je vzájemná</a:t>
            </a:r>
            <a:r>
              <a:rPr lang="cs-CZ" dirty="0" smtClean="0"/>
              <a:t>   -  upřímnost</a:t>
            </a:r>
          </a:p>
          <a:p>
            <a:r>
              <a:rPr lang="cs-CZ" dirty="0" smtClean="0"/>
              <a:t>                                                  -  důvěra</a:t>
            </a:r>
          </a:p>
          <a:p>
            <a:r>
              <a:rPr lang="cs-CZ" dirty="0" smtClean="0"/>
              <a:t>                                                  -  porozumění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37102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Narkisim" pitchFamily="34" charset="-79"/>
                <a:cs typeface="Narkisim" pitchFamily="34" charset="-79"/>
              </a:rPr>
              <a:t>Úkol pro vás</a:t>
            </a:r>
            <a:br>
              <a:rPr lang="cs-CZ" b="1" dirty="0" smtClean="0">
                <a:latin typeface="Narkisim" pitchFamily="34" charset="-79"/>
                <a:cs typeface="Narkisim" pitchFamily="34" charset="-79"/>
              </a:rPr>
            </a:br>
            <a:endParaRPr lang="cs-CZ" b="1" dirty="0">
              <a:latin typeface="Narkisim" pitchFamily="34" charset="-79"/>
              <a:cs typeface="Narkisim" pitchFamily="34" charset="-79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98884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3074" name="Picture 2" descr="C:\Users\Lucie\AppData\Local\Microsoft\Windows\Temporary Internet Files\Content.IE5\SFB0X6VD\MC9002346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15837" y="352021"/>
            <a:ext cx="1631290" cy="1821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1772816"/>
            <a:ext cx="61991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/>
              <a:t>Uvažujte, jak byste se zachovali v následujících případech:</a:t>
            </a:r>
            <a:endParaRPr lang="cs-CZ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808416" y="3068960"/>
            <a:ext cx="7686720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 Vaší vinou si spolužák zlomí nohu</a:t>
            </a:r>
          </a:p>
          <a:p>
            <a:pPr marL="342900" indent="-342900">
              <a:buAutoNum type="arabicPeriod"/>
            </a:pPr>
            <a:r>
              <a:rPr lang="cs-CZ" dirty="0" smtClean="0"/>
              <a:t>Jdete do kina a jednomu z vás chybí peníze na lístek</a:t>
            </a:r>
          </a:p>
          <a:p>
            <a:pPr marL="342900" indent="-342900">
              <a:buAutoNum type="arabicPeriod"/>
            </a:pPr>
            <a:r>
              <a:rPr lang="cs-CZ" dirty="0" smtClean="0"/>
              <a:t>Někomu se ostatní smějí, že nosí brýle</a:t>
            </a:r>
          </a:p>
          <a:p>
            <a:pPr marL="342900" indent="-342900">
              <a:buAutoNum type="arabicPeriod"/>
            </a:pPr>
            <a:r>
              <a:rPr lang="cs-CZ" dirty="0" smtClean="0"/>
              <a:t>Ve třídě máte nového žáka se kterým nikdo dosud nepromluvil</a:t>
            </a:r>
          </a:p>
          <a:p>
            <a:pPr marL="342900" indent="-342900">
              <a:buAutoNum type="arabicPeriod"/>
            </a:pPr>
            <a:r>
              <a:rPr lang="cs-CZ" dirty="0" smtClean="0"/>
              <a:t>Na hřišti hrajete kopanou. Přihlíží chlapec, který nemůže rychle běhat.</a:t>
            </a:r>
          </a:p>
          <a:p>
            <a:pPr marL="342900" indent="-342900">
              <a:buAutoNum type="arabicPeriod"/>
            </a:pPr>
            <a:r>
              <a:rPr lang="cs-CZ" dirty="0" smtClean="0"/>
              <a:t>Některý z chlapců pomlouvá ostatní spolužáky</a:t>
            </a:r>
          </a:p>
          <a:p>
            <a:pPr marL="342900" indent="-342900">
              <a:buAutoNum type="arabicPeriod"/>
            </a:pPr>
            <a:r>
              <a:rPr lang="cs-CZ" dirty="0" smtClean="0"/>
              <a:t>Některé situace si zahrajte formou scének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20689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Narkisim" pitchFamily="34" charset="-79"/>
                <a:cs typeface="Narkisim" pitchFamily="34" charset="-79"/>
              </a:rPr>
              <a:t>Závěrem</a:t>
            </a:r>
            <a:endParaRPr lang="cs-CZ" b="1" dirty="0">
              <a:latin typeface="Narkisim" pitchFamily="34" charset="-79"/>
              <a:cs typeface="Narkisim" pitchFamily="34" charset="-79"/>
            </a:endParaRPr>
          </a:p>
        </p:txBody>
      </p:sp>
      <p:pic>
        <p:nvPicPr>
          <p:cNvPr id="4100" name="Picture 4" descr="C:\Users\Lucie\AppData\Local\Microsoft\Windows\Temporary Internet Files\Content.IE5\SFB0X6VD\MP90043940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6812" y="1628800"/>
            <a:ext cx="2511882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708694" y="1916832"/>
            <a:ext cx="6301725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Je důležité mít hodně kamarádů, ale ještě důležitější je mít</a:t>
            </a:r>
          </a:p>
          <a:p>
            <a:r>
              <a:rPr lang="cs-CZ" dirty="0" smtClean="0"/>
              <a:t> Několik opravdových přátel, kteří vás vždycky podrží, </a:t>
            </a:r>
          </a:p>
          <a:p>
            <a:r>
              <a:rPr lang="cs-CZ" dirty="0" smtClean="0"/>
              <a:t> nezradí </a:t>
            </a:r>
            <a:r>
              <a:rPr lang="cs-CZ" dirty="0"/>
              <a:t>a kdykoliv </a:t>
            </a:r>
            <a:r>
              <a:rPr lang="cs-CZ" dirty="0" smtClean="0"/>
              <a:t>pomůžou.</a:t>
            </a:r>
          </a:p>
          <a:p>
            <a:r>
              <a:rPr lang="cs-CZ" dirty="0" smtClean="0"/>
              <a:t> Bez nich by byl život o moc těžší, a proto si jich každý musí</a:t>
            </a:r>
          </a:p>
          <a:p>
            <a:r>
              <a:rPr lang="cs-CZ" dirty="0" smtClean="0"/>
              <a:t> velmi vážit.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28466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8686800" cy="4525963"/>
          </a:xfrm>
        </p:spPr>
        <p:txBody>
          <a:bodyPr/>
          <a:lstStyle/>
          <a:p>
            <a:r>
              <a:rPr lang="cs-CZ" dirty="0" smtClean="0"/>
              <a:t>vlastní zdroje</a:t>
            </a: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Müller</a:t>
            </a:r>
            <a:r>
              <a:rPr lang="cs-CZ" dirty="0">
                <a:solidFill>
                  <a:prstClr val="black"/>
                </a:solidFill>
              </a:rPr>
              <a:t>, O., OBČANSKÁ VÝCHOVA. 1. vyd. Praha:</a:t>
            </a:r>
          </a:p>
          <a:p>
            <a:pPr marL="0" indent="0">
              <a:buNone/>
            </a:pPr>
            <a:r>
              <a:rPr lang="cs-CZ" dirty="0">
                <a:solidFill>
                  <a:prstClr val="black"/>
                </a:solidFill>
              </a:rPr>
              <a:t>    SEPTIMA, 1995</a:t>
            </a:r>
            <a:r>
              <a:rPr lang="cs-CZ" dirty="0" smtClean="0">
                <a:solidFill>
                  <a:prstClr val="black"/>
                </a:solidFill>
              </a:rPr>
              <a:t>. ISBN 80-85801-37-X</a:t>
            </a:r>
          </a:p>
          <a:p>
            <a:r>
              <a:rPr lang="cs-CZ" dirty="0" smtClean="0">
                <a:solidFill>
                  <a:schemeClr val="tx2"/>
                </a:solidFill>
                <a:hlinkClick r:id="rId2"/>
              </a:rPr>
              <a:t> http://office.microsoft.com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smtClean="0"/>
              <a:t>– </a:t>
            </a:r>
            <a:r>
              <a:rPr lang="cs-CZ" smtClean="0"/>
              <a:t>klipart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184</TotalTime>
  <Words>320</Words>
  <Application>Microsoft Office PowerPoint</Application>
  <PresentationFormat>Předvádění na obrazovce (4:3)</PresentationFormat>
  <Paragraphs>33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NÁZEV ŠKOLY: Střední odborné učiliště a Základní škola AUTOR: Bc. Lucie Chojnová NÁZEV: VY_32_INOVACE_01_Význam přátelství TÉMA SADY: Občanská výchova DATUM: 3. září 2011 ČÍSLO PROJEKTU: CZ.1.07/1.4.00/21.0477</vt:lpstr>
      <vt:lpstr>Význam přátelství</vt:lpstr>
      <vt:lpstr>„Přítel je, kdo o vás ví všechno a má vás pořád stejně rád. Je to osoba, s kterou se odvažujete být sám sebou.“                                                    Crane</vt:lpstr>
      <vt:lpstr>Rozdíl mezi kamarádstvím a přátelstvím</vt:lpstr>
      <vt:lpstr>Úkol pro vás </vt:lpstr>
      <vt:lpstr>Závěrem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Martin a Lída</cp:lastModifiedBy>
  <cp:revision>78</cp:revision>
  <dcterms:created xsi:type="dcterms:W3CDTF">2012-04-21T07:06:25Z</dcterms:created>
  <dcterms:modified xsi:type="dcterms:W3CDTF">2012-07-28T16:19:43Z</dcterms:modified>
</cp:coreProperties>
</file>