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9" r:id="rId3"/>
    <p:sldId id="261" r:id="rId4"/>
    <p:sldId id="262" r:id="rId5"/>
    <p:sldId id="263" r:id="rId6"/>
    <p:sldId id="265" r:id="rId7"/>
    <p:sldId id="266" r:id="rId8"/>
    <p:sldId id="267" r:id="rId9"/>
    <p:sldId id="268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696" autoAdjust="0"/>
  </p:normalViewPr>
  <p:slideViewPr>
    <p:cSldViewPr>
      <p:cViewPr varScale="1">
        <p:scale>
          <a:sx n="107" d="100"/>
          <a:sy n="107" d="100"/>
        </p:scale>
        <p:origin x="-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VY_32_INOVACE_08_Vztahy v rodině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>
                <a:latin typeface="Arial" charset="0"/>
              </a:rPr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16. listopad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 smtClean="0">
                <a:solidFill>
                  <a:schemeClr val="tx1"/>
                </a:solidFill>
              </a:rPr>
              <a:t>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jako </a:t>
            </a:r>
            <a:r>
              <a:rPr lang="cs-CZ" sz="2600" dirty="0" smtClean="0">
                <a:solidFill>
                  <a:schemeClr val="tx1"/>
                </a:solidFill>
              </a:rPr>
              <a:t>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273" y="116632"/>
            <a:ext cx="8617527" cy="4320480"/>
          </a:xfrm>
        </p:spPr>
        <p:txBody>
          <a:bodyPr/>
          <a:lstStyle/>
          <a:p>
            <a:r>
              <a:rPr lang="cs-CZ" sz="8000" dirty="0" smtClean="0">
                <a:solidFill>
                  <a:srgbClr val="7030A0"/>
                </a:solidFill>
                <a:latin typeface="Berlin Sans FB" pitchFamily="34" charset="0"/>
              </a:rPr>
              <a:t/>
            </a:r>
            <a:br>
              <a:rPr lang="cs-CZ" sz="8000" dirty="0" smtClean="0">
                <a:solidFill>
                  <a:srgbClr val="7030A0"/>
                </a:solidFill>
                <a:latin typeface="Berlin Sans FB" pitchFamily="34" charset="0"/>
              </a:rPr>
            </a:br>
            <a:r>
              <a:rPr lang="cs-CZ" sz="8000" dirty="0">
                <a:solidFill>
                  <a:srgbClr val="7030A0"/>
                </a:solidFill>
                <a:latin typeface="Berlin Sans FB" pitchFamily="34" charset="0"/>
              </a:rPr>
              <a:t/>
            </a:r>
            <a:br>
              <a:rPr lang="cs-CZ" sz="8000" dirty="0">
                <a:solidFill>
                  <a:srgbClr val="7030A0"/>
                </a:solidFill>
                <a:latin typeface="Berlin Sans FB" pitchFamily="34" charset="0"/>
              </a:rPr>
            </a:br>
            <a:r>
              <a:rPr lang="cs-CZ" sz="8000" dirty="0" smtClean="0">
                <a:solidFill>
                  <a:srgbClr val="7030A0"/>
                </a:solidFill>
                <a:latin typeface="Berlin Sans FB" pitchFamily="34" charset="0"/>
              </a:rPr>
              <a:t/>
            </a:r>
            <a:br>
              <a:rPr lang="cs-CZ" sz="8000" dirty="0" smtClean="0">
                <a:solidFill>
                  <a:srgbClr val="7030A0"/>
                </a:solidFill>
                <a:latin typeface="Berlin Sans FB" pitchFamily="34" charset="0"/>
              </a:rPr>
            </a:br>
            <a:r>
              <a:rPr lang="cs-CZ" sz="8000" dirty="0">
                <a:solidFill>
                  <a:srgbClr val="7030A0"/>
                </a:solidFill>
                <a:latin typeface="Berlin Sans FB" pitchFamily="34" charset="0"/>
              </a:rPr>
              <a:t/>
            </a:r>
            <a:br>
              <a:rPr lang="cs-CZ" sz="8000" dirty="0">
                <a:solidFill>
                  <a:srgbClr val="7030A0"/>
                </a:solidFill>
                <a:latin typeface="Berlin Sans FB" pitchFamily="34" charset="0"/>
              </a:rPr>
            </a:br>
            <a:r>
              <a:rPr lang="cs-CZ" sz="8000" dirty="0" smtClean="0">
                <a:solidFill>
                  <a:srgbClr val="7030A0"/>
                </a:solidFill>
                <a:latin typeface="Berlin Sans FB" pitchFamily="34" charset="0"/>
              </a:rPr>
              <a:t/>
            </a:r>
            <a:br>
              <a:rPr lang="cs-CZ" sz="8000" dirty="0" smtClean="0">
                <a:solidFill>
                  <a:srgbClr val="7030A0"/>
                </a:solidFill>
                <a:latin typeface="Berlin Sans FB" pitchFamily="34" charset="0"/>
              </a:rPr>
            </a:br>
            <a:r>
              <a:rPr lang="cs-CZ" sz="8000" dirty="0" smtClean="0">
                <a:solidFill>
                  <a:srgbClr val="7030A0"/>
                </a:solidFill>
                <a:latin typeface="Berlin Sans FB" pitchFamily="34" charset="0"/>
              </a:rPr>
              <a:t>Vztahy v rodině</a:t>
            </a:r>
            <a:endParaRPr lang="cs-CZ" sz="8000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pic>
        <p:nvPicPr>
          <p:cNvPr id="3075" name="Picture 3" descr="C:\Users\Lucie\AppData\Local\Microsoft\Windows\Temporary Internet Files\Content.IE5\32HDAXOE\MC9004332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5" y="116632"/>
            <a:ext cx="8916754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5306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548680" y="260648"/>
            <a:ext cx="11377264" cy="3010346"/>
          </a:xfrm>
        </p:spPr>
        <p:txBody>
          <a:bodyPr/>
          <a:lstStyle/>
          <a:p>
            <a:r>
              <a:rPr lang="cs-CZ" sz="5400" dirty="0" smtClean="0">
                <a:latin typeface="Berlin Sans FB" pitchFamily="34" charset="0"/>
              </a:rPr>
              <a:t>     V každé rodině může </a:t>
            </a:r>
            <a:r>
              <a:rPr lang="cs-CZ" sz="5400" dirty="0" smtClean="0">
                <a:latin typeface="Berlin Sans FB" pitchFamily="34" charset="0"/>
              </a:rPr>
              <a:t>                fungovat   </a:t>
            </a:r>
            <a:r>
              <a:rPr lang="cs-CZ" sz="5400" dirty="0" smtClean="0">
                <a:latin typeface="Berlin Sans FB" pitchFamily="34" charset="0"/>
              </a:rPr>
              <a:t>řada </a:t>
            </a:r>
            <a:r>
              <a:rPr lang="cs-CZ" sz="5400" dirty="0" smtClean="0">
                <a:latin typeface="Berlin Sans FB" pitchFamily="34" charset="0"/>
              </a:rPr>
              <a:t>                      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mezilidských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vztahů</a:t>
            </a:r>
            <a:r>
              <a:rPr lang="cs-CZ" sz="5400" dirty="0" smtClean="0">
                <a:latin typeface="Berlin Sans FB" pitchFamily="34" charset="0"/>
              </a:rPr>
              <a:t>.</a:t>
            </a:r>
            <a:endParaRPr lang="cs-CZ" sz="5400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980728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54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1680" y="4276684"/>
            <a:ext cx="78486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Berlin Sans FB" pitchFamily="34" charset="0"/>
              </a:rPr>
              <a:t>- Je to jedna z jejích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funkcí</a:t>
            </a:r>
            <a:r>
              <a:rPr lang="cs-CZ" sz="5400" dirty="0" smtClean="0">
                <a:latin typeface="Berlin Sans FB" pitchFamily="34" charset="0"/>
              </a:rPr>
              <a:t>.</a:t>
            </a:r>
            <a:endParaRPr lang="cs-CZ" sz="5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595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2506290"/>
          </a:xfrm>
        </p:spPr>
        <p:txBody>
          <a:bodyPr/>
          <a:lstStyle/>
          <a:p>
            <a:pPr algn="l"/>
            <a:r>
              <a:rPr lang="cs-CZ" sz="5400" dirty="0" smtClean="0">
                <a:latin typeface="Berlin Sans FB" pitchFamily="34" charset="0"/>
              </a:rPr>
              <a:t>- Současná moderní rodina 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  se vyvinula dlouhým  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  historickým vývojem…</a:t>
            </a:r>
            <a:endParaRPr lang="cs-CZ" sz="54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42477" y="3140968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5400" dirty="0"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4581128"/>
            <a:ext cx="61812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Berlin Sans FB" pitchFamily="34" charset="0"/>
              </a:rPr>
              <a:t>…a ten způsobil…</a:t>
            </a:r>
            <a:endParaRPr lang="cs-CZ" sz="5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8659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Tx/>
              <a:buChar char="-"/>
            </a:pPr>
            <a:r>
              <a:rPr lang="cs-CZ" sz="5400" dirty="0" smtClean="0">
                <a:latin typeface="Berlin Sans FB" pitchFamily="34" charset="0"/>
              </a:rPr>
              <a:t>Že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hlavní</a:t>
            </a:r>
            <a:r>
              <a:rPr lang="cs-CZ" sz="5400" dirty="0" smtClean="0">
                <a:latin typeface="Berlin Sans FB" pitchFamily="34" charset="0"/>
              </a:rPr>
              <a:t> a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rovnoprávné</a:t>
            </a:r>
            <a:r>
              <a:rPr lang="cs-CZ" sz="5400" dirty="0" smtClean="0">
                <a:latin typeface="Berlin Sans FB" pitchFamily="34" charset="0"/>
              </a:rPr>
              <a:t> </a:t>
            </a:r>
          </a:p>
          <a:p>
            <a:r>
              <a:rPr lang="cs-CZ" sz="5400" dirty="0">
                <a:latin typeface="Berlin Sans FB" pitchFamily="34" charset="0"/>
              </a:rPr>
              <a:t> </a:t>
            </a:r>
            <a:r>
              <a:rPr lang="cs-CZ" sz="5400" dirty="0" smtClean="0">
                <a:latin typeface="Berlin Sans FB" pitchFamily="34" charset="0"/>
              </a:rPr>
              <a:t>   postavení mají rodiče (otec </a:t>
            </a:r>
            <a:r>
              <a:rPr lang="cs-CZ" sz="5400" dirty="0" smtClean="0">
                <a:latin typeface="Berlin Sans FB" pitchFamily="34" charset="0"/>
              </a:rPr>
              <a:t>a </a:t>
            </a:r>
            <a:r>
              <a:rPr lang="cs-CZ" sz="5400" dirty="0" smtClean="0">
                <a:latin typeface="Berlin Sans FB" pitchFamily="34" charset="0"/>
              </a:rPr>
              <a:t>matka).</a:t>
            </a:r>
            <a:endParaRPr lang="cs-CZ" sz="54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610683"/>
            <a:ext cx="1021361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Tx/>
              <a:buChar char="-"/>
            </a:pP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Hlavní postavení </a:t>
            </a:r>
            <a:r>
              <a:rPr lang="cs-CZ" sz="5400" dirty="0" smtClean="0">
                <a:latin typeface="Berlin Sans FB" pitchFamily="34" charset="0"/>
              </a:rPr>
              <a:t>(práva),</a:t>
            </a:r>
          </a:p>
          <a:p>
            <a:r>
              <a:rPr lang="cs-CZ" sz="5400" dirty="0">
                <a:latin typeface="Berlin Sans FB" pitchFamily="34" charset="0"/>
              </a:rPr>
              <a:t> </a:t>
            </a:r>
            <a:r>
              <a:rPr lang="cs-CZ" sz="5400" dirty="0" smtClean="0">
                <a:latin typeface="Berlin Sans FB" pitchFamily="34" charset="0"/>
              </a:rPr>
              <a:t>   mají, protože jsou jejich </a:t>
            </a:r>
          </a:p>
          <a:p>
            <a:r>
              <a:rPr lang="cs-CZ" sz="5400" dirty="0">
                <a:latin typeface="Berlin Sans FB" pitchFamily="34" charset="0"/>
              </a:rPr>
              <a:t> </a:t>
            </a:r>
            <a:r>
              <a:rPr lang="cs-CZ" sz="5400" dirty="0" smtClean="0">
                <a:latin typeface="Berlin Sans FB" pitchFamily="34" charset="0"/>
              </a:rPr>
              <a:t>  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povinnosti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největší</a:t>
            </a:r>
            <a:endParaRPr lang="cs-CZ" sz="5400" dirty="0" smtClean="0">
              <a:latin typeface="Berlin Sans FB" pitchFamily="34" charset="0"/>
            </a:endParaRPr>
          </a:p>
          <a:p>
            <a:r>
              <a:rPr lang="cs-CZ" sz="5400" dirty="0">
                <a:latin typeface="Berlin Sans FB" pitchFamily="34" charset="0"/>
              </a:rPr>
              <a:t> </a:t>
            </a:r>
            <a:r>
              <a:rPr lang="cs-CZ" sz="5400" dirty="0" smtClean="0">
                <a:latin typeface="Berlin Sans FB" pitchFamily="34" charset="0"/>
              </a:rPr>
              <a:t>   (např. odpovědnost za </a:t>
            </a:r>
          </a:p>
          <a:p>
            <a:r>
              <a:rPr lang="cs-CZ" sz="5400" dirty="0">
                <a:latin typeface="Berlin Sans FB" pitchFamily="34" charset="0"/>
              </a:rPr>
              <a:t> </a:t>
            </a:r>
            <a:r>
              <a:rPr lang="cs-CZ" sz="5400" dirty="0" smtClean="0">
                <a:latin typeface="Berlin Sans FB" pitchFamily="34" charset="0"/>
              </a:rPr>
              <a:t>   výchovu dětí</a:t>
            </a:r>
            <a:r>
              <a:rPr lang="cs-CZ" sz="5400" dirty="0" smtClean="0">
                <a:latin typeface="Berlin Sans FB" pitchFamily="34" charset="0"/>
              </a:rPr>
              <a:t>).</a:t>
            </a:r>
            <a:endParaRPr lang="cs-CZ" sz="5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218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Berlin Sans FB" pitchFamily="34" charset="0"/>
              </a:rPr>
              <a:t>Rodiče mají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rovnoprávné postavení</a:t>
            </a:r>
            <a:endParaRPr lang="cs-CZ" sz="5400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8272" y="2391271"/>
            <a:ext cx="4860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rgbClr val="7030A0"/>
                </a:solidFill>
                <a:latin typeface="Berlin Sans FB" pitchFamily="34" charset="0"/>
              </a:rPr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3429000"/>
            <a:ext cx="82810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latin typeface="Berlin Sans FB" pitchFamily="34" charset="0"/>
              </a:rPr>
              <a:t>p</a:t>
            </a:r>
            <a:r>
              <a:rPr lang="cs-CZ" sz="5400" dirty="0" smtClean="0">
                <a:latin typeface="Berlin Sans FB" pitchFamily="34" charset="0"/>
              </a:rPr>
              <a:t>roto, že se musí o plnění </a:t>
            </a:r>
          </a:p>
          <a:p>
            <a:r>
              <a:rPr lang="cs-CZ" sz="5400" dirty="0">
                <a:latin typeface="Berlin Sans FB" pitchFamily="34" charset="0"/>
              </a:rPr>
              <a:t>v</a:t>
            </a:r>
            <a:r>
              <a:rPr lang="cs-CZ" sz="5400" dirty="0" smtClean="0">
                <a:latin typeface="Berlin Sans FB" pitchFamily="34" charset="0"/>
              </a:rPr>
              <a:t>ětšiny 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povinností společně</a:t>
            </a:r>
          </a:p>
          <a:p>
            <a:r>
              <a:rPr lang="cs-CZ" sz="5400" dirty="0">
                <a:solidFill>
                  <a:srgbClr val="7030A0"/>
                </a:solidFill>
                <a:latin typeface="Berlin Sans FB" pitchFamily="34" charset="0"/>
              </a:rPr>
              <a:t>d</a:t>
            </a:r>
            <a:r>
              <a:rPr lang="cs-CZ" sz="5400" dirty="0" smtClean="0">
                <a:solidFill>
                  <a:srgbClr val="7030A0"/>
                </a:solidFill>
                <a:latin typeface="Berlin Sans FB" pitchFamily="34" charset="0"/>
              </a:rPr>
              <a:t>ělit.</a:t>
            </a:r>
            <a:endParaRPr lang="cs-CZ" sz="5400" dirty="0">
              <a:solidFill>
                <a:srgbClr val="7030A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764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556792"/>
            <a:ext cx="8686800" cy="4090466"/>
          </a:xfrm>
        </p:spPr>
        <p:txBody>
          <a:bodyPr/>
          <a:lstStyle/>
          <a:p>
            <a:pPr algn="l"/>
            <a:r>
              <a:rPr lang="cs-CZ" sz="5400" dirty="0" smtClean="0">
                <a:latin typeface="Berlin Sans FB" pitchFamily="34" charset="0"/>
              </a:rPr>
              <a:t> Do rodinného života by se 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však podle svých možností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měli </a:t>
            </a:r>
            <a:r>
              <a:rPr lang="cs-CZ" sz="5400" dirty="0">
                <a:latin typeface="Berlin Sans FB" pitchFamily="34" charset="0"/>
              </a:rPr>
              <a:t>zapojovat </a:t>
            </a:r>
            <a:r>
              <a:rPr lang="cs-CZ" sz="5400" dirty="0">
                <a:solidFill>
                  <a:srgbClr val="7030A0"/>
                </a:solidFill>
                <a:latin typeface="Berlin Sans FB" pitchFamily="34" charset="0"/>
              </a:rPr>
              <a:t>všichni </a:t>
            </a:r>
            <a:r>
              <a:rPr lang="cs-CZ" sz="5400" dirty="0">
                <a:latin typeface="Berlin Sans FB" pitchFamily="34" charset="0"/>
              </a:rPr>
              <a:t/>
            </a:r>
            <a:br>
              <a:rPr lang="cs-CZ" sz="5400" dirty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členové rodiny.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</a:t>
            </a:r>
            <a:endParaRPr lang="cs-CZ" sz="5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3333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7"/>
            <a:ext cx="9036496" cy="5962675"/>
          </a:xfrm>
        </p:spPr>
        <p:txBody>
          <a:bodyPr/>
          <a:lstStyle/>
          <a:p>
            <a:pPr algn="l"/>
            <a:r>
              <a:rPr lang="cs-CZ" sz="4000" dirty="0" smtClean="0">
                <a:solidFill>
                  <a:srgbClr val="7030A0"/>
                </a:solidFill>
                <a:latin typeface="Berlin Sans FB" pitchFamily="34" charset="0"/>
              </a:rPr>
              <a:t>Rodinné vztahy </a:t>
            </a:r>
            <a:r>
              <a:rPr lang="cs-CZ" sz="4000" dirty="0" smtClean="0">
                <a:latin typeface="Berlin Sans FB" pitchFamily="34" charset="0"/>
              </a:rPr>
              <a:t>se odvíjejí</a:t>
            </a:r>
            <a:br>
              <a:rPr lang="cs-CZ" sz="4000" dirty="0" smtClean="0">
                <a:latin typeface="Berlin Sans FB" pitchFamily="34" charset="0"/>
              </a:rPr>
            </a:br>
            <a:r>
              <a:rPr lang="cs-CZ" sz="4000" dirty="0" smtClean="0">
                <a:latin typeface="Berlin Sans FB" pitchFamily="34" charset="0"/>
              </a:rPr>
              <a:t>od </a:t>
            </a:r>
            <a:r>
              <a:rPr lang="cs-CZ" sz="4000" dirty="0" smtClean="0">
                <a:solidFill>
                  <a:srgbClr val="7030A0"/>
                </a:solidFill>
                <a:latin typeface="Berlin Sans FB" pitchFamily="34" charset="0"/>
              </a:rPr>
              <a:t>věku</a:t>
            </a:r>
            <a:r>
              <a:rPr lang="cs-CZ" sz="4000" dirty="0" smtClean="0">
                <a:latin typeface="Berlin Sans FB" pitchFamily="34" charset="0"/>
              </a:rPr>
              <a:t> a míry </a:t>
            </a:r>
            <a:r>
              <a:rPr lang="cs-CZ" sz="4000" dirty="0" smtClean="0">
                <a:solidFill>
                  <a:srgbClr val="7030A0"/>
                </a:solidFill>
                <a:latin typeface="Berlin Sans FB" pitchFamily="34" charset="0"/>
              </a:rPr>
              <a:t>samostatnosti</a:t>
            </a:r>
            <a:br>
              <a:rPr lang="cs-CZ" sz="4000" dirty="0" smtClean="0">
                <a:solidFill>
                  <a:srgbClr val="7030A0"/>
                </a:solidFill>
                <a:latin typeface="Berlin Sans FB" pitchFamily="34" charset="0"/>
              </a:rPr>
            </a:br>
            <a:r>
              <a:rPr lang="cs-CZ" sz="4000" dirty="0" smtClean="0">
                <a:latin typeface="Berlin Sans FB" pitchFamily="34" charset="0"/>
              </a:rPr>
              <a:t>členů – ale rovněž </a:t>
            </a:r>
            <a:r>
              <a:rPr lang="cs-CZ" sz="4000" dirty="0" smtClean="0">
                <a:latin typeface="Berlin Sans FB" pitchFamily="34" charset="0"/>
              </a:rPr>
              <a:t>od </a:t>
            </a:r>
            <a:r>
              <a:rPr lang="cs-CZ" sz="4000" dirty="0" smtClean="0">
                <a:latin typeface="Berlin Sans FB" pitchFamily="34" charset="0"/>
              </a:rPr>
              <a:t>způsobů </a:t>
            </a:r>
            <a:r>
              <a:rPr lang="cs-CZ" sz="4000" dirty="0" smtClean="0">
                <a:solidFill>
                  <a:srgbClr val="7030A0"/>
                </a:solidFill>
                <a:latin typeface="Berlin Sans FB" pitchFamily="34" charset="0"/>
              </a:rPr>
              <a:t>výchovy</a:t>
            </a:r>
            <a:r>
              <a:rPr lang="cs-CZ" sz="4000" dirty="0" smtClean="0">
                <a:latin typeface="Berlin Sans FB" pitchFamily="34" charset="0"/>
              </a:rPr>
              <a:t>, </a:t>
            </a:r>
            <a:r>
              <a:rPr lang="cs-CZ" sz="4000" dirty="0" smtClean="0">
                <a:solidFill>
                  <a:srgbClr val="7030A0"/>
                </a:solidFill>
                <a:latin typeface="Berlin Sans FB" pitchFamily="34" charset="0"/>
              </a:rPr>
              <a:t>početnosti</a:t>
            </a:r>
            <a:r>
              <a:rPr lang="cs-CZ" sz="4000" dirty="0" smtClean="0">
                <a:latin typeface="Berlin Sans FB" pitchFamily="34" charset="0"/>
              </a:rPr>
              <a:t> rodiny</a:t>
            </a:r>
            <a:br>
              <a:rPr lang="cs-CZ" sz="4000" dirty="0" smtClean="0">
                <a:latin typeface="Berlin Sans FB" pitchFamily="34" charset="0"/>
              </a:rPr>
            </a:br>
            <a:r>
              <a:rPr lang="cs-CZ" sz="4000" dirty="0" smtClean="0">
                <a:latin typeface="Berlin Sans FB" pitchFamily="34" charset="0"/>
              </a:rPr>
              <a:t>a povahových </a:t>
            </a:r>
            <a:r>
              <a:rPr lang="cs-CZ" sz="4000" dirty="0" smtClean="0">
                <a:solidFill>
                  <a:srgbClr val="7030A0"/>
                </a:solidFill>
                <a:latin typeface="Berlin Sans FB" pitchFamily="34" charset="0"/>
              </a:rPr>
              <a:t>vlastností</a:t>
            </a:r>
            <a:r>
              <a:rPr lang="cs-CZ" sz="4000" dirty="0" smtClean="0">
                <a:latin typeface="Berlin Sans FB" pitchFamily="34" charset="0"/>
              </a:rPr>
              <a:t> členů</a:t>
            </a:r>
            <a:r>
              <a:rPr lang="cs-CZ" sz="4000" dirty="0" smtClean="0">
                <a:latin typeface="Berlin Sans FB" pitchFamily="34" charset="0"/>
              </a:rPr>
              <a:t>.</a:t>
            </a:r>
            <a:r>
              <a:rPr lang="cs-CZ" sz="3200" dirty="0" smtClean="0">
                <a:latin typeface="Berlin Sans FB" pitchFamily="34" charset="0"/>
              </a:rPr>
              <a:t/>
            </a:r>
            <a:br>
              <a:rPr lang="cs-CZ" sz="32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/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Se vztahy  také souvisí </a:t>
            </a:r>
            <a:r>
              <a:rPr lang="cs-CZ" sz="4800" dirty="0" smtClean="0">
                <a:latin typeface="Berlin Sans FB" pitchFamily="34" charset="0"/>
              </a:rPr>
              <a:t>               </a:t>
            </a:r>
            <a:r>
              <a:rPr lang="cs-CZ" sz="4800" dirty="0" smtClean="0">
                <a:solidFill>
                  <a:srgbClr val="7030A0"/>
                </a:solidFill>
                <a:latin typeface="Berlin Sans FB" pitchFamily="34" charset="0"/>
              </a:rPr>
              <a:t>spokojenost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s postavením </a:t>
            </a:r>
            <a:r>
              <a:rPr lang="cs-CZ" sz="4800" dirty="0" smtClean="0">
                <a:latin typeface="Berlin Sans FB" pitchFamily="34" charset="0"/>
              </a:rPr>
              <a:t>                  v </a:t>
            </a:r>
            <a:r>
              <a:rPr lang="cs-CZ" sz="4800" dirty="0" smtClean="0">
                <a:latin typeface="Berlin Sans FB" pitchFamily="34" charset="0"/>
              </a:rPr>
              <a:t>rodině.</a:t>
            </a:r>
            <a:endParaRPr lang="cs-CZ" sz="48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082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63953"/>
            <a:ext cx="8229600" cy="1792753"/>
          </a:xfrm>
        </p:spPr>
        <p:txBody>
          <a:bodyPr/>
          <a:lstStyle/>
          <a:p>
            <a:r>
              <a:rPr lang="cs-CZ" sz="6600" dirty="0" smtClean="0">
                <a:solidFill>
                  <a:srgbClr val="7030A0"/>
                </a:solidFill>
                <a:latin typeface="Berlin Sans FB" pitchFamily="34" charset="0"/>
              </a:rPr>
              <a:t>Otázky</a:t>
            </a:r>
            <a:endParaRPr lang="cs-CZ" sz="6600" dirty="0">
              <a:solidFill>
                <a:srgbClr val="7030A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723" y="1744541"/>
            <a:ext cx="910374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indent="-914400">
              <a:buAutoNum type="arabicPeriod"/>
            </a:pPr>
            <a:r>
              <a:rPr lang="cs-CZ" sz="4400" dirty="0" smtClean="0">
                <a:latin typeface="Berlin Sans FB" pitchFamily="34" charset="0"/>
              </a:rPr>
              <a:t>Jaké vztahy mohou existovat</a:t>
            </a:r>
          </a:p>
          <a:p>
            <a:r>
              <a:rPr lang="cs-CZ" sz="4400" dirty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     v rodině?</a:t>
            </a:r>
            <a:endParaRPr lang="cs-CZ" sz="44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723" y="3166347"/>
            <a:ext cx="90257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indent="-914400">
              <a:buAutoNum type="arabicPeriod" startAt="2"/>
            </a:pPr>
            <a:r>
              <a:rPr lang="cs-CZ" sz="4400" dirty="0" smtClean="0">
                <a:latin typeface="Berlin Sans FB" pitchFamily="34" charset="0"/>
              </a:rPr>
              <a:t>S čím je spojeno postavení </a:t>
            </a:r>
          </a:p>
          <a:p>
            <a:r>
              <a:rPr lang="cs-CZ" sz="4400" dirty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      každého člena rodiny?</a:t>
            </a:r>
            <a:endParaRPr lang="cs-CZ" sz="4400" dirty="0">
              <a:latin typeface="Berlin Sans FB" pitchFamily="34" charset="0"/>
            </a:endParaRPr>
          </a:p>
        </p:txBody>
      </p:sp>
      <p:pic>
        <p:nvPicPr>
          <p:cNvPr id="2051" name="Picture 3" descr="C:\Users\Lucie\AppData\Local\Microsoft\Windows\Temporary Internet Files\Content.IE5\SFB0X6VD\MC90028217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87204">
            <a:off x="7008190" y="195785"/>
            <a:ext cx="1821167" cy="166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-86307" y="439152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Berlin Sans FB" pitchFamily="34" charset="0"/>
              </a:rPr>
              <a:t> 3</a:t>
            </a:r>
            <a:r>
              <a:rPr lang="cs-CZ" sz="4400" dirty="0">
                <a:latin typeface="Berlin Sans FB" pitchFamily="34" charset="0"/>
              </a:rPr>
              <a:t>.</a:t>
            </a:r>
            <a:r>
              <a:rPr lang="cs-CZ" sz="5400" dirty="0" smtClean="0">
                <a:latin typeface="Berlin Sans FB" pitchFamily="34" charset="0"/>
              </a:rPr>
              <a:t>   </a:t>
            </a:r>
            <a:r>
              <a:rPr lang="cs-CZ" sz="4400" dirty="0" smtClean="0">
                <a:latin typeface="Berlin Sans FB" pitchFamily="34" charset="0"/>
              </a:rPr>
              <a:t>Na čem závisí rodinné vztahy?</a:t>
            </a:r>
            <a:endParaRPr lang="cs-CZ" sz="4400" dirty="0">
              <a:latin typeface="Berlin Sans FB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723" y="5349895"/>
            <a:ext cx="904497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4"/>
            </a:pPr>
            <a:r>
              <a:rPr lang="cs-CZ" sz="4400" dirty="0" smtClean="0">
                <a:latin typeface="Berlin Sans FB" pitchFamily="34" charset="0"/>
              </a:rPr>
              <a:t>  Proč může být někdo </a:t>
            </a:r>
            <a:r>
              <a:rPr lang="cs-CZ" sz="4400" dirty="0" smtClean="0">
                <a:latin typeface="Berlin Sans FB" pitchFamily="34" charset="0"/>
              </a:rPr>
              <a:t>nespokojen</a:t>
            </a:r>
            <a:r>
              <a:rPr lang="cs-CZ" sz="4400" dirty="0" smtClean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v </a:t>
            </a:r>
            <a:r>
              <a:rPr lang="cs-CZ" sz="4400" dirty="0" smtClean="0">
                <a:latin typeface="Berlin Sans FB" pitchFamily="34" charset="0"/>
              </a:rPr>
              <a:t>rodině?</a:t>
            </a:r>
            <a:endParaRPr lang="cs-CZ" sz="48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0431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r>
              <a:rPr lang="cs-CZ" dirty="0" smtClean="0"/>
              <a:t> vlastní zdroje</a:t>
            </a:r>
          </a:p>
          <a:p>
            <a:r>
              <a:rPr lang="cs-CZ" dirty="0" smtClean="0">
                <a:hlinkClick r:id="rId2"/>
              </a:rPr>
              <a:t> http://office.microsoft.com</a:t>
            </a:r>
            <a:r>
              <a:rPr lang="cs-CZ" dirty="0" smtClean="0"/>
              <a:t> – kliparty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 Müller</a:t>
            </a:r>
            <a:r>
              <a:rPr lang="cs-CZ" sz="2800" dirty="0">
                <a:solidFill>
                  <a:prstClr val="black"/>
                </a:solidFill>
              </a:rPr>
              <a:t>, O., OBČANSKÁ VÝCHOVA, 8. roč., 1.  vyd.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 Praha</a:t>
            </a:r>
            <a:r>
              <a:rPr lang="cs-CZ" sz="2800" dirty="0">
                <a:solidFill>
                  <a:prstClr val="black"/>
                </a:solidFill>
              </a:rPr>
              <a:t>: SEPTIMA, 1995. ISBN 80-85801-37-X</a:t>
            </a:r>
          </a:p>
          <a:p>
            <a:r>
              <a:rPr lang="cs-CZ" sz="2800" dirty="0">
                <a:solidFill>
                  <a:prstClr val="black"/>
                </a:solidFill>
              </a:rPr>
              <a:t>  Müller, O., VÝCHOVA K OBČANSTVÍ, pracovní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sešit, 3. díl, 1. vyd. Praha: PARTA, 2009.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978-80-7320-121-0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2. díl,  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1. vyd. PRAHA: PARTA, s.r.o., 2010.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978-80-7320-116-6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</TotalTime>
  <Words>248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ŠKOLY: Střední odborné učiliště a Základní škola AUTOR: Bc. Lucie Chojnová NÁZEV: VY_32_INOVACE_08_Vztahy v rodině TÉMA SADY: Občanská výchova DATUM: 16. listopad 2011 ČÍSLO PROJEKTU: CZ.1.07/1.4.00/21.0477</vt:lpstr>
      <vt:lpstr>     Vztahy v rodině</vt:lpstr>
      <vt:lpstr>     V každé rodině může                 fungovat   řada                        mezilidských vztahů.</vt:lpstr>
      <vt:lpstr>- Současná moderní rodina     se vyvinula dlouhým      historickým vývojem…</vt:lpstr>
      <vt:lpstr>Snímek 5</vt:lpstr>
      <vt:lpstr>Rodiče mají rovnoprávné postavení</vt:lpstr>
      <vt:lpstr> Do rodinného života by se   však podle svých možností  měli zapojovat všichni   členové rodiny.  </vt:lpstr>
      <vt:lpstr>Rodinné vztahy se odvíjejí od věku a míry samostatnosti členů – ale rovněž od způsobů výchovy, početnosti rodiny a povahových vlastností členů.  Se vztahy  také souvisí                spokojenost s postavením                   v rodině.</vt:lpstr>
      <vt:lpstr>Otázky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80</cp:revision>
  <dcterms:created xsi:type="dcterms:W3CDTF">2012-04-21T07:06:25Z</dcterms:created>
  <dcterms:modified xsi:type="dcterms:W3CDTF">2012-07-20T10:49:42Z</dcterms:modified>
</cp:coreProperties>
</file>