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1" r:id="rId3"/>
    <p:sldId id="262" r:id="rId4"/>
    <p:sldId id="264" r:id="rId5"/>
    <p:sldId id="263" r:id="rId6"/>
    <p:sldId id="265" r:id="rId7"/>
    <p:sldId id="266" r:id="rId8"/>
    <p:sldId id="271" r:id="rId9"/>
    <p:sldId id="267" r:id="rId10"/>
    <p:sldId id="268" r:id="rId11"/>
    <p:sldId id="269" r:id="rId12"/>
    <p:sldId id="270" r:id="rId13"/>
    <p:sldId id="272" r:id="rId14"/>
    <p:sldId id="25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74" y="-7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633B0-F3A4-4323-BC35-DE5B32101E67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351C4-26EB-4111-B992-B54443B5E75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BFB7C6-7C4B-418C-B0F9-7759EDC89E0C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EDD78-0857-4BB4-87A4-8AAC8DF0DC4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161C3-A959-4F57-BEF7-8F385720DA2A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54FE9-172C-40DE-A701-71C5E778FC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3CC0A-6A96-49E4-AFB7-14925A3CBBE1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FA957-B4CC-4B68-9B44-7B28B68DD5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AC869-AC25-47D3-A5BD-9268073B8B7B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A71ED-FD7A-41CE-B235-384F198FC07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8BEEB-A51C-4935-BBB5-EEC8FDE1A3C2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CBA48-C3A6-44F0-A06B-4F8216ED12F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B9F2C-4E9B-45A8-83EE-17A3D021BF25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40FFF-A699-43E9-B22F-5ADEFF91C90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571A9-F980-4DD9-A829-E5B6A5F80AC4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79FB50-84D3-4A72-97C9-C416E12D22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79F28-07B3-4E41-B136-964321A2033E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80991-B70E-40D8-AFA4-73533EF830D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126A4-45A3-4E90-9250-CFFD2F356F26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A4AD7-FA43-4E9E-88A1-3358D4D9A0C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B88F1-601F-44D3-B833-0175559882DD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CAFEE-5521-4A03-88CA-2C0DBD90B6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F3568DF-82C1-4F21-B850-2F168677312A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983858C-7BE5-45F7-A543-16707474F8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VY_32_INOVACE_09_Manželství</a:t>
            </a:r>
            <a:br>
              <a:rPr lang="cs-CZ" sz="2800" dirty="0" smtClean="0"/>
            </a:br>
            <a:r>
              <a:rPr lang="cs-CZ" sz="2800" dirty="0" smtClean="0"/>
              <a:t>TÉMA SADY: Občanská </a:t>
            </a:r>
            <a:r>
              <a:rPr lang="cs-CZ" sz="2800" dirty="0" smtClean="0">
                <a:latin typeface="Arial" charset="0"/>
              </a:rPr>
              <a:t>výchova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DATUM: 3. prosinec 2011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7" y="5013325"/>
            <a:ext cx="7704783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8. </a:t>
            </a:r>
            <a:r>
              <a:rPr lang="cs-CZ" sz="2600" dirty="0" smtClean="0">
                <a:solidFill>
                  <a:schemeClr val="tx1"/>
                </a:solidFill>
              </a:rPr>
              <a:t>ročníku </a:t>
            </a:r>
            <a:r>
              <a:rPr lang="cs-CZ" sz="2600" dirty="0" smtClean="0">
                <a:solidFill>
                  <a:schemeClr val="tx1"/>
                </a:solidFill>
              </a:rPr>
              <a:t>praktické </a:t>
            </a:r>
            <a:r>
              <a:rPr lang="cs-CZ" sz="2600" dirty="0" smtClean="0">
                <a:solidFill>
                  <a:schemeClr val="tx1"/>
                </a:solidFill>
              </a:rPr>
              <a:t>školy </a:t>
            </a:r>
            <a:r>
              <a:rPr lang="cs-CZ" sz="2600" dirty="0" smtClean="0">
                <a:solidFill>
                  <a:schemeClr val="tx1"/>
                </a:solidFill>
              </a:rPr>
              <a:t>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8800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Berlin Sans FB" pitchFamily="34" charset="0"/>
              </a:rPr>
              <a:t>Manželství</a:t>
            </a:r>
            <a:endParaRPr lang="cs-CZ" sz="8800" dirty="0">
              <a:solidFill>
                <a:schemeClr val="tx2">
                  <a:lumMod val="40000"/>
                  <a:lumOff val="60000"/>
                </a:schemeClr>
              </a:solidFill>
              <a:latin typeface="Berlin Sans FB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Lucie\AppData\Local\Microsoft\Windows\Temporary Internet Files\Content.IE5\MD5YQW23\MC9002393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844824"/>
            <a:ext cx="6624736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97905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756592" y="274638"/>
            <a:ext cx="9900592" cy="1143000"/>
          </a:xfrm>
        </p:spPr>
        <p:txBody>
          <a:bodyPr/>
          <a:lstStyle/>
          <a:p>
            <a:r>
              <a:rPr lang="cs-CZ" sz="4800" dirty="0" smtClean="0">
                <a:latin typeface="Berlin Sans FB" pitchFamily="34" charset="0"/>
              </a:rPr>
              <a:t>- S existencí </a:t>
            </a:r>
            <a:r>
              <a:rPr lang="cs-CZ" sz="4800" dirty="0" smtClean="0">
                <a:solidFill>
                  <a:srgbClr val="FF0000"/>
                </a:solidFill>
                <a:latin typeface="Berlin Sans FB" pitchFamily="34" charset="0"/>
              </a:rPr>
              <a:t>rodiny</a:t>
            </a:r>
            <a:r>
              <a:rPr lang="cs-CZ" sz="4800" dirty="0" smtClean="0">
                <a:latin typeface="Berlin Sans FB" pitchFamily="34" charset="0"/>
              </a:rPr>
              <a:t> je spojena</a:t>
            </a:r>
            <a:br>
              <a:rPr lang="cs-CZ" sz="4800" dirty="0" smtClean="0">
                <a:latin typeface="Berlin Sans FB" pitchFamily="34" charset="0"/>
              </a:rPr>
            </a:br>
            <a:r>
              <a:rPr lang="cs-CZ" sz="4800" dirty="0" smtClean="0">
                <a:latin typeface="Berlin Sans FB" pitchFamily="34" charset="0"/>
              </a:rPr>
              <a:t>také existence 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Berlin Sans FB" pitchFamily="34" charset="0"/>
              </a:rPr>
              <a:t>manželství</a:t>
            </a:r>
            <a:r>
              <a:rPr lang="cs-CZ" sz="4800" dirty="0" smtClean="0">
                <a:latin typeface="Berlin Sans FB" pitchFamily="34" charset="0"/>
              </a:rPr>
              <a:t>.</a:t>
            </a:r>
            <a:endParaRPr lang="cs-CZ" sz="4800" dirty="0"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612576" y="2276872"/>
            <a:ext cx="957706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latin typeface="Berlin Sans FB" pitchFamily="34" charset="0"/>
              </a:rPr>
              <a:t> </a:t>
            </a:r>
            <a:r>
              <a:rPr lang="cs-CZ" sz="5400" dirty="0" smtClean="0">
                <a:latin typeface="Berlin Sans FB" pitchFamily="34" charset="0"/>
              </a:rPr>
              <a:t>  - Slovo </a:t>
            </a:r>
            <a:r>
              <a:rPr lang="cs-CZ" sz="5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Berlin Sans FB" pitchFamily="34" charset="0"/>
              </a:rPr>
              <a:t>manželství</a:t>
            </a:r>
            <a:r>
              <a:rPr lang="cs-CZ" sz="5400" dirty="0" smtClean="0">
                <a:latin typeface="Berlin Sans FB" pitchFamily="34" charset="0"/>
              </a:rPr>
              <a:t> můžeme </a:t>
            </a:r>
          </a:p>
          <a:p>
            <a:r>
              <a:rPr lang="cs-CZ" sz="5400" dirty="0">
                <a:latin typeface="Berlin Sans FB" pitchFamily="34" charset="0"/>
              </a:rPr>
              <a:t> </a:t>
            </a:r>
            <a:r>
              <a:rPr lang="cs-CZ" sz="5400" dirty="0" smtClean="0">
                <a:latin typeface="Berlin Sans FB" pitchFamily="34" charset="0"/>
              </a:rPr>
              <a:t>     vykládat dvěma způsoby:  </a:t>
            </a:r>
          </a:p>
          <a:p>
            <a:r>
              <a:rPr lang="cs-CZ" sz="5400" dirty="0">
                <a:latin typeface="Berlin Sans FB" pitchFamily="34" charset="0"/>
              </a:rPr>
              <a:t> </a:t>
            </a:r>
            <a:r>
              <a:rPr lang="cs-CZ" sz="5400" dirty="0" smtClean="0">
                <a:latin typeface="Berlin Sans FB" pitchFamily="34" charset="0"/>
              </a:rPr>
              <a:t>   </a:t>
            </a:r>
            <a:endParaRPr lang="cs-CZ" sz="5400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58022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2938338"/>
          </a:xfrm>
        </p:spPr>
        <p:txBody>
          <a:bodyPr/>
          <a:lstStyle/>
          <a:p>
            <a:pPr algn="l"/>
            <a:r>
              <a:rPr lang="cs-CZ" sz="5400" dirty="0" smtClean="0">
                <a:latin typeface="Berlin Sans FB" pitchFamily="34" charset="0"/>
              </a:rPr>
              <a:t>2) </a:t>
            </a:r>
            <a:r>
              <a:rPr lang="cs-CZ" sz="5400" u="sng" dirty="0" smtClean="0">
                <a:latin typeface="Berlin Sans FB" pitchFamily="34" charset="0"/>
              </a:rPr>
              <a:t>Způsob společného života</a:t>
            </a:r>
            <a:r>
              <a:rPr lang="cs-CZ" sz="5400" dirty="0" smtClean="0">
                <a:latin typeface="Berlin Sans FB" pitchFamily="34" charset="0"/>
              </a:rPr>
              <a:t>,</a:t>
            </a:r>
            <a:br>
              <a:rPr lang="cs-CZ" sz="5400" dirty="0" smtClean="0">
                <a:latin typeface="Berlin Sans FB" pitchFamily="34" charset="0"/>
              </a:rPr>
            </a:br>
            <a:r>
              <a:rPr lang="cs-CZ" sz="5400" dirty="0" smtClean="0">
                <a:latin typeface="Berlin Sans FB" pitchFamily="34" charset="0"/>
              </a:rPr>
              <a:t>    který se řídí nepsanými </a:t>
            </a:r>
            <a:br>
              <a:rPr lang="cs-CZ" sz="5400" dirty="0" smtClean="0">
                <a:latin typeface="Berlin Sans FB" pitchFamily="34" charset="0"/>
              </a:rPr>
            </a:br>
            <a:r>
              <a:rPr lang="cs-CZ" sz="5400" dirty="0" smtClean="0">
                <a:latin typeface="Berlin Sans FB" pitchFamily="34" charset="0"/>
              </a:rPr>
              <a:t>    pravidly.</a:t>
            </a:r>
            <a:br>
              <a:rPr lang="cs-CZ" sz="5400" dirty="0" smtClean="0">
                <a:latin typeface="Berlin Sans FB" pitchFamily="34" charset="0"/>
              </a:rPr>
            </a:br>
            <a:endParaRPr lang="cs-CZ" sz="5400" dirty="0">
              <a:latin typeface="Berlin Sans FB" pitchFamily="34" charset="0"/>
            </a:endParaRPr>
          </a:p>
        </p:txBody>
      </p:sp>
      <p:pic>
        <p:nvPicPr>
          <p:cNvPr id="1026" name="Picture 2" descr="C:\Users\Lucie\AppData\Local\Microsoft\Windows\Temporary Internet Files\Content.IE5\SFB0X6VD\MC9004046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645024"/>
            <a:ext cx="3456384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24072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729494" y="313826"/>
            <a:ext cx="9621973" cy="5059390"/>
          </a:xfrm>
        </p:spPr>
        <p:txBody>
          <a:bodyPr/>
          <a:lstStyle/>
          <a:p>
            <a:pPr algn="l"/>
            <a:r>
              <a:rPr lang="cs-CZ" sz="5400" dirty="0" smtClean="0">
                <a:latin typeface="Berlin Sans FB" pitchFamily="34" charset="0"/>
              </a:rPr>
              <a:t>    1) </a:t>
            </a:r>
            <a:r>
              <a:rPr lang="cs-CZ" sz="5400" u="sng" dirty="0" smtClean="0">
                <a:latin typeface="Berlin Sans FB" pitchFamily="34" charset="0"/>
              </a:rPr>
              <a:t>Druh smlouvy</a:t>
            </a:r>
            <a:r>
              <a:rPr lang="cs-CZ" sz="5400" dirty="0" smtClean="0">
                <a:latin typeface="Berlin Sans FB" pitchFamily="34" charset="0"/>
              </a:rPr>
              <a:t>, kterou lidé </a:t>
            </a:r>
            <a:br>
              <a:rPr lang="cs-CZ" sz="5400" dirty="0" smtClean="0">
                <a:latin typeface="Berlin Sans FB" pitchFamily="34" charset="0"/>
              </a:rPr>
            </a:br>
            <a:r>
              <a:rPr lang="cs-CZ" sz="5400" dirty="0" smtClean="0">
                <a:latin typeface="Berlin Sans FB" pitchFamily="34" charset="0"/>
              </a:rPr>
              <a:t>       uzavírají proto, aby mohli</a:t>
            </a:r>
            <a:br>
              <a:rPr lang="cs-CZ" sz="5400" dirty="0" smtClean="0">
                <a:latin typeface="Berlin Sans FB" pitchFamily="34" charset="0"/>
              </a:rPr>
            </a:br>
            <a:r>
              <a:rPr lang="cs-CZ" sz="5400" dirty="0" smtClean="0">
                <a:latin typeface="Berlin Sans FB" pitchFamily="34" charset="0"/>
              </a:rPr>
              <a:t>       společně </a:t>
            </a:r>
            <a:r>
              <a:rPr lang="cs-CZ" sz="5400" dirty="0" smtClean="0">
                <a:latin typeface="Berlin Sans FB" pitchFamily="34" charset="0"/>
              </a:rPr>
              <a:t>žít </a:t>
            </a:r>
            <a:r>
              <a:rPr lang="cs-CZ" sz="5400" dirty="0" smtClean="0">
                <a:latin typeface="Berlin Sans FB" pitchFamily="34" charset="0"/>
              </a:rPr>
              <a:t>a aby mohli</a:t>
            </a:r>
            <a:br>
              <a:rPr lang="cs-CZ" sz="5400" dirty="0" smtClean="0">
                <a:latin typeface="Berlin Sans FB" pitchFamily="34" charset="0"/>
              </a:rPr>
            </a:br>
            <a:r>
              <a:rPr lang="cs-CZ" sz="5400" dirty="0" smtClean="0">
                <a:latin typeface="Berlin Sans FB" pitchFamily="34" charset="0"/>
              </a:rPr>
              <a:t>       založit </a:t>
            </a:r>
            <a:r>
              <a:rPr lang="cs-CZ" sz="5400" dirty="0" smtClean="0">
                <a:solidFill>
                  <a:srgbClr val="FF0000"/>
                </a:solidFill>
                <a:latin typeface="Berlin Sans FB" pitchFamily="34" charset="0"/>
              </a:rPr>
              <a:t>rodinu                                    </a:t>
            </a:r>
            <a:br>
              <a:rPr lang="cs-CZ" sz="5400" dirty="0" smtClean="0">
                <a:solidFill>
                  <a:srgbClr val="FF0000"/>
                </a:solidFill>
                <a:latin typeface="Berlin Sans FB" pitchFamily="34" charset="0"/>
              </a:rPr>
            </a:br>
            <a:r>
              <a:rPr lang="cs-CZ" sz="5400" dirty="0" smtClean="0">
                <a:solidFill>
                  <a:srgbClr val="FF0000"/>
                </a:solidFill>
                <a:latin typeface="Berlin Sans FB" pitchFamily="34" charset="0"/>
              </a:rPr>
              <a:t> </a:t>
            </a:r>
            <a:r>
              <a:rPr lang="cs-CZ" sz="5400" dirty="0" smtClean="0">
                <a:solidFill>
                  <a:srgbClr val="FF0000"/>
                </a:solidFill>
                <a:latin typeface="Berlin Sans FB" pitchFamily="34" charset="0"/>
              </a:rPr>
              <a:t>      </a:t>
            </a:r>
            <a:r>
              <a:rPr lang="cs-CZ" sz="5400" dirty="0" smtClean="0">
                <a:latin typeface="Berlin Sans FB" pitchFamily="34" charset="0"/>
              </a:rPr>
              <a:t>a </a:t>
            </a:r>
            <a:r>
              <a:rPr lang="cs-CZ" sz="5400" dirty="0" smtClean="0">
                <a:latin typeface="Berlin Sans FB" pitchFamily="34" charset="0"/>
              </a:rPr>
              <a:t>vychovávat </a:t>
            </a:r>
            <a:br>
              <a:rPr lang="cs-CZ" sz="5400" dirty="0" smtClean="0">
                <a:latin typeface="Berlin Sans FB" pitchFamily="34" charset="0"/>
              </a:rPr>
            </a:br>
            <a:r>
              <a:rPr lang="cs-CZ" sz="5400" dirty="0" smtClean="0">
                <a:latin typeface="Berlin Sans FB" pitchFamily="34" charset="0"/>
              </a:rPr>
              <a:t>      </a:t>
            </a:r>
            <a:r>
              <a:rPr lang="cs-CZ" sz="5400" dirty="0" smtClean="0">
                <a:latin typeface="Berlin Sans FB" pitchFamily="34" charset="0"/>
              </a:rPr>
              <a:t> </a:t>
            </a:r>
            <a:r>
              <a:rPr lang="cs-CZ" sz="5400" dirty="0" smtClean="0">
                <a:latin typeface="Berlin Sans FB" pitchFamily="34" charset="0"/>
              </a:rPr>
              <a:t>děti</a:t>
            </a:r>
            <a:r>
              <a:rPr lang="cs-CZ" sz="5400" dirty="0" smtClean="0">
                <a:latin typeface="Berlin Sans FB" pitchFamily="34" charset="0"/>
              </a:rPr>
              <a:t>.</a:t>
            </a:r>
            <a:endParaRPr lang="cs-CZ" sz="5400" dirty="0">
              <a:latin typeface="Berlin Sans FB" pitchFamily="34" charset="0"/>
            </a:endParaRPr>
          </a:p>
        </p:txBody>
      </p:sp>
      <p:pic>
        <p:nvPicPr>
          <p:cNvPr id="2050" name="Picture 2" descr="C:\Users\Lucie\AppData\Local\Microsoft\Windows\Temporary Internet Files\Content.IE5\Z6QZ204O\MC9004404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293096"/>
            <a:ext cx="2733948" cy="237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74511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612576" y="260648"/>
            <a:ext cx="9587408" cy="1143000"/>
          </a:xfrm>
        </p:spPr>
        <p:txBody>
          <a:bodyPr/>
          <a:lstStyle/>
          <a:p>
            <a:r>
              <a:rPr lang="cs-CZ" sz="5400" dirty="0" smtClean="0">
                <a:latin typeface="Berlin Sans FB" pitchFamily="34" charset="0"/>
              </a:rPr>
              <a:t>   - </a:t>
            </a:r>
            <a:r>
              <a:rPr lang="cs-CZ" sz="5400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Berlin Sans FB" pitchFamily="34" charset="0"/>
              </a:rPr>
              <a:t>Manželství </a:t>
            </a:r>
            <a:r>
              <a:rPr lang="cs-CZ" sz="5400" dirty="0" smtClean="0">
                <a:latin typeface="Berlin Sans FB" pitchFamily="34" charset="0"/>
              </a:rPr>
              <a:t>vzniká </a:t>
            </a:r>
            <a:r>
              <a:rPr lang="cs-CZ" sz="5400" u="sng" dirty="0" smtClean="0">
                <a:latin typeface="Berlin Sans FB" pitchFamily="34" charset="0"/>
              </a:rPr>
              <a:t>sňatkem</a:t>
            </a:r>
            <a:br>
              <a:rPr lang="cs-CZ" sz="5400" u="sng" dirty="0" smtClean="0">
                <a:latin typeface="Berlin Sans FB" pitchFamily="34" charset="0"/>
              </a:rPr>
            </a:br>
            <a:r>
              <a:rPr lang="cs-CZ" sz="5400" dirty="0" smtClean="0">
                <a:latin typeface="Berlin Sans FB" pitchFamily="34" charset="0"/>
              </a:rPr>
              <a:t>  (čili </a:t>
            </a:r>
            <a:r>
              <a:rPr lang="cs-CZ" sz="5400" u="sng" dirty="0" smtClean="0">
                <a:latin typeface="Berlin Sans FB" pitchFamily="34" charset="0"/>
              </a:rPr>
              <a:t>svatebním obřadem</a:t>
            </a:r>
            <a:r>
              <a:rPr lang="cs-CZ" sz="5400" dirty="0" smtClean="0">
                <a:latin typeface="Berlin Sans FB" pitchFamily="34" charset="0"/>
              </a:rPr>
              <a:t>).</a:t>
            </a:r>
            <a:endParaRPr lang="cs-CZ" sz="5400" dirty="0"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844824"/>
            <a:ext cx="921702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erlin Sans FB" pitchFamily="34" charset="0"/>
              </a:rPr>
              <a:t>  Při </a:t>
            </a:r>
            <a:r>
              <a:rPr lang="cs-CZ" sz="4800" dirty="0" smtClean="0">
                <a:latin typeface="Berlin Sans FB" pitchFamily="34" charset="0"/>
              </a:rPr>
              <a:t>něm </a:t>
            </a:r>
            <a:r>
              <a:rPr lang="cs-CZ" sz="4800" dirty="0" smtClean="0">
                <a:latin typeface="Berlin Sans FB" pitchFamily="34" charset="0"/>
              </a:rPr>
              <a:t>si </a:t>
            </a:r>
            <a:r>
              <a:rPr lang="cs-CZ" sz="4800" dirty="0" smtClean="0">
                <a:solidFill>
                  <a:srgbClr val="0070C0"/>
                </a:solidFill>
                <a:latin typeface="Berlin Sans FB" pitchFamily="34" charset="0"/>
              </a:rPr>
              <a:t>muž</a:t>
            </a:r>
            <a:r>
              <a:rPr lang="cs-CZ" sz="4800" dirty="0" smtClean="0">
                <a:latin typeface="Berlin Sans FB" pitchFamily="34" charset="0"/>
              </a:rPr>
              <a:t> a </a:t>
            </a:r>
            <a:r>
              <a:rPr lang="cs-CZ" sz="4800" dirty="0" smtClean="0">
                <a:solidFill>
                  <a:srgbClr val="FF0000"/>
                </a:solidFill>
                <a:latin typeface="Berlin Sans FB" pitchFamily="34" charset="0"/>
              </a:rPr>
              <a:t>žena </a:t>
            </a:r>
          </a:p>
          <a:p>
            <a:r>
              <a:rPr lang="cs-CZ" sz="4800" dirty="0" smtClean="0">
                <a:latin typeface="Berlin Sans FB" pitchFamily="34" charset="0"/>
              </a:rPr>
              <a:t> (snoubenci</a:t>
            </a:r>
            <a:r>
              <a:rPr lang="cs-CZ" sz="4800" dirty="0" smtClean="0">
                <a:latin typeface="Berlin Sans FB" pitchFamily="34" charset="0"/>
              </a:rPr>
              <a:t>) svobodně řeknou,</a:t>
            </a:r>
            <a:endParaRPr lang="cs-CZ" sz="4800" dirty="0" smtClean="0">
              <a:latin typeface="Berlin Sans FB" pitchFamily="34" charset="0"/>
            </a:endParaRPr>
          </a:p>
          <a:p>
            <a:r>
              <a:rPr lang="cs-CZ" sz="4800" dirty="0" smtClean="0">
                <a:latin typeface="Berlin Sans FB" pitchFamily="34" charset="0"/>
              </a:rPr>
              <a:t> že se chtějí vzít. </a:t>
            </a:r>
            <a:r>
              <a:rPr lang="cs-CZ" sz="4400" dirty="0" smtClean="0">
                <a:latin typeface="Berlin Sans FB" pitchFamily="34" charset="0"/>
              </a:rPr>
              <a:t>Oběma musí být nejméně </a:t>
            </a:r>
            <a:r>
              <a:rPr lang="cs-CZ" sz="4400" u="sng" dirty="0" smtClean="0">
                <a:latin typeface="Berlin Sans FB" pitchFamily="34" charset="0"/>
              </a:rPr>
              <a:t>18 let</a:t>
            </a:r>
            <a:r>
              <a:rPr lang="cs-CZ" sz="4400" dirty="0" smtClean="0">
                <a:latin typeface="Berlin Sans FB" pitchFamily="34" charset="0"/>
              </a:rPr>
              <a:t>, ve výjimečných    případech i méně (ale ne méně </a:t>
            </a:r>
            <a:r>
              <a:rPr lang="cs-CZ" sz="4400" dirty="0" smtClean="0">
                <a:latin typeface="Berlin Sans FB" pitchFamily="34" charset="0"/>
              </a:rPr>
              <a:t>            než 16</a:t>
            </a:r>
            <a:r>
              <a:rPr lang="cs-CZ" sz="4400" dirty="0" smtClean="0">
                <a:latin typeface="Berlin Sans FB" pitchFamily="34" charset="0"/>
              </a:rPr>
              <a:t>), a to musí </a:t>
            </a:r>
            <a:r>
              <a:rPr lang="cs-CZ" sz="4400" u="sng" dirty="0" smtClean="0">
                <a:latin typeface="Berlin Sans FB" pitchFamily="34" charset="0"/>
              </a:rPr>
              <a:t>povolit soud</a:t>
            </a:r>
            <a:r>
              <a:rPr lang="cs-CZ" sz="4400" dirty="0" smtClean="0">
                <a:latin typeface="Berlin Sans FB" pitchFamily="34" charset="0"/>
              </a:rPr>
              <a:t>.</a:t>
            </a:r>
          </a:p>
          <a:p>
            <a:r>
              <a:rPr lang="cs-CZ" sz="4400" dirty="0" smtClean="0">
                <a:latin typeface="Berlin Sans FB" pitchFamily="34" charset="0"/>
              </a:rPr>
              <a:t>  </a:t>
            </a:r>
            <a:endParaRPr lang="cs-CZ" sz="4400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6562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2866330"/>
          </a:xfrm>
        </p:spPr>
        <p:txBody>
          <a:bodyPr/>
          <a:lstStyle/>
          <a:p>
            <a:pPr algn="l"/>
            <a:r>
              <a:rPr lang="cs-CZ" sz="5400" u="sng" dirty="0" smtClean="0">
                <a:latin typeface="Berlin Sans FB" pitchFamily="34" charset="0"/>
              </a:rPr>
              <a:t>Sňatek</a:t>
            </a:r>
            <a:r>
              <a:rPr lang="cs-CZ" sz="5400" dirty="0" smtClean="0">
                <a:latin typeface="Berlin Sans FB" pitchFamily="34" charset="0"/>
              </a:rPr>
              <a:t> může proběhnout na </a:t>
            </a:r>
            <a:r>
              <a:rPr lang="cs-CZ" sz="5400" u="sng" dirty="0" smtClean="0">
                <a:latin typeface="Berlin Sans FB" pitchFamily="34" charset="0"/>
              </a:rPr>
              <a:t>obecním (městském) úřadě</a:t>
            </a:r>
            <a:br>
              <a:rPr lang="cs-CZ" sz="5400" u="sng" dirty="0" smtClean="0">
                <a:latin typeface="Berlin Sans FB" pitchFamily="34" charset="0"/>
              </a:rPr>
            </a:br>
            <a:r>
              <a:rPr lang="cs-CZ" sz="5400" dirty="0" smtClean="0">
                <a:latin typeface="Berlin Sans FB" pitchFamily="34" charset="0"/>
              </a:rPr>
              <a:t>pověřeném vést </a:t>
            </a:r>
            <a:r>
              <a:rPr lang="cs-CZ" sz="5400" dirty="0" smtClean="0">
                <a:latin typeface="Berlin Sans FB" pitchFamily="34" charset="0"/>
              </a:rPr>
              <a:t>matriky, </a:t>
            </a:r>
            <a:r>
              <a:rPr lang="cs-CZ" sz="5400" dirty="0" smtClean="0">
                <a:latin typeface="Berlin Sans FB" pitchFamily="34" charset="0"/>
              </a:rPr>
              <a:t>nebo před </a:t>
            </a:r>
            <a:r>
              <a:rPr lang="cs-CZ" sz="5400" u="sng" dirty="0" smtClean="0">
                <a:latin typeface="Berlin Sans FB" pitchFamily="34" charset="0"/>
              </a:rPr>
              <a:t>orgánem církve.</a:t>
            </a:r>
            <a:endParaRPr lang="cs-CZ" sz="5400" u="sng" dirty="0">
              <a:latin typeface="Berlin Sans FB" pitchFamily="34" charset="0"/>
            </a:endParaRPr>
          </a:p>
        </p:txBody>
      </p:sp>
      <p:pic>
        <p:nvPicPr>
          <p:cNvPr id="2051" name="Picture 3" descr="C:\Users\Lucie\AppData\Local\Microsoft\Windows\Temporary Internet Files\Content.IE5\MD5YQW23\MC9000788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429000"/>
            <a:ext cx="3384377" cy="3168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24254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520" y="548680"/>
            <a:ext cx="9252520" cy="3816424"/>
          </a:xfrm>
        </p:spPr>
        <p:txBody>
          <a:bodyPr/>
          <a:lstStyle/>
          <a:p>
            <a:pPr algn="l"/>
            <a:r>
              <a:rPr lang="cs-CZ" sz="4800" dirty="0" smtClean="0">
                <a:latin typeface="Berlin Sans FB" pitchFamily="34" charset="0"/>
              </a:rPr>
              <a:t> </a:t>
            </a:r>
            <a:r>
              <a:rPr lang="cs-CZ" sz="4800" u="sng" dirty="0" smtClean="0">
                <a:latin typeface="Berlin Sans FB" pitchFamily="34" charset="0"/>
              </a:rPr>
              <a:t>Matrika </a:t>
            </a:r>
            <a:r>
              <a:rPr lang="cs-CZ" sz="4800" dirty="0" smtClean="0">
                <a:latin typeface="Berlin Sans FB" pitchFamily="34" charset="0"/>
              </a:rPr>
              <a:t>– je úřední kniha, do</a:t>
            </a:r>
            <a:br>
              <a:rPr lang="cs-CZ" sz="4800" dirty="0" smtClean="0">
                <a:latin typeface="Berlin Sans FB" pitchFamily="34" charset="0"/>
              </a:rPr>
            </a:br>
            <a:r>
              <a:rPr lang="cs-CZ" sz="4800" dirty="0">
                <a:latin typeface="Berlin Sans FB" pitchFamily="34" charset="0"/>
              </a:rPr>
              <a:t> </a:t>
            </a:r>
            <a:r>
              <a:rPr lang="cs-CZ" sz="4800" dirty="0" smtClean="0">
                <a:latin typeface="Berlin Sans FB" pitchFamily="34" charset="0"/>
              </a:rPr>
              <a:t>níž se zaznamenávají zápisy</a:t>
            </a:r>
            <a:br>
              <a:rPr lang="cs-CZ" sz="4800" dirty="0" smtClean="0">
                <a:latin typeface="Berlin Sans FB" pitchFamily="34" charset="0"/>
              </a:rPr>
            </a:br>
            <a:r>
              <a:rPr lang="cs-CZ" sz="4800" dirty="0" smtClean="0">
                <a:latin typeface="Berlin Sans FB" pitchFamily="34" charset="0"/>
              </a:rPr>
              <a:t> o sňatcích, narozeních, úmrtích</a:t>
            </a:r>
            <a:br>
              <a:rPr lang="cs-CZ" sz="4800" dirty="0" smtClean="0">
                <a:latin typeface="Berlin Sans FB" pitchFamily="34" charset="0"/>
              </a:rPr>
            </a:br>
            <a:r>
              <a:rPr lang="cs-CZ" sz="4800" dirty="0" smtClean="0">
                <a:latin typeface="Berlin Sans FB" pitchFamily="34" charset="0"/>
              </a:rPr>
              <a:t> rozvodech a změnách jména. </a:t>
            </a:r>
            <a:endParaRPr lang="cs-CZ" sz="4800" dirty="0"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4941168"/>
            <a:ext cx="9361040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erlin Sans FB" pitchFamily="34" charset="0"/>
              </a:rPr>
              <a:t> </a:t>
            </a:r>
            <a:r>
              <a:rPr lang="cs-CZ" sz="4800" u="sng" dirty="0" smtClean="0">
                <a:latin typeface="Berlin Sans FB" pitchFamily="34" charset="0"/>
              </a:rPr>
              <a:t>Orgán církve </a:t>
            </a:r>
            <a:r>
              <a:rPr lang="cs-CZ" sz="4800" dirty="0" smtClean="0">
                <a:latin typeface="Berlin Sans FB" pitchFamily="34" charset="0"/>
              </a:rPr>
              <a:t>–kněz v kostele</a:t>
            </a:r>
          </a:p>
          <a:p>
            <a:r>
              <a:rPr lang="cs-CZ" sz="5400" dirty="0" smtClean="0">
                <a:latin typeface="Berlin Sans FB" pitchFamily="34" charset="0"/>
              </a:rPr>
              <a:t>  </a:t>
            </a:r>
            <a:endParaRPr lang="cs-CZ" sz="5400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9248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8686800" cy="6624736"/>
          </a:xfrm>
        </p:spPr>
        <p:txBody>
          <a:bodyPr/>
          <a:lstStyle/>
          <a:p>
            <a:pPr algn="l"/>
            <a:r>
              <a:rPr lang="cs-CZ" sz="5400" dirty="0" smtClean="0">
                <a:latin typeface="Berlin Sans FB" pitchFamily="34" charset="0"/>
              </a:rPr>
              <a:t>- </a:t>
            </a:r>
            <a:r>
              <a:rPr lang="cs-CZ" sz="4800" dirty="0" smtClean="0">
                <a:latin typeface="Berlin Sans FB" pitchFamily="34" charset="0"/>
              </a:rPr>
              <a:t>Pokud se dva </a:t>
            </a:r>
            <a:r>
              <a:rPr lang="cs-CZ" sz="4800" u="sng" dirty="0" smtClean="0">
                <a:latin typeface="Berlin Sans FB" pitchFamily="34" charset="0"/>
              </a:rPr>
              <a:t>dospělý</a:t>
            </a:r>
            <a:r>
              <a:rPr lang="cs-CZ" sz="4800" dirty="0" smtClean="0">
                <a:latin typeface="Berlin Sans FB" pitchFamily="34" charset="0"/>
              </a:rPr>
              <a:t> chtějí</a:t>
            </a:r>
            <a:br>
              <a:rPr lang="cs-CZ" sz="4800" dirty="0" smtClean="0">
                <a:latin typeface="Berlin Sans FB" pitchFamily="34" charset="0"/>
              </a:rPr>
            </a:br>
            <a:r>
              <a:rPr lang="cs-CZ" sz="4800" dirty="0" smtClean="0">
                <a:latin typeface="Berlin Sans FB" pitchFamily="34" charset="0"/>
              </a:rPr>
              <a:t>   vzít, měli by být o tom sami </a:t>
            </a:r>
            <a:br>
              <a:rPr lang="cs-CZ" sz="4800" dirty="0" smtClean="0">
                <a:latin typeface="Berlin Sans FB" pitchFamily="34" charset="0"/>
              </a:rPr>
            </a:br>
            <a:r>
              <a:rPr lang="cs-CZ" sz="4800" dirty="0" smtClean="0">
                <a:latin typeface="Berlin Sans FB" pitchFamily="34" charset="0"/>
              </a:rPr>
              <a:t>   </a:t>
            </a:r>
            <a:r>
              <a:rPr lang="cs-CZ" sz="4800" u="sng" dirty="0" smtClean="0">
                <a:latin typeface="Berlin Sans FB" pitchFamily="34" charset="0"/>
              </a:rPr>
              <a:t>přesvědčeni</a:t>
            </a:r>
            <a:r>
              <a:rPr lang="cs-CZ" sz="4800" dirty="0" smtClean="0">
                <a:latin typeface="Berlin Sans FB" pitchFamily="34" charset="0"/>
              </a:rPr>
              <a:t> </a:t>
            </a:r>
            <a:r>
              <a:rPr lang="cs-CZ" dirty="0" smtClean="0">
                <a:latin typeface="Berlin Sans FB" pitchFamily="34" charset="0"/>
              </a:rPr>
              <a:t>(měli by o sobě</a:t>
            </a:r>
            <a:br>
              <a:rPr lang="cs-CZ" dirty="0" smtClean="0">
                <a:latin typeface="Berlin Sans FB" pitchFamily="34" charset="0"/>
              </a:rPr>
            </a:br>
            <a:r>
              <a:rPr lang="cs-CZ" dirty="0">
                <a:latin typeface="Berlin Sans FB" pitchFamily="34" charset="0"/>
              </a:rPr>
              <a:t> </a:t>
            </a:r>
            <a:r>
              <a:rPr lang="cs-CZ" dirty="0" smtClean="0">
                <a:latin typeface="Berlin Sans FB" pitchFamily="34" charset="0"/>
              </a:rPr>
              <a:t>  hodně vědět a neměli by se brát </a:t>
            </a:r>
            <a:br>
              <a:rPr lang="cs-CZ" dirty="0" smtClean="0">
                <a:latin typeface="Berlin Sans FB" pitchFamily="34" charset="0"/>
              </a:rPr>
            </a:br>
            <a:r>
              <a:rPr lang="cs-CZ" dirty="0">
                <a:latin typeface="Berlin Sans FB" pitchFamily="34" charset="0"/>
              </a:rPr>
              <a:t> </a:t>
            </a:r>
            <a:r>
              <a:rPr lang="cs-CZ" dirty="0" smtClean="0">
                <a:latin typeface="Berlin Sans FB" pitchFamily="34" charset="0"/>
              </a:rPr>
              <a:t>  z donucení) </a:t>
            </a:r>
            <a:r>
              <a:rPr lang="cs-CZ" sz="4800" dirty="0" smtClean="0">
                <a:latin typeface="Berlin Sans FB" pitchFamily="34" charset="0"/>
              </a:rPr>
              <a:t>a také by se měli</a:t>
            </a:r>
            <a:br>
              <a:rPr lang="cs-CZ" sz="4800" dirty="0" smtClean="0">
                <a:latin typeface="Berlin Sans FB" pitchFamily="34" charset="0"/>
              </a:rPr>
            </a:br>
            <a:r>
              <a:rPr lang="cs-CZ" sz="4800" dirty="0">
                <a:latin typeface="Berlin Sans FB" pitchFamily="34" charset="0"/>
              </a:rPr>
              <a:t> </a:t>
            </a:r>
            <a:r>
              <a:rPr lang="cs-CZ" sz="4800" dirty="0" smtClean="0">
                <a:latin typeface="Berlin Sans FB" pitchFamily="34" charset="0"/>
              </a:rPr>
              <a:t>  </a:t>
            </a:r>
            <a:r>
              <a:rPr lang="cs-CZ" sz="4800" u="sng" dirty="0" smtClean="0">
                <a:latin typeface="Berlin Sans FB" pitchFamily="34" charset="0"/>
              </a:rPr>
              <a:t>rozhodnout</a:t>
            </a:r>
            <a:r>
              <a:rPr lang="cs-CZ" sz="4800" dirty="0" smtClean="0">
                <a:latin typeface="Berlin Sans FB" pitchFamily="34" charset="0"/>
              </a:rPr>
              <a:t>, jestli chtějí mít </a:t>
            </a:r>
            <a:br>
              <a:rPr lang="cs-CZ" sz="4800" dirty="0" smtClean="0">
                <a:latin typeface="Berlin Sans FB" pitchFamily="34" charset="0"/>
              </a:rPr>
            </a:br>
            <a:r>
              <a:rPr lang="cs-CZ" sz="4800" dirty="0">
                <a:latin typeface="Berlin Sans FB" pitchFamily="34" charset="0"/>
              </a:rPr>
              <a:t> </a:t>
            </a:r>
            <a:r>
              <a:rPr lang="cs-CZ" sz="4800" dirty="0" smtClean="0">
                <a:latin typeface="Berlin Sans FB" pitchFamily="34" charset="0"/>
              </a:rPr>
              <a:t>  svatbu na </a:t>
            </a:r>
            <a:r>
              <a:rPr lang="cs-CZ" sz="4800" dirty="0" smtClean="0">
                <a:solidFill>
                  <a:srgbClr val="92D050"/>
                </a:solidFill>
                <a:latin typeface="Berlin Sans FB" pitchFamily="34" charset="0"/>
              </a:rPr>
              <a:t>radnici</a:t>
            </a:r>
            <a:r>
              <a:rPr lang="cs-CZ" sz="4800" dirty="0" smtClean="0">
                <a:latin typeface="Berlin Sans FB" pitchFamily="34" charset="0"/>
              </a:rPr>
              <a:t> </a:t>
            </a:r>
            <a:r>
              <a:rPr lang="cs-CZ" dirty="0" smtClean="0">
                <a:latin typeface="Berlin Sans FB" pitchFamily="34" charset="0"/>
              </a:rPr>
              <a:t>(občanský </a:t>
            </a:r>
            <a:br>
              <a:rPr lang="cs-CZ" dirty="0" smtClean="0">
                <a:latin typeface="Berlin Sans FB" pitchFamily="34" charset="0"/>
              </a:rPr>
            </a:br>
            <a:r>
              <a:rPr lang="cs-CZ" dirty="0" smtClean="0">
                <a:latin typeface="Berlin Sans FB" pitchFamily="34" charset="0"/>
              </a:rPr>
              <a:t>   sňatek)</a:t>
            </a:r>
            <a:r>
              <a:rPr lang="cs-CZ" sz="5400" dirty="0" smtClean="0">
                <a:latin typeface="Berlin Sans FB" pitchFamily="34" charset="0"/>
              </a:rPr>
              <a:t> </a:t>
            </a:r>
            <a:r>
              <a:rPr lang="cs-CZ" sz="4800" dirty="0" smtClean="0">
                <a:latin typeface="Berlin Sans FB" pitchFamily="34" charset="0"/>
              </a:rPr>
              <a:t>nebo </a:t>
            </a:r>
            <a:r>
              <a:rPr lang="cs-CZ" sz="4800" dirty="0" smtClean="0">
                <a:latin typeface="Berlin Sans FB" pitchFamily="34" charset="0"/>
              </a:rPr>
              <a:t>v </a:t>
            </a:r>
            <a:r>
              <a:rPr lang="cs-CZ" sz="4800" dirty="0" smtClean="0">
                <a:solidFill>
                  <a:srgbClr val="002060"/>
                </a:solidFill>
                <a:latin typeface="Berlin Sans FB" pitchFamily="34" charset="0"/>
              </a:rPr>
              <a:t>kostele </a:t>
            </a:r>
            <a:r>
              <a:rPr lang="cs-CZ" dirty="0" smtClean="0">
                <a:latin typeface="Berlin Sans FB" pitchFamily="34" charset="0"/>
              </a:rPr>
              <a:t>(církevní sňatek</a:t>
            </a:r>
            <a:r>
              <a:rPr lang="cs-CZ" dirty="0" smtClean="0">
                <a:latin typeface="Berlin Sans FB" pitchFamily="34" charset="0"/>
              </a:rPr>
              <a:t>).</a:t>
            </a:r>
            <a:br>
              <a:rPr lang="cs-CZ" dirty="0" smtClean="0">
                <a:latin typeface="Berlin Sans FB" pitchFamily="34" charset="0"/>
              </a:rPr>
            </a:br>
            <a:endParaRPr lang="cs-CZ" sz="5400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49839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684584" y="476672"/>
            <a:ext cx="9721080" cy="2129307"/>
          </a:xfrm>
        </p:spPr>
        <p:txBody>
          <a:bodyPr/>
          <a:lstStyle/>
          <a:p>
            <a:r>
              <a:rPr lang="cs-CZ" sz="4800" dirty="0" smtClean="0">
                <a:solidFill>
                  <a:srgbClr val="FF0000"/>
                </a:solidFill>
                <a:latin typeface="Berlin Sans FB" pitchFamily="34" charset="0"/>
              </a:rPr>
              <a:t>A jaké kroky by měli </a:t>
            </a:r>
            <a:r>
              <a:rPr lang="cs-CZ" sz="4800" dirty="0" smtClean="0">
                <a:solidFill>
                  <a:srgbClr val="FF0000"/>
                </a:solidFill>
                <a:latin typeface="Berlin Sans FB" pitchFamily="34" charset="0"/>
              </a:rPr>
              <a:t>takoví</a:t>
            </a:r>
            <a:r>
              <a:rPr lang="cs-CZ" sz="4800" dirty="0" smtClean="0">
                <a:solidFill>
                  <a:srgbClr val="FF0000"/>
                </a:solidFill>
                <a:latin typeface="Berlin Sans FB" pitchFamily="34" charset="0"/>
              </a:rPr>
              <a:t/>
            </a:r>
            <a:br>
              <a:rPr lang="cs-CZ" sz="4800" dirty="0" smtClean="0">
                <a:solidFill>
                  <a:srgbClr val="FF0000"/>
                </a:solidFill>
                <a:latin typeface="Berlin Sans FB" pitchFamily="34" charset="0"/>
              </a:rPr>
            </a:br>
            <a:r>
              <a:rPr lang="cs-CZ" sz="4800" dirty="0" smtClean="0">
                <a:solidFill>
                  <a:srgbClr val="FF0000"/>
                </a:solidFill>
                <a:latin typeface="Berlin Sans FB" pitchFamily="34" charset="0"/>
              </a:rPr>
              <a:t>lidé učinit</a:t>
            </a:r>
            <a:endParaRPr lang="cs-CZ" sz="4800" dirty="0">
              <a:solidFill>
                <a:srgbClr val="FF0000"/>
              </a:solidFill>
              <a:latin typeface="Berlin Sans FB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endParaRPr lang="cs-CZ" dirty="0"/>
          </a:p>
        </p:txBody>
      </p:sp>
      <p:pic>
        <p:nvPicPr>
          <p:cNvPr id="3078" name="Picture 6" descr="C:\Users\Lucie\AppData\Local\Microsoft\Windows\Temporary Internet Files\Content.IE5\SFB0X6VD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57332" y="1404902"/>
            <a:ext cx="886876" cy="871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57200" y="3284984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800" dirty="0">
              <a:latin typeface="Berlin Sans FB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-81421" y="2276872"/>
            <a:ext cx="876822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eriod"/>
            </a:pPr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  <a:latin typeface="Berlin Sans FB" pitchFamily="34" charset="0"/>
              </a:rPr>
              <a:t>Domluvit se v rodině a podle situace</a:t>
            </a:r>
          </a:p>
          <a:p>
            <a:r>
              <a:rPr lang="cs-CZ" sz="3600" dirty="0">
                <a:solidFill>
                  <a:schemeClr val="accent3">
                    <a:lumMod val="75000"/>
                  </a:schemeClr>
                </a:solidFill>
                <a:latin typeface="Berlin Sans FB" pitchFamily="34" charset="0"/>
              </a:rPr>
              <a:t> </a:t>
            </a:r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  <a:latin typeface="Berlin Sans FB" pitchFamily="34" charset="0"/>
              </a:rPr>
              <a:t>     uspořádat rodinné zásnuby.</a:t>
            </a:r>
          </a:p>
          <a:p>
            <a:endParaRPr lang="cs-CZ" sz="4000" dirty="0">
              <a:latin typeface="Berlin Sans FB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-18705" y="3730363"/>
            <a:ext cx="110747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  <a:latin typeface="Berlin Sans FB" pitchFamily="34" charset="0"/>
              </a:rPr>
              <a:t>2.   Dohodnout si termín a místo svatby</a:t>
            </a:r>
            <a:endParaRPr lang="cs-CZ" sz="3600" dirty="0">
              <a:solidFill>
                <a:schemeClr val="accent3">
                  <a:lumMod val="75000"/>
                </a:schemeClr>
              </a:solidFill>
              <a:latin typeface="Berlin Sans FB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-18705" y="4653136"/>
            <a:ext cx="948830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eriod" startAt="3"/>
            </a:pPr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  <a:latin typeface="Berlin Sans FB" pitchFamily="34" charset="0"/>
              </a:rPr>
              <a:t>Navštívit obecní (městský) úřad</a:t>
            </a:r>
          </a:p>
          <a:p>
            <a:r>
              <a:rPr lang="cs-CZ" sz="3600" dirty="0">
                <a:solidFill>
                  <a:schemeClr val="accent3">
                    <a:lumMod val="75000"/>
                  </a:schemeClr>
                </a:solidFill>
                <a:latin typeface="Berlin Sans FB" pitchFamily="34" charset="0"/>
              </a:rPr>
              <a:t> </a:t>
            </a:r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  <a:latin typeface="Berlin Sans FB" pitchFamily="34" charset="0"/>
              </a:rPr>
              <a:t>     (příslušnou matriku) – zde předložit</a:t>
            </a:r>
          </a:p>
          <a:p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  <a:latin typeface="Berlin Sans FB" pitchFamily="34" charset="0"/>
              </a:rPr>
              <a:t>      občanské průkazy a rodné listy a vyplnit</a:t>
            </a:r>
          </a:p>
          <a:p>
            <a:r>
              <a:rPr lang="cs-CZ" sz="3600" dirty="0">
                <a:solidFill>
                  <a:schemeClr val="accent3">
                    <a:lumMod val="75000"/>
                  </a:schemeClr>
                </a:solidFill>
                <a:latin typeface="Berlin Sans FB" pitchFamily="34" charset="0"/>
              </a:rPr>
              <a:t> </a:t>
            </a:r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  <a:latin typeface="Berlin Sans FB" pitchFamily="34" charset="0"/>
              </a:rPr>
              <a:t>     dotazník k uzavření manželství.</a:t>
            </a:r>
            <a:endParaRPr lang="cs-CZ" sz="3600" dirty="0">
              <a:solidFill>
                <a:schemeClr val="accent3">
                  <a:lumMod val="75000"/>
                </a:schemeClr>
              </a:solidFill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0976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76672"/>
            <a:ext cx="10225136" cy="1143000"/>
          </a:xfrm>
        </p:spPr>
        <p:txBody>
          <a:bodyPr/>
          <a:lstStyle/>
          <a:p>
            <a:pPr algn="l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  <a:latin typeface="Berlin Sans FB" pitchFamily="34" charset="0"/>
              </a:rPr>
              <a:t>4. Objednat svatební prsteny, svatební</a:t>
            </a:r>
            <a:br>
              <a:rPr lang="cs-CZ" sz="3600" dirty="0" smtClean="0">
                <a:solidFill>
                  <a:schemeClr val="accent3">
                    <a:lumMod val="75000"/>
                  </a:schemeClr>
                </a:solidFill>
                <a:latin typeface="Berlin Sans FB" pitchFamily="34" charset="0"/>
              </a:rPr>
            </a:br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  <a:latin typeface="Berlin Sans FB" pitchFamily="34" charset="0"/>
              </a:rPr>
              <a:t>    oznámení, květiny, fotografa</a:t>
            </a:r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  <a:latin typeface="Berlin Sans FB" pitchFamily="34" charset="0"/>
              </a:rPr>
              <a:t>,</a:t>
            </a:r>
            <a:br>
              <a:rPr lang="cs-CZ" sz="3600" dirty="0" smtClean="0">
                <a:solidFill>
                  <a:schemeClr val="accent3">
                    <a:lumMod val="75000"/>
                  </a:schemeClr>
                </a:solidFill>
                <a:latin typeface="Berlin Sans FB" pitchFamily="34" charset="0"/>
              </a:rPr>
            </a:br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  <a:latin typeface="Berlin Sans FB" pitchFamily="34" charset="0"/>
              </a:rPr>
              <a:t> </a:t>
            </a:r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  <a:latin typeface="Berlin Sans FB" pitchFamily="34" charset="0"/>
              </a:rPr>
              <a:t>   kameramana</a:t>
            </a:r>
            <a:endParaRPr lang="cs-CZ" sz="3600" dirty="0">
              <a:solidFill>
                <a:srgbClr val="FFFF00"/>
              </a:solidFill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2132856"/>
            <a:ext cx="87129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  <a:latin typeface="Berlin Sans FB" pitchFamily="34" charset="0"/>
              </a:rPr>
              <a:t>5. Domluvit si dva svědky, místo oslavy, </a:t>
            </a:r>
          </a:p>
          <a:p>
            <a:r>
              <a:rPr lang="cs-CZ" sz="3600" dirty="0">
                <a:solidFill>
                  <a:schemeClr val="accent3">
                    <a:lumMod val="75000"/>
                  </a:schemeClr>
                </a:solidFill>
                <a:latin typeface="Berlin Sans FB" pitchFamily="34" charset="0"/>
              </a:rPr>
              <a:t> </a:t>
            </a:r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  <a:latin typeface="Berlin Sans FB" pitchFamily="34" charset="0"/>
              </a:rPr>
              <a:t>   pohoštění.</a:t>
            </a:r>
            <a:endParaRPr lang="cs-CZ" sz="3600" dirty="0">
              <a:solidFill>
                <a:schemeClr val="accent3">
                  <a:lumMod val="75000"/>
                </a:schemeClr>
              </a:solidFill>
              <a:latin typeface="Berlin Sans FB" pitchFamily="34" charset="0"/>
            </a:endParaRPr>
          </a:p>
        </p:txBody>
      </p:sp>
      <p:pic>
        <p:nvPicPr>
          <p:cNvPr id="1028" name="Picture 4" descr="C:\Users\Lucie\AppData\Local\Microsoft\Windows\Temporary Internet Files\Content.IE5\MD5YQW23\MC9004124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852936"/>
            <a:ext cx="3168352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89862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9865096" cy="1143000"/>
          </a:xfrm>
        </p:spPr>
        <p:txBody>
          <a:bodyPr/>
          <a:lstStyle/>
          <a:p>
            <a:pPr algn="l"/>
            <a:r>
              <a:rPr lang="cs-CZ" sz="4800" dirty="0" smtClean="0">
                <a:latin typeface="Berlin Sans FB" pitchFamily="34" charset="0"/>
              </a:rPr>
              <a:t>- </a:t>
            </a:r>
            <a:r>
              <a:rPr lang="cs-CZ" u="sng" dirty="0" smtClean="0">
                <a:latin typeface="Berlin Sans FB" pitchFamily="34" charset="0"/>
              </a:rPr>
              <a:t>Svatebním obřadem </a:t>
            </a:r>
            <a:r>
              <a:rPr lang="cs-CZ" dirty="0" smtClean="0">
                <a:latin typeface="Berlin Sans FB" pitchFamily="34" charset="0"/>
              </a:rPr>
              <a:t>se lidé ocitají</a:t>
            </a:r>
            <a:br>
              <a:rPr lang="cs-CZ" dirty="0" smtClean="0">
                <a:latin typeface="Berlin Sans FB" pitchFamily="34" charset="0"/>
              </a:rPr>
            </a:br>
            <a:r>
              <a:rPr lang="cs-CZ" dirty="0" smtClean="0">
                <a:latin typeface="Berlin Sans FB" pitchFamily="34" charset="0"/>
              </a:rPr>
              <a:t>   teprve na </a:t>
            </a:r>
            <a:r>
              <a:rPr lang="cs-CZ" u="sng" dirty="0" smtClean="0">
                <a:latin typeface="Berlin Sans FB" pitchFamily="34" charset="0"/>
              </a:rPr>
              <a:t>počátku manželství</a:t>
            </a:r>
            <a:r>
              <a:rPr lang="cs-CZ" dirty="0" smtClean="0">
                <a:latin typeface="Berlin Sans FB" pitchFamily="34" charset="0"/>
              </a:rPr>
              <a:t>. </a:t>
            </a:r>
            <a:endParaRPr lang="cs-CZ" dirty="0"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064" y="2852936"/>
            <a:ext cx="8781571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Berlin Sans FB" pitchFamily="34" charset="0"/>
              </a:rPr>
              <a:t>- </a:t>
            </a:r>
            <a:r>
              <a:rPr lang="cs-CZ" sz="4800" dirty="0" smtClean="0">
                <a:latin typeface="Berlin Sans FB" pitchFamily="34" charset="0"/>
              </a:rPr>
              <a:t>Zdali </a:t>
            </a:r>
            <a:r>
              <a:rPr lang="cs-CZ" sz="4800" dirty="0" smtClean="0">
                <a:solidFill>
                  <a:schemeClr val="accent3">
                    <a:lumMod val="75000"/>
                  </a:schemeClr>
                </a:solidFill>
                <a:latin typeface="Berlin Sans FB" pitchFamily="34" charset="0"/>
              </a:rPr>
              <a:t>společný život </a:t>
            </a:r>
            <a:r>
              <a:rPr lang="cs-CZ" sz="4800" u="sng" dirty="0" smtClean="0">
                <a:latin typeface="Berlin Sans FB" pitchFamily="34" charset="0"/>
              </a:rPr>
              <a:t>zvládnou,</a:t>
            </a:r>
            <a:endParaRPr lang="cs-CZ" sz="4800" u="sng" dirty="0" smtClean="0">
              <a:latin typeface="Berlin Sans FB" pitchFamily="34" charset="0"/>
            </a:endParaRPr>
          </a:p>
          <a:p>
            <a:r>
              <a:rPr lang="cs-CZ" sz="4800" dirty="0" smtClean="0">
                <a:latin typeface="Berlin Sans FB" pitchFamily="34" charset="0"/>
              </a:rPr>
              <a:t>   pak bude záviset na jejich </a:t>
            </a:r>
          </a:p>
          <a:p>
            <a:r>
              <a:rPr lang="cs-CZ" sz="4800" dirty="0">
                <a:latin typeface="Berlin Sans FB" pitchFamily="34" charset="0"/>
              </a:rPr>
              <a:t> </a:t>
            </a:r>
            <a:r>
              <a:rPr lang="cs-CZ" sz="4800" dirty="0" smtClean="0">
                <a:latin typeface="Berlin Sans FB" pitchFamily="34" charset="0"/>
              </a:rPr>
              <a:t>  </a:t>
            </a:r>
            <a:r>
              <a:rPr lang="cs-CZ" sz="4800" u="sng" dirty="0" smtClean="0">
                <a:latin typeface="Berlin Sans FB" pitchFamily="34" charset="0"/>
              </a:rPr>
              <a:t>chování</a:t>
            </a:r>
            <a:r>
              <a:rPr lang="cs-CZ" sz="4800" dirty="0" smtClean="0">
                <a:latin typeface="Berlin Sans FB" pitchFamily="34" charset="0"/>
              </a:rPr>
              <a:t> k sobě navzájem.</a:t>
            </a:r>
            <a:endParaRPr lang="cs-CZ" sz="4800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4549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sz="6000" dirty="0" smtClean="0">
                <a:latin typeface="Berlin Sans FB" pitchFamily="34" charset="0"/>
              </a:rPr>
              <a:t>Otázky</a:t>
            </a:r>
            <a:endParaRPr lang="cs-CZ" sz="6000" dirty="0"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124744"/>
            <a:ext cx="63367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erlin Sans FB" pitchFamily="34" charset="0"/>
              </a:rPr>
              <a:t>1. Co </a:t>
            </a:r>
            <a:r>
              <a:rPr lang="cs-CZ" sz="4800" dirty="0" smtClean="0">
                <a:latin typeface="Berlin Sans FB" pitchFamily="34" charset="0"/>
              </a:rPr>
              <a:t>je manželství? </a:t>
            </a:r>
            <a:endParaRPr lang="cs-CZ" sz="4800" dirty="0"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1844824"/>
            <a:ext cx="849025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erlin Sans FB" pitchFamily="34" charset="0"/>
              </a:rPr>
              <a:t>2. Kde </a:t>
            </a:r>
            <a:r>
              <a:rPr lang="cs-CZ" sz="4800" dirty="0" smtClean="0">
                <a:latin typeface="Berlin Sans FB" pitchFamily="34" charset="0"/>
              </a:rPr>
              <a:t>může </a:t>
            </a:r>
            <a:r>
              <a:rPr lang="cs-CZ" sz="4800" dirty="0" smtClean="0">
                <a:latin typeface="Berlin Sans FB" pitchFamily="34" charset="0"/>
              </a:rPr>
              <a:t>proběhnout sňatek?</a:t>
            </a:r>
            <a:endParaRPr lang="cs-CZ" sz="4800" dirty="0">
              <a:latin typeface="Berlin Sans FB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190" y="3140968"/>
            <a:ext cx="91018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erlin Sans FB" pitchFamily="34" charset="0"/>
              </a:rPr>
              <a:t>3. Proč není vhodné, aby se brali </a:t>
            </a:r>
            <a:r>
              <a:rPr lang="cs-CZ" sz="4800" dirty="0" smtClean="0">
                <a:latin typeface="Berlin Sans FB" pitchFamily="34" charset="0"/>
              </a:rPr>
              <a:t>lidé </a:t>
            </a:r>
            <a:r>
              <a:rPr lang="cs-CZ" sz="4800" dirty="0" smtClean="0">
                <a:latin typeface="Berlin Sans FB" pitchFamily="34" charset="0"/>
              </a:rPr>
              <a:t>z donucení?</a:t>
            </a:r>
            <a:endParaRPr lang="cs-CZ" sz="4800" dirty="0">
              <a:latin typeface="Berlin Sans FB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4581128"/>
            <a:ext cx="982225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erlin Sans FB" pitchFamily="34" charset="0"/>
              </a:rPr>
              <a:t>4. Závisí spokojené manželství </a:t>
            </a:r>
            <a:r>
              <a:rPr lang="cs-CZ" sz="4800" dirty="0" smtClean="0">
                <a:latin typeface="Berlin Sans FB" pitchFamily="34" charset="0"/>
              </a:rPr>
              <a:t>           jen</a:t>
            </a:r>
            <a:r>
              <a:rPr lang="cs-CZ" sz="4800" dirty="0" smtClean="0">
                <a:latin typeface="Berlin Sans FB" pitchFamily="34" charset="0"/>
              </a:rPr>
              <a:t> </a:t>
            </a:r>
            <a:r>
              <a:rPr lang="cs-CZ" sz="4800" dirty="0" smtClean="0">
                <a:latin typeface="Berlin Sans FB" pitchFamily="34" charset="0"/>
              </a:rPr>
              <a:t>na </a:t>
            </a:r>
            <a:r>
              <a:rPr lang="cs-CZ" sz="4800" dirty="0" smtClean="0">
                <a:latin typeface="Berlin Sans FB" pitchFamily="34" charset="0"/>
              </a:rPr>
              <a:t>úspěšném svatebním obřadu?</a:t>
            </a:r>
            <a:endParaRPr lang="cs-CZ" sz="4800" dirty="0">
              <a:latin typeface="Berlin Sans FB" pitchFamily="34" charset="0"/>
            </a:endParaRPr>
          </a:p>
        </p:txBody>
      </p:sp>
      <p:pic>
        <p:nvPicPr>
          <p:cNvPr id="2050" name="Picture 2" descr="C:\Users\Lucie\AppData\Local\Microsoft\Windows\Temporary Internet Files\Content.IE5\SFB0X6VD\MC9003835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088581">
            <a:off x="5980589" y="357884"/>
            <a:ext cx="2212620" cy="2376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64732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4525963"/>
          </a:xfrm>
        </p:spPr>
        <p:txBody>
          <a:bodyPr/>
          <a:lstStyle/>
          <a:p>
            <a:r>
              <a:rPr lang="cs-CZ" dirty="0" smtClean="0"/>
              <a:t>  vlastní zdroje</a:t>
            </a:r>
          </a:p>
          <a:p>
            <a:r>
              <a:rPr lang="cs-CZ" dirty="0">
                <a:hlinkClick r:id="rId2"/>
              </a:rPr>
              <a:t> </a:t>
            </a:r>
            <a:r>
              <a:rPr lang="cs-CZ" dirty="0" smtClean="0">
                <a:hlinkClick r:id="rId2"/>
              </a:rPr>
              <a:t> http://office.microsoft.com</a:t>
            </a:r>
            <a:r>
              <a:rPr lang="cs-CZ" dirty="0" smtClean="0"/>
              <a:t> – kliparty</a:t>
            </a: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  Müller</a:t>
            </a:r>
            <a:r>
              <a:rPr lang="cs-CZ" sz="2800" dirty="0">
                <a:solidFill>
                  <a:prstClr val="black"/>
                </a:solidFill>
              </a:rPr>
              <a:t>, O., OBČANSKÁ VÝCHOVA, 8. roč., 1.  vyd.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Praha: SEPTIMA, 1995. ISBN 80-85801-37-X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  Müller, O., VÝCHOVA K OBČANSTVÍ, pracovní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sešit, 3. díl, 1. vyd. Praha: PARTA, 2009. 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ISBN 978-80-7320-121-0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  Müller, O., VÝCHOVA K OBČANSTVÍ, 2. díl,   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1. vyd. PRAHA: PARTA, s.r.o., 2010.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ISBN 978-80-7320-116-6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311</TotalTime>
  <Words>370</Words>
  <Application>Microsoft Office PowerPoint</Application>
  <PresentationFormat>Předvádění na obrazovce (4:3)</PresentationFormat>
  <Paragraphs>50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NÁZEV ŠKOLY: Střední odborné učiliště a Základní škola AUTOR: Bc. Lucie Chojnová NÁZEV: VY_32_INOVACE_09_Manželství TÉMA SADY: Občanská výchova DATUM: 3. prosinec 2011 ČÍSLO PROJEKTU: CZ.1.07/1.4.00/21.0477</vt:lpstr>
      <vt:lpstr>Manželství</vt:lpstr>
      <vt:lpstr>- S existencí rodiny je spojena také existence manželství.</vt:lpstr>
      <vt:lpstr>2) Způsob společného života,     který se řídí nepsanými      pravidly. </vt:lpstr>
      <vt:lpstr>    1) Druh smlouvy, kterou lidé         uzavírají proto, aby mohli        společně žít a aby mohli        založit rodinu                                            a vychovávat         děti.</vt:lpstr>
      <vt:lpstr>   - Manželství vzniká sňatkem   (čili svatebním obřadem).</vt:lpstr>
      <vt:lpstr>Sňatek může proběhnout na obecním (městském) úřadě pověřeném vést matriky, nebo před orgánem církve.</vt:lpstr>
      <vt:lpstr> Matrika – je úřední kniha, do  níž se zaznamenávají zápisy  o sňatcích, narozeních, úmrtích  rozvodech a změnách jména. </vt:lpstr>
      <vt:lpstr>- Pokud se dva dospělý chtějí    vzít, měli by být o tom sami     přesvědčeni (měli by o sobě    hodně vědět a neměli by se brát     z donucení) a také by se měli    rozhodnout, jestli chtějí mít     svatbu na radnici (občanský     sňatek) nebo v kostele (církevní sňatek). </vt:lpstr>
      <vt:lpstr>A jaké kroky by měli takoví lidé učinit</vt:lpstr>
      <vt:lpstr>4. Objednat svatební prsteny, svatební     oznámení, květiny, fotografa,     kameramana</vt:lpstr>
      <vt:lpstr>- Svatebním obřadem se lidé ocitají    teprve na počátku manželství. </vt:lpstr>
      <vt:lpstr>Otázky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Dum</cp:lastModifiedBy>
  <cp:revision>85</cp:revision>
  <dcterms:created xsi:type="dcterms:W3CDTF">2012-04-21T07:06:25Z</dcterms:created>
  <dcterms:modified xsi:type="dcterms:W3CDTF">2012-07-20T10:57:45Z</dcterms:modified>
</cp:coreProperties>
</file>